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2.png" ContentType="image/png"/>
  <Override PartName="/ppt/media/image7.png" ContentType="image/png"/>
  <Override PartName="/ppt/media/image10.png" ContentType="image/png"/>
  <Override PartName="/ppt/media/image9.png" ContentType="image/png"/>
  <Override PartName="/ppt/media/image8.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43.xml" ContentType="application/vnd.openxmlformats-officedocument.presentationml.slideLayout+xml"/>
  <Override PartName="/ppt/slideLayouts/slideLayout2.xml" ContentType="application/vnd.openxmlformats-officedocument.presentationml.slideLayout+xml"/>
  <Override PartName="/ppt/slideLayouts/slideLayout4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45.xml" ContentType="application/vnd.openxmlformats-officedocument.presentationml.slideLayout+xml"/>
  <Override PartName="/ppt/slideLayouts/slideLayout4.xml" ContentType="application/vnd.openxmlformats-officedocument.presentationml.slideLayout+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60.xml.rels" ContentType="application/vnd.openxmlformats-package.relationships+xml"/>
  <Override PartName="/ppt/slideLayouts/_rels/slideLayout51.xml.rels" ContentType="application/vnd.openxmlformats-package.relationships+xml"/>
  <Override PartName="/ppt/slideLayouts/_rels/slideLayout43.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16.xml.rels" ContentType="application/vnd.openxmlformats-package.relationships+xml"/>
  <Override PartName="/ppt/slideLayouts/_rels/slideLayout57.xml.rels" ContentType="application/vnd.openxmlformats-package.relationships+xml"/>
  <Override PartName="/ppt/slideLayouts/_rels/slideLayout4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42.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0.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5.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58.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24.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7.xml.rels" ContentType="application/vnd.openxmlformats-package.relationships+xml"/>
  <Override PartName="/ppt/slideLayouts/_rels/slideLayout28.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15.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54.xml" ContentType="application/vnd.openxmlformats-officedocument.presentationml.slideLayout+xml"/>
  <Override PartName="/ppt/slideLayouts/slideLayout27.xml" ContentType="application/vnd.openxmlformats-officedocument.presentationml.slideLayout+xml"/>
  <Override PartName="/ppt/slideLayouts/slideLayout60.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2760" cy="68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89640" cy="2789640"/>
          </a:xfrm>
          <a:prstGeom prst="rect">
            <a:avLst/>
          </a:prstGeom>
          <a:ln w="0">
            <a:noFill/>
          </a:ln>
        </p:spPr>
      </p:pic>
      <p:sp>
        <p:nvSpPr>
          <p:cNvPr id="2" name="Rectangle 5"/>
          <p:cNvSpPr/>
          <p:nvPr/>
        </p:nvSpPr>
        <p:spPr>
          <a:xfrm>
            <a:off x="3487320" y="1475280"/>
            <a:ext cx="8695080" cy="38530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5080" cy="37476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2760" cy="625680"/>
          </a:xfrm>
          <a:prstGeom prst="rect">
            <a:avLst/>
          </a:prstGeom>
          <a:ln w="0">
            <a:noFill/>
          </a:ln>
        </p:spPr>
      </p:pic>
      <p:sp>
        <p:nvSpPr>
          <p:cNvPr id="43" name="Rectangle 7"/>
          <p:cNvSpPr/>
          <p:nvPr/>
        </p:nvSpPr>
        <p:spPr>
          <a:xfrm>
            <a:off x="10868760" y="0"/>
            <a:ext cx="961200" cy="9612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5280" cy="1025280"/>
          </a:xfrm>
          <a:prstGeom prst="rect">
            <a:avLst/>
          </a:prstGeom>
          <a:ln w="0">
            <a:noFill/>
          </a:ln>
        </p:spPr>
      </p:pic>
      <p:sp>
        <p:nvSpPr>
          <p:cNvPr id="45" name="TextBox 9"/>
          <p:cNvSpPr/>
          <p:nvPr/>
        </p:nvSpPr>
        <p:spPr>
          <a:xfrm>
            <a:off x="185400" y="6362280"/>
            <a:ext cx="4682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3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82760" cy="625680"/>
          </a:xfrm>
          <a:prstGeom prst="rect">
            <a:avLst/>
          </a:prstGeom>
          <a:ln w="0">
            <a:noFill/>
          </a:ln>
        </p:spPr>
      </p:pic>
      <p:sp>
        <p:nvSpPr>
          <p:cNvPr id="86" name="Rectangle 7"/>
          <p:cNvSpPr/>
          <p:nvPr/>
        </p:nvSpPr>
        <p:spPr>
          <a:xfrm>
            <a:off x="10868760" y="0"/>
            <a:ext cx="961200" cy="9612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25280" cy="1025280"/>
          </a:xfrm>
          <a:prstGeom prst="rect">
            <a:avLst/>
          </a:prstGeom>
          <a:ln w="0">
            <a:noFill/>
          </a:ln>
        </p:spPr>
      </p:pic>
      <p:sp>
        <p:nvSpPr>
          <p:cNvPr id="88" name="TextBox 9"/>
          <p:cNvSpPr/>
          <p:nvPr/>
        </p:nvSpPr>
        <p:spPr>
          <a:xfrm>
            <a:off x="185400" y="6362280"/>
            <a:ext cx="4682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613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82760" cy="625680"/>
          </a:xfrm>
          <a:prstGeom prst="rect">
            <a:avLst/>
          </a:prstGeom>
          <a:ln w="0">
            <a:noFill/>
          </a:ln>
        </p:spPr>
      </p:pic>
      <p:sp>
        <p:nvSpPr>
          <p:cNvPr id="129" name="Rectangle 7"/>
          <p:cNvSpPr/>
          <p:nvPr/>
        </p:nvSpPr>
        <p:spPr>
          <a:xfrm>
            <a:off x="10868760" y="0"/>
            <a:ext cx="961200" cy="9612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1025280" cy="1025280"/>
          </a:xfrm>
          <a:prstGeom prst="rect">
            <a:avLst/>
          </a:prstGeom>
          <a:ln w="0">
            <a:noFill/>
          </a:ln>
        </p:spPr>
      </p:pic>
      <p:sp>
        <p:nvSpPr>
          <p:cNvPr id="131" name="TextBox 9"/>
          <p:cNvSpPr/>
          <p:nvPr/>
        </p:nvSpPr>
        <p:spPr>
          <a:xfrm>
            <a:off x="185400" y="6362280"/>
            <a:ext cx="4682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452520" y="6352200"/>
            <a:ext cx="2613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134"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
        <p:nvSpPr>
          <p:cNvPr id="135"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2" name="New REX Education Mission Logo V.png" descr="New REX Education Mission Logo V.png"/>
          <p:cNvPicPr/>
          <p:nvPr/>
        </p:nvPicPr>
        <p:blipFill>
          <a:blip r:embed="rId2"/>
          <a:stretch/>
        </p:blipFill>
        <p:spPr>
          <a:xfrm>
            <a:off x="2755800" y="1508760"/>
            <a:ext cx="6607080" cy="3375360"/>
          </a:xfrm>
          <a:prstGeom prst="rect">
            <a:avLst/>
          </a:prstGeom>
          <a:ln w="12700">
            <a:noFill/>
          </a:ln>
        </p:spPr>
      </p:pic>
      <p:sp>
        <p:nvSpPr>
          <p:cNvPr id="1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7.xml"/>
</Relationships>
</file>

<file path=ppt/slides/_rels/slide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40.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TextBox 7"/>
          <p:cNvSpPr/>
          <p:nvPr/>
        </p:nvSpPr>
        <p:spPr>
          <a:xfrm>
            <a:off x="4059360" y="2904840"/>
            <a:ext cx="7485840" cy="1308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Arial Black;Arial Black"/>
              </a:rPr>
              <a:t>Tiyak o Absolute na Lokasyon ng Pilipinas</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a:lnSpc>
                <a:spcPct val="100000"/>
              </a:lnSpc>
              <a:buNone/>
            </a:pPr>
            <a:r>
              <a:rPr b="1" lang="en-PH" sz="3600" spc="-1" strike="noStrike">
                <a:solidFill>
                  <a:srgbClr val="000000"/>
                </a:solidFill>
                <a:latin typeface="Lato"/>
              </a:rPr>
              <a:t>SUSI SA PAGWAWASTO</a:t>
            </a:r>
            <a:endParaRPr b="0" lang="en-PH" sz="3600" spc="-1" strike="noStrike">
              <a:latin typeface="Arial"/>
            </a:endParaRPr>
          </a:p>
        </p:txBody>
      </p:sp>
      <p:sp>
        <p:nvSpPr>
          <p:cNvPr id="233" name="PlaceHolder 2"/>
          <p:cNvSpPr>
            <a:spLocks noGrp="1"/>
          </p:cNvSpPr>
          <p:nvPr>
            <p:ph type="subTitle"/>
          </p:nvPr>
        </p:nvSpPr>
        <p:spPr>
          <a:xfrm>
            <a:off x="609480" y="1604520"/>
            <a:ext cx="10971720" cy="3976560"/>
          </a:xfrm>
          <a:prstGeom prst="rect">
            <a:avLst/>
          </a:prstGeom>
          <a:noFill/>
          <a:ln w="0">
            <a:noFill/>
          </a:ln>
        </p:spPr>
        <p:txBody>
          <a:bodyPr lIns="0" rIns="0" tIns="0" bIns="0" anchor="t">
            <a:noAutofit/>
          </a:bodyPr>
          <a:p>
            <a:pPr>
              <a:lnSpc>
                <a:spcPct val="100000"/>
              </a:lnSpc>
              <a:buNone/>
            </a:pPr>
            <a:endParaRPr b="0" lang="en-PH" sz="3200" spc="-1" strike="noStrike">
              <a:latin typeface="Arial"/>
            </a:endParaRPr>
          </a:p>
          <a:p>
            <a:pPr marL="216000" indent="-216000">
              <a:lnSpc>
                <a:spcPct val="100000"/>
              </a:lnSpc>
              <a:buClr>
                <a:srgbClr val="000000"/>
              </a:buClr>
              <a:buSzPct val="45000"/>
              <a:buFont typeface="Wingdings" charset="2"/>
              <a:buChar char=""/>
            </a:pPr>
            <a:r>
              <a:rPr b="0" lang="en-PH" sz="2400" spc="-1" strike="noStrike">
                <a:latin typeface="Lato"/>
              </a:rPr>
              <a:t>Mga guhit o linyang pahalang (Parallel)</a:t>
            </a:r>
            <a:endParaRPr b="0" lang="en-PH" sz="2400" spc="-1" strike="noStrike">
              <a:latin typeface="Arial"/>
            </a:endParaRPr>
          </a:p>
          <a:p>
            <a:pPr lvl="1" marL="432000" indent="-216000">
              <a:lnSpc>
                <a:spcPct val="100000"/>
              </a:lnSpc>
              <a:buClr>
                <a:srgbClr val="000000"/>
              </a:buClr>
              <a:buSzPct val="45000"/>
              <a:buFont typeface="Wingdings" charset="2"/>
              <a:buChar char=""/>
            </a:pPr>
            <a:r>
              <a:rPr b="0" lang="en-PH" sz="2400" spc="-1" strike="noStrike">
                <a:latin typeface="Lato"/>
              </a:rPr>
              <a:t>Parallel</a:t>
            </a:r>
            <a:endParaRPr b="0" lang="en-PH" sz="2400" spc="-1" strike="noStrike">
              <a:latin typeface="Arial"/>
            </a:endParaRPr>
          </a:p>
          <a:p>
            <a:pPr lvl="1" marL="432000" indent="-216000">
              <a:lnSpc>
                <a:spcPct val="100000"/>
              </a:lnSpc>
              <a:buClr>
                <a:srgbClr val="000000"/>
              </a:buClr>
              <a:buSzPct val="45000"/>
              <a:buFont typeface="Wingdings" charset="2"/>
              <a:buChar char=""/>
            </a:pPr>
            <a:r>
              <a:rPr b="0" lang="en-PH" sz="2400" spc="-1" strike="noStrike">
                <a:latin typeface="Lato"/>
              </a:rPr>
              <a:t>Latitud (Latitude)</a:t>
            </a:r>
            <a:endParaRPr b="0" lang="en-PH" sz="2400" spc="-1" strike="noStrike">
              <a:latin typeface="Arial"/>
            </a:endParaRPr>
          </a:p>
          <a:p>
            <a:pPr lvl="1" marL="432000" indent="-216000">
              <a:lnSpc>
                <a:spcPct val="100000"/>
              </a:lnSpc>
              <a:buClr>
                <a:srgbClr val="000000"/>
              </a:buClr>
              <a:buSzPct val="45000"/>
              <a:buFont typeface="Wingdings" charset="2"/>
              <a:buChar char=""/>
            </a:pPr>
            <a:r>
              <a:rPr b="0" lang="en-PH" sz="2400" spc="-1" strike="noStrike">
                <a:latin typeface="Lato"/>
              </a:rPr>
              <a:t>Ekwador (Equator)</a:t>
            </a:r>
            <a:endParaRPr b="0" lang="en-PH" sz="2400" spc="-1" strike="noStrike">
              <a:latin typeface="Arial"/>
            </a:endParaRPr>
          </a:p>
          <a:p>
            <a:pPr marL="216000" indent="-216000">
              <a:lnSpc>
                <a:spcPct val="100000"/>
              </a:lnSpc>
              <a:buClr>
                <a:srgbClr val="000000"/>
              </a:buClr>
              <a:buSzPct val="45000"/>
              <a:buFont typeface="Wingdings" charset="2"/>
              <a:buChar char=""/>
            </a:pPr>
            <a:r>
              <a:rPr b="0" lang="en-PH" sz="2400" spc="-1" strike="noStrike">
                <a:latin typeface="Lato"/>
              </a:rPr>
              <a:t>Mga guhit o linyang patayo (Meridian)</a:t>
            </a:r>
            <a:endParaRPr b="0" lang="en-PH" sz="2400" spc="-1" strike="noStrike">
              <a:latin typeface="Arial"/>
            </a:endParaRPr>
          </a:p>
          <a:p>
            <a:pPr lvl="1" marL="432000" indent="-216000">
              <a:lnSpc>
                <a:spcPct val="100000"/>
              </a:lnSpc>
              <a:buClr>
                <a:srgbClr val="000000"/>
              </a:buClr>
              <a:buSzPct val="45000"/>
              <a:buFont typeface="Wingdings" charset="2"/>
              <a:buChar char=""/>
            </a:pPr>
            <a:r>
              <a:rPr b="0" lang="en-PH" sz="2400" spc="-1" strike="noStrike">
                <a:latin typeface="Lato"/>
              </a:rPr>
              <a:t>Meridian</a:t>
            </a:r>
            <a:endParaRPr b="0" lang="en-PH" sz="2400" spc="-1" strike="noStrike">
              <a:latin typeface="Arial"/>
            </a:endParaRPr>
          </a:p>
          <a:p>
            <a:pPr lvl="1" marL="432000" indent="-216000">
              <a:lnSpc>
                <a:spcPct val="100000"/>
              </a:lnSpc>
              <a:buClr>
                <a:srgbClr val="000000"/>
              </a:buClr>
              <a:buSzPct val="45000"/>
              <a:buFont typeface="Wingdings" charset="2"/>
              <a:buChar char=""/>
            </a:pPr>
            <a:r>
              <a:rPr b="0" lang="en-PH" sz="2400" spc="-1" strike="noStrike">
                <a:latin typeface="Lato"/>
              </a:rPr>
              <a:t>Longhitud (Longitude)</a:t>
            </a:r>
            <a:endParaRPr b="0" lang="en-PH" sz="2400" spc="-1" strike="noStrike">
              <a:latin typeface="Arial"/>
            </a:endParaRPr>
          </a:p>
          <a:p>
            <a:pPr lvl="1" marL="432000" indent="-216000">
              <a:lnSpc>
                <a:spcPct val="100000"/>
              </a:lnSpc>
              <a:buClr>
                <a:srgbClr val="000000"/>
              </a:buClr>
              <a:buSzPct val="45000"/>
              <a:buFont typeface="Wingdings" charset="2"/>
              <a:buChar char=""/>
            </a:pPr>
            <a:r>
              <a:rPr b="0" lang="en-PH" sz="2400" spc="-1" strike="noStrike">
                <a:latin typeface="Lato"/>
              </a:rPr>
              <a:t>International Date Line (IDL)</a:t>
            </a:r>
            <a:endParaRPr b="0" lang="en-PH" sz="2400" spc="-1" strike="noStrike">
              <a:latin typeface="Arial"/>
            </a:endParaRPr>
          </a:p>
          <a:p>
            <a:pPr lvl="1" marL="432000" indent="-216000">
              <a:lnSpc>
                <a:spcPct val="100000"/>
              </a:lnSpc>
              <a:buClr>
                <a:srgbClr val="000000"/>
              </a:buClr>
              <a:buSzPct val="45000"/>
              <a:buFont typeface="Wingdings" charset="2"/>
              <a:buChar char=""/>
            </a:pPr>
            <a:r>
              <a:rPr b="0" lang="en-PH" sz="2400" spc="-1" strike="noStrike">
                <a:latin typeface="Lato"/>
              </a:rPr>
              <a:t>Prime Meridian</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algn="ctr">
              <a:lnSpc>
                <a:spcPct val="100000"/>
              </a:lnSpc>
              <a:buNone/>
            </a:pPr>
            <a:r>
              <a:rPr b="1" lang="en-PH" sz="3600" spc="-1" strike="noStrike">
                <a:solidFill>
                  <a:srgbClr val="000000"/>
                </a:solidFill>
                <a:latin typeface="Lato"/>
              </a:rPr>
              <a:t>Tiyak o Absolute na Lokasyon ng Pilipinas</a:t>
            </a:r>
            <a:endParaRPr b="0" lang="en-PH" sz="3600" spc="-1" strike="noStrike">
              <a:latin typeface="Arial"/>
            </a:endParaRPr>
          </a:p>
        </p:txBody>
      </p:sp>
      <p:sp>
        <p:nvSpPr>
          <p:cNvPr id="213" name="PlaceHolder 2"/>
          <p:cNvSpPr>
            <a:spLocks noGrp="1"/>
          </p:cNvSpPr>
          <p:nvPr>
            <p:ph type="subTitle"/>
          </p:nvPr>
        </p:nvSpPr>
        <p:spPr>
          <a:xfrm>
            <a:off x="609480" y="1604520"/>
            <a:ext cx="10971720" cy="3255120"/>
          </a:xfrm>
          <a:prstGeom prst="rect">
            <a:avLst/>
          </a:prstGeom>
          <a:gradFill rotWithShape="0">
            <a:gsLst>
              <a:gs pos="0">
                <a:srgbClr val="dde8cb"/>
              </a:gs>
              <a:gs pos="100000">
                <a:srgbClr val="ffd7d7"/>
              </a:gs>
            </a:gsLst>
            <a:lin ang="3600000"/>
          </a:gradFill>
          <a:ln w="0">
            <a:noFill/>
          </a:ln>
        </p:spPr>
        <p:txBody>
          <a:bodyPr lIns="0" rIns="0" tIns="0" bIns="0" anchor="t">
            <a:noAutofit/>
          </a:bodyPr>
          <a:p>
            <a:pPr algn="just">
              <a:lnSpc>
                <a:spcPct val="100000"/>
              </a:lnSpc>
              <a:buNone/>
            </a:pPr>
            <a:r>
              <a:rPr b="0" lang="en-PH" sz="3000" spc="-1" strike="noStrike">
                <a:latin typeface="Lato"/>
              </a:rPr>
              <a:t>	</a:t>
            </a:r>
            <a:r>
              <a:rPr b="0" lang="en-PH" sz="3000" spc="-1" strike="noStrike">
                <a:latin typeface="Lato"/>
              </a:rPr>
              <a:t>Ang </a:t>
            </a:r>
            <a:r>
              <a:rPr b="1" lang="en-PH" sz="3000" spc="-1" strike="noStrike">
                <a:latin typeface="Lato"/>
              </a:rPr>
              <a:t>tiyak</a:t>
            </a:r>
            <a:r>
              <a:rPr b="0" lang="en-PH" sz="3000" spc="-1" strike="noStrike">
                <a:latin typeface="Lato"/>
              </a:rPr>
              <a:t> o </a:t>
            </a:r>
            <a:r>
              <a:rPr b="1" lang="en-PH" sz="3000" spc="-1" strike="noStrike">
                <a:latin typeface="Lato"/>
              </a:rPr>
              <a:t>absolute</a:t>
            </a:r>
            <a:r>
              <a:rPr b="0" lang="en-PH" sz="3000" spc="-1" strike="noStrike">
                <a:latin typeface="Lato"/>
              </a:rPr>
              <a:t> na lokasyon ay nakatutulong upang mas higit na maunawaan ang lawak ng hangganan at teritoryo ng isang bansa. Sa tulong nito ay nalalaman kung ano ang mga dapat linangin at pangalagaan sa bansa, at higit sa lahat, proteksiyonan. Sa kasalukuyan, marami ang kinahaharap na mga suliraning may kinalaman sa lokasyon at teritoryo, kaya marapat lamang na pag-aralan ito kahit ng batang mag-aaral na katulad mo.</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algn="ctr">
              <a:lnSpc>
                <a:spcPct val="100000"/>
              </a:lnSpc>
              <a:buNone/>
            </a:pPr>
            <a:r>
              <a:rPr b="1" lang="en-PH" sz="3600" spc="-1" strike="noStrike">
                <a:solidFill>
                  <a:srgbClr val="000000"/>
                </a:solidFill>
                <a:latin typeface="Lato"/>
              </a:rPr>
              <a:t>Tiyak o Absolute na Lokasyon ng Pilipinas</a:t>
            </a:r>
            <a:endParaRPr b="0" lang="en-PH" sz="3600" spc="-1" strike="noStrike">
              <a:latin typeface="Arial"/>
            </a:endParaRPr>
          </a:p>
        </p:txBody>
      </p:sp>
      <p:sp>
        <p:nvSpPr>
          <p:cNvPr id="215" name="PlaceHolder 2"/>
          <p:cNvSpPr>
            <a:spLocks noGrp="1"/>
          </p:cNvSpPr>
          <p:nvPr>
            <p:ph type="subTitle"/>
          </p:nvPr>
        </p:nvSpPr>
        <p:spPr>
          <a:xfrm>
            <a:off x="609480" y="1604520"/>
            <a:ext cx="10971720" cy="3255120"/>
          </a:xfrm>
          <a:prstGeom prst="rect">
            <a:avLst/>
          </a:prstGeom>
          <a:gradFill rotWithShape="0">
            <a:gsLst>
              <a:gs pos="0">
                <a:srgbClr val="dde8cb"/>
              </a:gs>
              <a:gs pos="100000">
                <a:srgbClr val="ffd7d7"/>
              </a:gs>
            </a:gsLst>
            <a:lin ang="3600000"/>
          </a:gradFill>
          <a:ln w="0">
            <a:noFill/>
          </a:ln>
        </p:spPr>
        <p:txBody>
          <a:bodyPr lIns="0" rIns="0" tIns="0" bIns="0" anchor="t">
            <a:noAutofit/>
          </a:bodyPr>
          <a:p>
            <a:pPr algn="just">
              <a:lnSpc>
                <a:spcPct val="100000"/>
              </a:lnSpc>
              <a:buNone/>
            </a:pPr>
            <a:r>
              <a:rPr b="0" lang="en-PH" sz="3000" spc="-1" strike="noStrike">
                <a:latin typeface="Lato"/>
              </a:rPr>
              <a:t>	</a:t>
            </a:r>
            <a:r>
              <a:rPr b="0" lang="en-PH" sz="3000" spc="-1" strike="noStrike">
                <a:latin typeface="Lato"/>
              </a:rPr>
              <a:t>Ang </a:t>
            </a:r>
            <a:r>
              <a:rPr b="1" lang="en-PH" sz="3000" spc="-1" strike="noStrike">
                <a:latin typeface="Lato"/>
              </a:rPr>
              <a:t>tiyak</a:t>
            </a:r>
            <a:r>
              <a:rPr b="0" lang="en-PH" sz="3000" spc="-1" strike="noStrike">
                <a:latin typeface="Lato"/>
              </a:rPr>
              <a:t> o </a:t>
            </a:r>
            <a:r>
              <a:rPr b="1" lang="en-PH" sz="3000" spc="-1" strike="noStrike">
                <a:latin typeface="Lato"/>
              </a:rPr>
              <a:t>absolute</a:t>
            </a:r>
            <a:r>
              <a:rPr b="0" lang="en-PH" sz="3000" spc="-1" strike="noStrike">
                <a:latin typeface="Lato"/>
              </a:rPr>
              <a:t> na lokasyon ay nakatutulong upang mas higit na maunawaan ang lawak ng hangganan at teritoryo ng isang bansa. Sa tulong nito ay nalalaman kung ano ang mga dapat linangin at pangalagaan sa bansa, at higit sa lahat, proteksiyonan. Sa kasalukuyan, marami ang kinahaharap na mga suliraning may kinalaman sa lokasyon at teritoryo, kaya marapat lamang na pag-aralan ito kahit ng batang mag-aaral na katulad mo.</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algn="ctr">
              <a:lnSpc>
                <a:spcPct val="100000"/>
              </a:lnSpc>
              <a:buNone/>
            </a:pPr>
            <a:r>
              <a:rPr b="1" lang="en-PH" sz="3600" spc="-1" strike="noStrike">
                <a:solidFill>
                  <a:srgbClr val="000000"/>
                </a:solidFill>
                <a:latin typeface="Lato"/>
              </a:rPr>
              <a:t>Tiyak o Absolute na Lokasyon ng Pilipinas</a:t>
            </a:r>
            <a:endParaRPr b="0" lang="en-PH" sz="3600" spc="-1" strike="noStrike">
              <a:latin typeface="Arial"/>
            </a:endParaRPr>
          </a:p>
        </p:txBody>
      </p:sp>
      <p:sp>
        <p:nvSpPr>
          <p:cNvPr id="217" name="PlaceHolder 2"/>
          <p:cNvSpPr>
            <a:spLocks noGrp="1"/>
          </p:cNvSpPr>
          <p:nvPr>
            <p:ph type="subTitle"/>
          </p:nvPr>
        </p:nvSpPr>
        <p:spPr>
          <a:xfrm>
            <a:off x="609480" y="1244520"/>
            <a:ext cx="10971720" cy="1828800"/>
          </a:xfrm>
          <a:prstGeom prst="rect">
            <a:avLst/>
          </a:prstGeom>
          <a:gradFill rotWithShape="0">
            <a:gsLst>
              <a:gs pos="0">
                <a:srgbClr val="dde8cb"/>
              </a:gs>
              <a:gs pos="100000">
                <a:srgbClr val="ffd7d7"/>
              </a:gs>
            </a:gsLst>
            <a:lin ang="3600000"/>
          </a:gradFill>
          <a:ln w="0">
            <a:noFill/>
          </a:ln>
        </p:spPr>
        <p:txBody>
          <a:bodyPr lIns="0" rIns="0" tIns="0" bIns="0" anchor="t">
            <a:noAutofit/>
          </a:bodyPr>
          <a:p>
            <a:pPr algn="just">
              <a:lnSpc>
                <a:spcPct val="100000"/>
              </a:lnSpc>
              <a:buNone/>
            </a:pPr>
            <a:r>
              <a:rPr b="0" lang="en-PH" sz="2400" spc="-1" strike="noStrike">
                <a:latin typeface="Lato"/>
              </a:rPr>
              <a:t>	</a:t>
            </a:r>
            <a:r>
              <a:rPr b="0" lang="en-PH" sz="2400" spc="-1" strike="noStrike">
                <a:latin typeface="Lato"/>
              </a:rPr>
              <a:t>Ang </a:t>
            </a:r>
            <a:r>
              <a:rPr b="1" i="1" lang="en-PH" sz="2400" spc="-1" strike="noStrike">
                <a:latin typeface="Lato"/>
              </a:rPr>
              <a:t>lokasyon</a:t>
            </a:r>
            <a:r>
              <a:rPr b="0" lang="en-PH" sz="2400" spc="-1" strike="noStrike">
                <a:latin typeface="Lato"/>
              </a:rPr>
              <a:t> ay tumutukoy sa kinaroroonan ng isang bagay o lugar. Mayroong</a:t>
            </a:r>
            <a:endParaRPr b="0" lang="en-PH" sz="2400" spc="-1" strike="noStrike">
              <a:latin typeface="Arial"/>
            </a:endParaRPr>
          </a:p>
          <a:p>
            <a:pPr algn="just">
              <a:lnSpc>
                <a:spcPct val="100000"/>
              </a:lnSpc>
              <a:buNone/>
            </a:pPr>
            <a:r>
              <a:rPr b="0" lang="en-PH" sz="2400" spc="-1" strike="noStrike">
                <a:latin typeface="Lato"/>
              </a:rPr>
              <a:t>dalawang pangunahing uri ng lokasyon: tiyak na lokasyon (</a:t>
            </a:r>
            <a:r>
              <a:rPr b="0" i="1" lang="en-PH" sz="2400" spc="-1" strike="noStrike">
                <a:latin typeface="Lato"/>
              </a:rPr>
              <a:t>absolute location</a:t>
            </a:r>
            <a:r>
              <a:rPr b="0" lang="en-PH" sz="2400" spc="-1" strike="noStrike">
                <a:latin typeface="Lato"/>
              </a:rPr>
              <a:t>) at</a:t>
            </a:r>
            <a:endParaRPr b="0" lang="en-PH" sz="2400" spc="-1" strike="noStrike">
              <a:latin typeface="Arial"/>
            </a:endParaRPr>
          </a:p>
          <a:p>
            <a:pPr algn="just">
              <a:lnSpc>
                <a:spcPct val="100000"/>
              </a:lnSpc>
              <a:buNone/>
            </a:pPr>
            <a:r>
              <a:rPr b="0" lang="en-PH" sz="2400" spc="-1" strike="noStrike">
                <a:latin typeface="Lato"/>
              </a:rPr>
              <a:t>relatibong lokasyon (</a:t>
            </a:r>
            <a:r>
              <a:rPr b="0" i="1" lang="en-PH" sz="2400" spc="-1" strike="noStrike">
                <a:latin typeface="Lato"/>
              </a:rPr>
              <a:t>relative location</a:t>
            </a:r>
            <a:r>
              <a:rPr b="0" lang="en-PH" sz="2400" spc="-1" strike="noStrike">
                <a:latin typeface="Lato"/>
              </a:rPr>
              <a:t>). Ang absolute location o tiyak na lokasyon ng isang lugar o bansa ay nakabatay sa mga guhit at espesyal na guhit na makikita sa globo at mapa.</a:t>
            </a:r>
            <a:endParaRPr b="0" lang="en-PH" sz="2400" spc="-1" strike="noStrike">
              <a:latin typeface="Arial"/>
            </a:endParaRPr>
          </a:p>
        </p:txBody>
      </p:sp>
      <p:pic>
        <p:nvPicPr>
          <p:cNvPr id="218" name="" descr=""/>
          <p:cNvPicPr/>
          <p:nvPr/>
        </p:nvPicPr>
        <p:blipFill>
          <a:blip r:embed="rId1"/>
          <a:stretch/>
        </p:blipFill>
        <p:spPr>
          <a:xfrm>
            <a:off x="3924000" y="3230640"/>
            <a:ext cx="4319640" cy="25290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a:lnSpc>
                <a:spcPct val="100000"/>
              </a:lnSpc>
              <a:buNone/>
            </a:pPr>
            <a:r>
              <a:rPr b="1" lang="en-PH" sz="3600" spc="-1" strike="noStrike">
                <a:solidFill>
                  <a:srgbClr val="000000"/>
                </a:solidFill>
                <a:latin typeface="Lato"/>
              </a:rPr>
              <a:t>Mga Guhit sa Mapa o Globo</a:t>
            </a:r>
            <a:endParaRPr b="0" lang="en-PH" sz="3600" spc="-1" strike="noStrike">
              <a:latin typeface="Arial"/>
            </a:endParaRPr>
          </a:p>
        </p:txBody>
      </p:sp>
      <p:sp>
        <p:nvSpPr>
          <p:cNvPr id="220" name="PlaceHolder 2"/>
          <p:cNvSpPr>
            <a:spLocks noGrp="1"/>
          </p:cNvSpPr>
          <p:nvPr>
            <p:ph type="subTitle"/>
          </p:nvPr>
        </p:nvSpPr>
        <p:spPr>
          <a:xfrm>
            <a:off x="609480" y="1244520"/>
            <a:ext cx="10971720" cy="2535120"/>
          </a:xfrm>
          <a:prstGeom prst="rect">
            <a:avLst/>
          </a:prstGeom>
          <a:gradFill rotWithShape="0">
            <a:gsLst>
              <a:gs pos="0">
                <a:srgbClr val="dde8cb"/>
              </a:gs>
              <a:gs pos="100000">
                <a:srgbClr val="ffd7d7"/>
              </a:gs>
            </a:gsLst>
            <a:lin ang="3600000"/>
          </a:gradFill>
          <a:ln w="0">
            <a:noFill/>
          </a:ln>
        </p:spPr>
        <p:txBody>
          <a:bodyPr lIns="0" rIns="0" tIns="0" bIns="0" anchor="t">
            <a:noAutofit/>
          </a:bodyPr>
          <a:p>
            <a:pPr algn="ctr">
              <a:lnSpc>
                <a:spcPct val="100000"/>
              </a:lnSpc>
              <a:buNone/>
            </a:pPr>
            <a:r>
              <a:rPr b="1" lang="en-PH" sz="1800" spc="-1" strike="noStrike">
                <a:latin typeface="Lato"/>
              </a:rPr>
              <a:t>Mga Guhit o Linyang Pahalang o Parallel</a:t>
            </a:r>
            <a:endParaRPr b="0" lang="en-PH" sz="1800" spc="-1" strike="noStrike">
              <a:latin typeface="Arial"/>
            </a:endParaRPr>
          </a:p>
          <a:p>
            <a:pPr algn="ctr">
              <a:lnSpc>
                <a:spcPct val="100000"/>
              </a:lnSpc>
              <a:buNone/>
            </a:pPr>
            <a:endParaRPr b="0" lang="en-PH" sz="1800" spc="-1" strike="noStrike">
              <a:latin typeface="Arial"/>
            </a:endParaRPr>
          </a:p>
          <a:p>
            <a:pPr marL="216000" indent="-216000" algn="just">
              <a:lnSpc>
                <a:spcPct val="100000"/>
              </a:lnSpc>
              <a:buClr>
                <a:srgbClr val="000000"/>
              </a:buClr>
              <a:buFont typeface="StarSymbol"/>
              <a:buAutoNum type="arabicParenR"/>
            </a:pPr>
            <a:r>
              <a:rPr b="1" lang="en-PH" sz="1800" spc="-1" strike="noStrike">
                <a:latin typeface="Lato"/>
              </a:rPr>
              <a:t>Parallel</a:t>
            </a:r>
            <a:r>
              <a:rPr b="0" lang="en-PH" sz="1800" spc="-1" strike="noStrike">
                <a:latin typeface="Lato"/>
              </a:rPr>
              <a:t> – tawag sa linyang pahalang na makikita sa globo o mapa.</a:t>
            </a:r>
            <a:endParaRPr b="0" lang="en-PH" sz="1800" spc="-1" strike="noStrike">
              <a:latin typeface="Arial"/>
            </a:endParaRPr>
          </a:p>
          <a:p>
            <a:pPr marL="216000" indent="-216000" algn="just">
              <a:lnSpc>
                <a:spcPct val="100000"/>
              </a:lnSpc>
              <a:buClr>
                <a:srgbClr val="000000"/>
              </a:buClr>
              <a:buFont typeface="StarSymbol"/>
              <a:buAutoNum type="arabicParenR"/>
            </a:pPr>
            <a:r>
              <a:rPr b="1" lang="en-PH" sz="1800" spc="-1" strike="noStrike">
                <a:latin typeface="Lato"/>
              </a:rPr>
              <a:t>Latitud (</a:t>
            </a:r>
            <a:r>
              <a:rPr b="1" i="1" lang="en-PH" sz="1800" spc="-1" strike="noStrike">
                <a:latin typeface="Lato"/>
              </a:rPr>
              <a:t>Latitude</a:t>
            </a:r>
            <a:r>
              <a:rPr b="1" lang="en-PH" sz="1800" spc="-1" strike="noStrike">
                <a:latin typeface="Lato"/>
              </a:rPr>
              <a:t>)</a:t>
            </a:r>
            <a:r>
              <a:rPr b="0" lang="en-PH" sz="1800" spc="-1" strike="noStrike">
                <a:latin typeface="Lato"/>
              </a:rPr>
              <a:t> – tawag sa distansiya sa pagitan ng mga parallel; ang mga linyang pataas mula sa ekwador ay tinatawag na hilagang latitud at timog latitud naman ang mga nasa ibaba nito.</a:t>
            </a:r>
            <a:endParaRPr b="0" lang="en-PH" sz="1800" spc="-1" strike="noStrike">
              <a:latin typeface="Arial"/>
            </a:endParaRPr>
          </a:p>
          <a:p>
            <a:pPr marL="216000" indent="-216000" algn="just">
              <a:lnSpc>
                <a:spcPct val="100000"/>
              </a:lnSpc>
              <a:buClr>
                <a:srgbClr val="000000"/>
              </a:buClr>
              <a:buFont typeface="StarSymbol"/>
              <a:buAutoNum type="arabicParenR"/>
            </a:pPr>
            <a:r>
              <a:rPr b="1" lang="en-PH" sz="1800" spc="-1" strike="noStrike">
                <a:latin typeface="Lato"/>
              </a:rPr>
              <a:t>Ekwador (</a:t>
            </a:r>
            <a:r>
              <a:rPr b="1" i="1" lang="en-PH" sz="1800" spc="-1" strike="noStrike">
                <a:latin typeface="Lato"/>
              </a:rPr>
              <a:t>Equator</a:t>
            </a:r>
            <a:r>
              <a:rPr b="1" lang="en-PH" sz="1800" spc="-1" strike="noStrike">
                <a:latin typeface="Lato"/>
              </a:rPr>
              <a:t>)</a:t>
            </a:r>
            <a:r>
              <a:rPr b="0" lang="en-PH" sz="1800" spc="-1" strike="noStrike">
                <a:latin typeface="Lato"/>
              </a:rPr>
              <a:t> – likhang-isip na linya na humahati sa mapa o globo sa direksiyong pahalang (parallel); sa linyang ito nagsisimula ang pagbilang ng digri pababa at pataas. Tinatawag na Hilagang Hatingglobo (Northern Hemisphere) ang bahaging hilaga ng ekwador at Timog Hatingglobo (Southern Hemisphere) naman ang nasa gawing timog.</a:t>
            </a:r>
            <a:endParaRPr b="0" lang="en-PH" sz="1800" spc="-1" strike="noStrike">
              <a:latin typeface="Arial"/>
            </a:endParaRPr>
          </a:p>
        </p:txBody>
      </p:sp>
      <p:pic>
        <p:nvPicPr>
          <p:cNvPr id="221" name="" descr=""/>
          <p:cNvPicPr/>
          <p:nvPr/>
        </p:nvPicPr>
        <p:blipFill>
          <a:blip r:embed="rId1"/>
          <a:stretch/>
        </p:blipFill>
        <p:spPr>
          <a:xfrm>
            <a:off x="2117520" y="3960000"/>
            <a:ext cx="4326120" cy="2040120"/>
          </a:xfrm>
          <a:prstGeom prst="rect">
            <a:avLst/>
          </a:prstGeom>
          <a:ln w="0">
            <a:noFill/>
          </a:ln>
        </p:spPr>
      </p:pic>
      <p:sp>
        <p:nvSpPr>
          <p:cNvPr id="222" name=""/>
          <p:cNvSpPr/>
          <p:nvPr/>
        </p:nvSpPr>
        <p:spPr>
          <a:xfrm>
            <a:off x="6480000" y="4284360"/>
            <a:ext cx="5039640" cy="935280"/>
          </a:xfrm>
          <a:prstGeom prst="rect">
            <a:avLst/>
          </a:prstGeom>
          <a:gradFill rotWithShape="0">
            <a:gsLst>
              <a:gs pos="0">
                <a:srgbClr val="dde8cb"/>
              </a:gs>
              <a:gs pos="100000">
                <a:srgbClr val="ffd7d7"/>
              </a:gs>
            </a:gsLst>
            <a:lin ang="3600000"/>
          </a:gradFill>
          <a:ln w="0">
            <a:noFill/>
          </a:ln>
        </p:spPr>
        <p:style>
          <a:lnRef idx="0"/>
          <a:fillRef idx="0"/>
          <a:effectRef idx="0"/>
          <a:fontRef idx="minor"/>
        </p:style>
        <p:txBody>
          <a:bodyPr lIns="90000" rIns="90000" tIns="45000" bIns="45000" anchor="t">
            <a:noAutofit/>
          </a:bodyPr>
          <a:p>
            <a:pPr algn="just">
              <a:lnSpc>
                <a:spcPct val="100000"/>
              </a:lnSpc>
              <a:buNone/>
            </a:pPr>
            <a:r>
              <a:rPr b="0" lang="en-PH" sz="1600" spc="-1" strike="noStrike">
                <a:latin typeface="Lato"/>
              </a:rPr>
              <a:t>Ang Pilipinas ay nasa Hilagang Hatingglobo at Silangang Hatingglobo habang ang bansang Brazil ay nasa Timog Hatingglobo at Kanlurang Hatingglobo.</a:t>
            </a:r>
            <a:endParaRPr b="0" lang="en-PH" sz="1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a:lnSpc>
                <a:spcPct val="100000"/>
              </a:lnSpc>
              <a:buNone/>
            </a:pPr>
            <a:r>
              <a:rPr b="1" lang="en-PH" sz="3600" spc="-1" strike="noStrike">
                <a:solidFill>
                  <a:srgbClr val="000000"/>
                </a:solidFill>
                <a:latin typeface="Lato"/>
              </a:rPr>
              <a:t>Mga Guhit sa Mapa o Globo</a:t>
            </a:r>
            <a:endParaRPr b="0" lang="en-PH" sz="3600" spc="-1" strike="noStrike">
              <a:latin typeface="Arial"/>
            </a:endParaRPr>
          </a:p>
        </p:txBody>
      </p:sp>
      <p:sp>
        <p:nvSpPr>
          <p:cNvPr id="224" name="PlaceHolder 2"/>
          <p:cNvSpPr>
            <a:spLocks noGrp="1"/>
          </p:cNvSpPr>
          <p:nvPr>
            <p:ph type="subTitle"/>
          </p:nvPr>
        </p:nvSpPr>
        <p:spPr>
          <a:xfrm>
            <a:off x="609480" y="1244520"/>
            <a:ext cx="10971720" cy="3795120"/>
          </a:xfrm>
          <a:prstGeom prst="rect">
            <a:avLst/>
          </a:prstGeom>
          <a:gradFill rotWithShape="0">
            <a:gsLst>
              <a:gs pos="0">
                <a:srgbClr val="dde8cb"/>
              </a:gs>
              <a:gs pos="100000">
                <a:srgbClr val="ffd7d7"/>
              </a:gs>
            </a:gsLst>
            <a:lin ang="3600000"/>
          </a:gradFill>
          <a:ln w="0">
            <a:noFill/>
          </a:ln>
        </p:spPr>
        <p:txBody>
          <a:bodyPr lIns="0" rIns="0" tIns="0" bIns="0" anchor="t">
            <a:noAutofit/>
          </a:bodyPr>
          <a:p>
            <a:pPr algn="ctr">
              <a:lnSpc>
                <a:spcPct val="100000"/>
              </a:lnSpc>
              <a:buNone/>
            </a:pPr>
            <a:r>
              <a:rPr b="1" lang="en-PH" sz="1800" spc="-1" strike="noStrike">
                <a:latin typeface="Lato"/>
              </a:rPr>
              <a:t>Mga Guhit o Linyang Patayo o Meridian</a:t>
            </a:r>
            <a:endParaRPr b="0" lang="en-PH" sz="1800" spc="-1" strike="noStrike">
              <a:latin typeface="Arial"/>
            </a:endParaRPr>
          </a:p>
          <a:p>
            <a:pPr algn="ctr">
              <a:lnSpc>
                <a:spcPct val="100000"/>
              </a:lnSpc>
              <a:buNone/>
            </a:pPr>
            <a:endParaRPr b="0" lang="en-PH" sz="1800" spc="-1" strike="noStrike">
              <a:latin typeface="Arial"/>
            </a:endParaRPr>
          </a:p>
          <a:p>
            <a:pPr marL="216000" indent="-216000" algn="just">
              <a:lnSpc>
                <a:spcPct val="100000"/>
              </a:lnSpc>
              <a:buClr>
                <a:srgbClr val="000000"/>
              </a:buClr>
              <a:buFont typeface="StarSymbol"/>
              <a:buAutoNum type="arabicParenR"/>
            </a:pPr>
            <a:r>
              <a:rPr b="1" lang="en-PH" sz="1800" spc="-1" strike="noStrike">
                <a:latin typeface="Lato"/>
              </a:rPr>
              <a:t>Meridian</a:t>
            </a:r>
            <a:r>
              <a:rPr b="0" lang="en-PH" sz="1800" spc="-1" strike="noStrike">
                <a:latin typeface="Lato"/>
              </a:rPr>
              <a:t> – tawag sa linyang patayo o pababa; nagmumula ito sa </a:t>
            </a:r>
            <a:r>
              <a:rPr b="1" lang="en-PH" sz="1800" spc="-1" strike="noStrike">
                <a:latin typeface="Lato"/>
              </a:rPr>
              <a:t>Hilagang Polo (North Pole)</a:t>
            </a:r>
            <a:r>
              <a:rPr b="0" lang="en-PH" sz="1800" spc="-1" strike="noStrike">
                <a:latin typeface="Lato"/>
              </a:rPr>
              <a:t> at nagtatapos sa </a:t>
            </a:r>
            <a:r>
              <a:rPr b="1" lang="en-PH" sz="1800" spc="-1" strike="noStrike">
                <a:latin typeface="Lato"/>
              </a:rPr>
              <a:t>Timog Polo (South Pole)</a:t>
            </a:r>
            <a:r>
              <a:rPr b="0" lang="en-PH" sz="1800" spc="-1" strike="noStrike">
                <a:latin typeface="Lato"/>
              </a:rPr>
              <a:t>.</a:t>
            </a:r>
            <a:endParaRPr b="0" lang="en-PH" sz="1800" spc="-1" strike="noStrike">
              <a:latin typeface="Arial"/>
            </a:endParaRPr>
          </a:p>
          <a:p>
            <a:pPr marL="216000" indent="-216000" algn="just">
              <a:lnSpc>
                <a:spcPct val="100000"/>
              </a:lnSpc>
              <a:buClr>
                <a:srgbClr val="000000"/>
              </a:buClr>
              <a:buFont typeface="StarSymbol"/>
              <a:buAutoNum type="arabicParenR"/>
            </a:pPr>
            <a:r>
              <a:rPr b="1" lang="en-PH" sz="1800" spc="-1" strike="noStrike">
                <a:latin typeface="Lato"/>
              </a:rPr>
              <a:t>Longhitud (</a:t>
            </a:r>
            <a:r>
              <a:rPr b="1" i="1" lang="en-PH" sz="1800" spc="-1" strike="noStrike">
                <a:latin typeface="Lato"/>
              </a:rPr>
              <a:t>Longitude</a:t>
            </a:r>
            <a:r>
              <a:rPr b="1" lang="en-PH" sz="1800" spc="-1" strike="noStrike">
                <a:latin typeface="Lato"/>
              </a:rPr>
              <a:t>)</a:t>
            </a:r>
            <a:r>
              <a:rPr b="0" lang="en-PH" sz="1800" spc="-1" strike="noStrike">
                <a:latin typeface="Lato"/>
              </a:rPr>
              <a:t> – ito ang distansiya sa pagitan ng meridian; ito ay nasusukat ayon sa digri ng layo nito pakanan o pakaliwa mula sa prime meridian.</a:t>
            </a:r>
            <a:endParaRPr b="0" lang="en-PH" sz="1800" spc="-1" strike="noStrike">
              <a:latin typeface="Arial"/>
            </a:endParaRPr>
          </a:p>
          <a:p>
            <a:pPr marL="216000" indent="-216000" algn="just">
              <a:lnSpc>
                <a:spcPct val="100000"/>
              </a:lnSpc>
              <a:buClr>
                <a:srgbClr val="000000"/>
              </a:buClr>
              <a:buFont typeface="StarSymbol"/>
              <a:buAutoNum type="arabicParenR"/>
            </a:pPr>
            <a:r>
              <a:rPr b="1" lang="en-PH" sz="1800" spc="-1" strike="noStrike">
                <a:latin typeface="Lato"/>
              </a:rPr>
              <a:t>International Date Line (IDL)</a:t>
            </a:r>
            <a:r>
              <a:rPr b="0" lang="en-PH" sz="1800" spc="-1" strike="noStrike">
                <a:latin typeface="Lato"/>
              </a:rPr>
              <a:t> – ito ay nagmumula sa prime meridian (Greenwich meridian) </a:t>
            </a:r>
            <a:r>
              <a:rPr b="0" lang="en-PH" sz="1800" spc="-1" strike="noStrike">
                <a:latin typeface="Lato"/>
                <a:ea typeface="Ð~_x005F_x0019_îþ"/>
              </a:rPr>
              <a:t>na tumatagos sa Pacific Ocean at nagtatapos sa kontinente ng Antarctica; ang espesyal na linyang ito ang nagtatakda ng araw at oras sa mga lugar at bansa sa mundo.</a:t>
            </a:r>
            <a:endParaRPr b="0" lang="en-PH" sz="1800" spc="-1" strike="noStrike">
              <a:latin typeface="Arial"/>
            </a:endParaRPr>
          </a:p>
          <a:p>
            <a:pPr marL="216000" indent="-216000" algn="just">
              <a:lnSpc>
                <a:spcPct val="100000"/>
              </a:lnSpc>
              <a:buClr>
                <a:srgbClr val="000000"/>
              </a:buClr>
              <a:buFont typeface="StarSymbol"/>
              <a:buAutoNum type="arabicParenR"/>
            </a:pPr>
            <a:r>
              <a:rPr b="1" lang="en-PH" sz="1800" spc="-1" strike="noStrike">
                <a:latin typeface="Lato"/>
                <a:ea typeface="Ð~_x005F_x0019_îþ"/>
              </a:rPr>
              <a:t>Prime Meridian (Greenwich Meridian)</a:t>
            </a:r>
            <a:r>
              <a:rPr b="0" lang="en-PH" sz="1800" spc="-1" strike="noStrike">
                <a:latin typeface="Lato"/>
                <a:ea typeface="Ð~_x005F_x0019_îþ"/>
              </a:rPr>
              <a:t> – ito ay espesyal na meridian na may </a:t>
            </a:r>
            <a:r>
              <a:rPr b="1" lang="en-PH" sz="1800" spc="-1" strike="noStrike">
                <a:latin typeface="Lato"/>
                <a:ea typeface="Ð~_x005F_x0019_îþ"/>
              </a:rPr>
              <a:t>0°</a:t>
            </a:r>
            <a:r>
              <a:rPr b="0" lang="en-PH" sz="1800" spc="-1" strike="noStrike">
                <a:latin typeface="Lato"/>
                <a:ea typeface="Ð~_x005F_x0019_îþ"/>
              </a:rPr>
              <a:t> latitud mula sa Greenwich, England at 180° longhitud. Tinatawag na Silangang Hatingglobo (Eastern Hemisphere) ang bahaging silangan mula sa prime meridian habang Kanlurang Hatingglobo (Western Hemisphere) naman ang nasa gawing kanluran.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a:lnSpc>
                <a:spcPct val="100000"/>
              </a:lnSpc>
              <a:buNone/>
            </a:pPr>
            <a:r>
              <a:rPr b="1" lang="en-PH" sz="3600" spc="-1" strike="noStrike">
                <a:solidFill>
                  <a:srgbClr val="000000"/>
                </a:solidFill>
                <a:latin typeface="Lato"/>
              </a:rPr>
              <a:t>Mga Guhit sa Mapa o Globo</a:t>
            </a:r>
            <a:endParaRPr b="0" lang="en-PH" sz="3600" spc="-1" strike="noStrike">
              <a:latin typeface="Arial"/>
            </a:endParaRPr>
          </a:p>
        </p:txBody>
      </p:sp>
      <p:sp>
        <p:nvSpPr>
          <p:cNvPr id="226" name="PlaceHolder 2"/>
          <p:cNvSpPr>
            <a:spLocks noGrp="1"/>
          </p:cNvSpPr>
          <p:nvPr>
            <p:ph type="subTitle"/>
          </p:nvPr>
        </p:nvSpPr>
        <p:spPr>
          <a:xfrm>
            <a:off x="609480" y="2144520"/>
            <a:ext cx="10971720" cy="2715120"/>
          </a:xfrm>
          <a:prstGeom prst="rect">
            <a:avLst/>
          </a:prstGeom>
          <a:gradFill rotWithShape="0">
            <a:gsLst>
              <a:gs pos="0">
                <a:srgbClr val="dde8cb"/>
              </a:gs>
              <a:gs pos="100000">
                <a:srgbClr val="ffd7d7"/>
              </a:gs>
            </a:gsLst>
            <a:lin ang="3600000"/>
          </a:gradFill>
          <a:ln w="0">
            <a:noFill/>
          </a:ln>
        </p:spPr>
        <p:txBody>
          <a:bodyPr lIns="0" rIns="0" tIns="0" bIns="0" anchor="t">
            <a:noAutofit/>
          </a:bodyPr>
          <a:p>
            <a:pPr algn="just">
              <a:lnSpc>
                <a:spcPct val="100000"/>
              </a:lnSpc>
              <a:buNone/>
            </a:pPr>
            <a:r>
              <a:rPr b="1" lang="en-PH" sz="2400" spc="-1" strike="noStrike">
                <a:latin typeface="Lato"/>
              </a:rPr>
              <a:t>	</a:t>
            </a:r>
            <a:r>
              <a:rPr b="1" lang="en-PH" sz="2400" spc="-1" strike="noStrike">
                <a:latin typeface="Lato"/>
              </a:rPr>
              <a:t>Sa grid nagtatagpo o nagsasalubong ang mga linyang parallel at meridian. Sa pamamagitan ng mga grid na makikita sa mapa at globo, mas napadadali ang pagtukoy sa tiyak na lokasyon ng isang lugar o bansa.</a:t>
            </a:r>
            <a:endParaRPr b="0" lang="en-PH" sz="2400" spc="-1" strike="noStrike">
              <a:latin typeface="Arial"/>
            </a:endParaRPr>
          </a:p>
          <a:p>
            <a:pPr algn="just">
              <a:lnSpc>
                <a:spcPct val="100000"/>
              </a:lnSpc>
              <a:buNone/>
            </a:pPr>
            <a:r>
              <a:rPr b="1" lang="en-PH" sz="2400" spc="-1" strike="noStrike">
                <a:latin typeface="Lato"/>
              </a:rPr>
              <a:t>	</a:t>
            </a:r>
            <a:r>
              <a:rPr b="1" lang="en-PH" sz="2400" spc="-1" strike="noStrike">
                <a:latin typeface="Lato"/>
              </a:rPr>
              <a:t>Ang bawat latitud ay may katumbas na bilang na 15° hanggang 90° mula sa ekwador patungo sa magkabilang direksiyon na pahilaga at patimog. Gayundin naman ang katumbas na digri sa bawat longhitud na magsimula sa 0° meridian sa magkabilang direksiyon pakanan (pasilangan) at pakaliwa (pakanluran).</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a:lnSpc>
                <a:spcPct val="100000"/>
              </a:lnSpc>
              <a:buNone/>
            </a:pPr>
            <a:r>
              <a:rPr b="1" lang="en-PH" sz="3600" spc="-1" strike="noStrike">
                <a:solidFill>
                  <a:srgbClr val="000000"/>
                </a:solidFill>
                <a:latin typeface="Lato"/>
              </a:rPr>
              <a:t>Mga Guhit sa Mapa o Globo</a:t>
            </a:r>
            <a:endParaRPr b="0" lang="en-PH" sz="3600" spc="-1" strike="noStrike">
              <a:latin typeface="Arial"/>
            </a:endParaRPr>
          </a:p>
        </p:txBody>
      </p:sp>
      <p:sp>
        <p:nvSpPr>
          <p:cNvPr id="228" name="PlaceHolder 2"/>
          <p:cNvSpPr>
            <a:spLocks noGrp="1"/>
          </p:cNvSpPr>
          <p:nvPr>
            <p:ph/>
          </p:nvPr>
        </p:nvSpPr>
        <p:spPr>
          <a:xfrm>
            <a:off x="609480" y="1604520"/>
            <a:ext cx="5353920" cy="2175120"/>
          </a:xfrm>
          <a:prstGeom prst="rect">
            <a:avLst/>
          </a:prstGeom>
          <a:gradFill rotWithShape="0">
            <a:gsLst>
              <a:gs pos="0">
                <a:srgbClr val="dde8cb"/>
              </a:gs>
              <a:gs pos="100000">
                <a:srgbClr val="ffd7d7"/>
              </a:gs>
            </a:gsLst>
            <a:lin ang="3600000"/>
          </a:gradFill>
          <a:ln w="0">
            <a:noFill/>
          </a:ln>
        </p:spPr>
        <p:txBody>
          <a:bodyPr lIns="0" rIns="0" tIns="0" bIns="0" anchor="ctr">
            <a:normAutofit/>
          </a:bodyPr>
          <a:p>
            <a:pPr algn="just">
              <a:lnSpc>
                <a:spcPct val="100000"/>
              </a:lnSpc>
              <a:spcBef>
                <a:spcPts val="1417"/>
              </a:spcBef>
              <a:buNone/>
            </a:pPr>
            <a:r>
              <a:rPr b="0" lang="en-PH" sz="1800" spc="-1" strike="noStrike">
                <a:latin typeface="Lato"/>
              </a:rPr>
              <a:t>Tingnan ang mapa ng Pilipinas. Mapapansin na ito ay may nakalagay na pananda para sa silangang latitud (east latitude) at hilagang longhitud (north longitude). Ang pagitan o layo ng grid sa isa’t isa ay 5°. Kung susundin ang grid sa mapa o globo, ang Pilipinas ay nasa pagitan ng 4° at 22° hilagang latitud at pagitan ng 116° at 127° silangang longhitud.</a:t>
            </a:r>
            <a:endParaRPr b="0" lang="en-PH" sz="1800" spc="-1" strike="noStrike">
              <a:latin typeface="Arial"/>
            </a:endParaRPr>
          </a:p>
        </p:txBody>
      </p:sp>
      <p:pic>
        <p:nvPicPr>
          <p:cNvPr id="229" name="" descr=""/>
          <p:cNvPicPr/>
          <p:nvPr/>
        </p:nvPicPr>
        <p:blipFill>
          <a:blip r:embed="rId1"/>
          <a:stretch/>
        </p:blipFill>
        <p:spPr>
          <a:xfrm>
            <a:off x="6890760" y="1604160"/>
            <a:ext cx="4035960" cy="3976560"/>
          </a:xfrm>
          <a:prstGeom prst="rect">
            <a:avLst/>
          </a:prstGeom>
          <a:ln w="38160">
            <a:solidFill>
              <a:srgbClr val="000000"/>
            </a:solidFill>
            <a:round/>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a:lnSpc>
                <a:spcPct val="100000"/>
              </a:lnSpc>
              <a:buNone/>
            </a:pPr>
            <a:r>
              <a:rPr b="1" lang="en-PH" sz="3600" spc="-1" strike="noStrike">
                <a:solidFill>
                  <a:srgbClr val="000000"/>
                </a:solidFill>
                <a:latin typeface="Lato"/>
              </a:rPr>
              <a:t>PAGSASANAY</a:t>
            </a:r>
            <a:endParaRPr b="0" lang="en-PH" sz="3600" spc="-1" strike="noStrike">
              <a:latin typeface="Arial"/>
            </a:endParaRPr>
          </a:p>
        </p:txBody>
      </p:sp>
      <p:sp>
        <p:nvSpPr>
          <p:cNvPr id="231" name="PlaceHolder 2"/>
          <p:cNvSpPr>
            <a:spLocks noGrp="1"/>
          </p:cNvSpPr>
          <p:nvPr>
            <p:ph type="subTitle"/>
          </p:nvPr>
        </p:nvSpPr>
        <p:spPr>
          <a:xfrm>
            <a:off x="609480" y="1604520"/>
            <a:ext cx="10971720" cy="3976560"/>
          </a:xfrm>
          <a:prstGeom prst="rect">
            <a:avLst/>
          </a:prstGeom>
          <a:noFill/>
          <a:ln w="0">
            <a:noFill/>
          </a:ln>
        </p:spPr>
        <p:txBody>
          <a:bodyPr lIns="0" rIns="0" tIns="0" bIns="0" anchor="t">
            <a:noAutofit/>
          </a:bodyPr>
          <a:p>
            <a:pPr>
              <a:lnSpc>
                <a:spcPct val="100000"/>
              </a:lnSpc>
              <a:buNone/>
            </a:pPr>
            <a:r>
              <a:rPr b="0" lang="en-PH" sz="2400" spc="-1" strike="noStrike">
                <a:latin typeface="Lato"/>
              </a:rPr>
              <a:t>Itala ang mga sumusunod:</a:t>
            </a:r>
            <a:endParaRPr b="0" lang="en-PH" sz="2400" spc="-1" strike="noStrike">
              <a:latin typeface="Arial"/>
            </a:endParaRPr>
          </a:p>
          <a:p>
            <a:pPr marL="216000" indent="-216000">
              <a:lnSpc>
                <a:spcPct val="100000"/>
              </a:lnSpc>
              <a:buClr>
                <a:srgbClr val="000000"/>
              </a:buClr>
              <a:buSzPct val="45000"/>
              <a:buFont typeface="Wingdings" charset="2"/>
              <a:buChar char=""/>
            </a:pPr>
            <a:r>
              <a:rPr b="0" lang="en-PH" sz="2400" spc="-1" strike="noStrike">
                <a:latin typeface="Lato"/>
              </a:rPr>
              <a:t>Mga guhit o linyang pahalang (Parallel)</a:t>
            </a:r>
            <a:endParaRPr b="0" lang="en-PH" sz="2400" spc="-1" strike="noStrike">
              <a:latin typeface="Arial"/>
            </a:endParaRPr>
          </a:p>
          <a:p>
            <a:pPr marL="216000" indent="-216000">
              <a:lnSpc>
                <a:spcPct val="100000"/>
              </a:lnSpc>
              <a:buClr>
                <a:srgbClr val="000000"/>
              </a:buClr>
              <a:buSzPct val="45000"/>
              <a:buFont typeface="Wingdings" charset="2"/>
              <a:buChar char=""/>
            </a:pPr>
            <a:r>
              <a:rPr b="0" lang="en-PH" sz="2400" spc="-1" strike="noStrike">
                <a:latin typeface="Lato"/>
              </a:rPr>
              <a:t>Mga guhit o linyang patayo (Meridian)</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2219</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2023-04-04T07:39:02Z</dcterms:modified>
  <cp:revision>625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