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1880" cy="682776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68760" cy="2768760"/>
          </a:xfrm>
          <a:prstGeom prst="rect">
            <a:avLst/>
          </a:prstGeom>
          <a:ln w="0">
            <a:noFill/>
          </a:ln>
        </p:spPr>
      </p:pic>
      <p:sp>
        <p:nvSpPr>
          <p:cNvPr id="2" name="Rectangle 5"/>
          <p:cNvSpPr/>
          <p:nvPr/>
        </p:nvSpPr>
        <p:spPr>
          <a:xfrm>
            <a:off x="3487320" y="1475280"/>
            <a:ext cx="8674200" cy="383220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74200" cy="35388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1880" cy="604800"/>
          </a:xfrm>
          <a:prstGeom prst="rect">
            <a:avLst/>
          </a:prstGeom>
          <a:ln w="0">
            <a:noFill/>
          </a:ln>
        </p:spPr>
      </p:pic>
      <p:sp>
        <p:nvSpPr>
          <p:cNvPr id="43" name="Rectangle 7"/>
          <p:cNvSpPr/>
          <p:nvPr/>
        </p:nvSpPr>
        <p:spPr>
          <a:xfrm>
            <a:off x="10868760" y="0"/>
            <a:ext cx="940320" cy="94032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04400" cy="1004400"/>
          </a:xfrm>
          <a:prstGeom prst="rect">
            <a:avLst/>
          </a:prstGeom>
          <a:ln w="0">
            <a:noFill/>
          </a:ln>
        </p:spPr>
      </p:pic>
      <p:sp>
        <p:nvSpPr>
          <p:cNvPr id="45" name="TextBox 9"/>
          <p:cNvSpPr/>
          <p:nvPr/>
        </p:nvSpPr>
        <p:spPr>
          <a:xfrm>
            <a:off x="185400" y="6362280"/>
            <a:ext cx="4661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3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86200" cy="33544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1334880" y="2520000"/>
            <a:ext cx="7660440" cy="107460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4500000" y="2206080"/>
            <a:ext cx="6643800" cy="191844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89960" cy="394488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4320000" y="2739960"/>
            <a:ext cx="7086600" cy="677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ea typeface="PingFang SC"/>
              </a:rPr>
              <a:t>Literary Elements, Techniques, and Devices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
          <p:cNvSpPr/>
          <p:nvPr/>
        </p:nvSpPr>
        <p:spPr>
          <a:xfrm>
            <a:off x="2880000" y="360000"/>
            <a:ext cx="7086600" cy="729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Literary Elements, Techniques, and Devices</a:t>
            </a:r>
            <a:endParaRPr b="0" lang="en-PH" sz="3600" spc="-1" strike="noStrike">
              <a:latin typeface="Arial"/>
            </a:endParaRPr>
          </a:p>
        </p:txBody>
      </p:sp>
      <p:sp>
        <p:nvSpPr>
          <p:cNvPr id="167" name=""/>
          <p:cNvSpPr/>
          <p:nvPr/>
        </p:nvSpPr>
        <p:spPr>
          <a:xfrm>
            <a:off x="1081440" y="1990080"/>
            <a:ext cx="10258200" cy="1789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1" lang="en-PH" sz="2000" spc="-1" strike="noStrike">
                <a:solidFill>
                  <a:srgbClr val="000000"/>
                </a:solidFill>
                <a:latin typeface="Lato"/>
                <a:ea typeface="DejaVu Sans"/>
              </a:rPr>
              <a:t>Sensory imagery</a:t>
            </a:r>
            <a:r>
              <a:rPr b="0" lang="en-PH" sz="2000" spc="-1" strike="noStrike">
                <a:solidFill>
                  <a:srgbClr val="000000"/>
                </a:solidFill>
                <a:latin typeface="Lato"/>
                <a:ea typeface="DejaVu Sans"/>
              </a:rPr>
              <a:t> is a literary device that can help you “make sense” of what the text is telling you. Sensory images are words or phrases that appeal to the reader’s sense of sight, touch, sound, taste, or smell .</a:t>
            </a:r>
            <a:endParaRPr b="0" lang="en-PH" sz="2000" spc="-1" strike="noStrike">
              <a:latin typeface="Arial"/>
            </a:endParaRPr>
          </a:p>
        </p:txBody>
      </p:sp>
      <p:sp>
        <p:nvSpPr>
          <p:cNvPr id="168" name=""/>
          <p:cNvSpPr/>
          <p:nvPr/>
        </p:nvSpPr>
        <p:spPr>
          <a:xfrm>
            <a:off x="1469880" y="3338280"/>
            <a:ext cx="9869760" cy="1449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Example: “I </a:t>
            </a:r>
            <a:r>
              <a:rPr b="1" lang="en-PH" sz="2000" spc="-1" strike="noStrike">
                <a:solidFill>
                  <a:srgbClr val="000000"/>
                </a:solidFill>
                <a:latin typeface="Lato"/>
                <a:ea typeface="DejaVu Sans"/>
              </a:rPr>
              <a:t>heard</a:t>
            </a:r>
            <a:r>
              <a:rPr b="0" lang="en-PH" sz="2000" spc="-1" strike="noStrike">
                <a:solidFill>
                  <a:srgbClr val="000000"/>
                </a:solidFill>
                <a:latin typeface="Lato"/>
                <a:ea typeface="DejaVu Sans"/>
              </a:rPr>
              <a:t> the </a:t>
            </a:r>
            <a:r>
              <a:rPr b="1" lang="en-PH" sz="2000" spc="-1" strike="noStrike">
                <a:solidFill>
                  <a:srgbClr val="000000"/>
                </a:solidFill>
                <a:latin typeface="Lato"/>
                <a:ea typeface="DejaVu Sans"/>
              </a:rPr>
              <a:t>rain</a:t>
            </a:r>
            <a:r>
              <a:rPr b="0" lang="en-PH" sz="2000" spc="-1" strike="noStrike">
                <a:solidFill>
                  <a:srgbClr val="000000"/>
                </a:solidFill>
                <a:latin typeface="Lato"/>
                <a:ea typeface="DejaVu Sans"/>
              </a:rPr>
              <a:t> still </a:t>
            </a:r>
            <a:r>
              <a:rPr b="1" lang="en-PH" sz="2000" spc="-1" strike="noStrike">
                <a:solidFill>
                  <a:srgbClr val="000000"/>
                </a:solidFill>
                <a:latin typeface="Lato"/>
                <a:ea typeface="DejaVu Sans"/>
              </a:rPr>
              <a:t>beating continuously on the staircase </a:t>
            </a:r>
            <a:endParaRPr b="0" lang="en-PH" sz="2000" spc="-1" strike="noStrike">
              <a:latin typeface="Arial"/>
            </a:endParaRPr>
          </a:p>
          <a:p>
            <a:pPr>
              <a:lnSpc>
                <a:spcPct val="100000"/>
              </a:lnSpc>
              <a:buNone/>
            </a:pP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window</a:t>
            </a:r>
            <a:r>
              <a:rPr b="0" lang="en-PH" sz="2000" spc="-1" strike="noStrike">
                <a:solidFill>
                  <a:srgbClr val="000000"/>
                </a:solidFill>
                <a:latin typeface="Lato"/>
                <a:ea typeface="DejaVu Sans"/>
              </a:rPr>
              <a:t>, and the </a:t>
            </a:r>
            <a:r>
              <a:rPr b="1" lang="en-PH" sz="2000" spc="-1" strike="noStrike">
                <a:solidFill>
                  <a:srgbClr val="000000"/>
                </a:solidFill>
                <a:latin typeface="Lato"/>
                <a:ea typeface="DejaVu Sans"/>
              </a:rPr>
              <a:t>wind howling</a:t>
            </a:r>
            <a:r>
              <a:rPr b="0" lang="en-PH" sz="2000" spc="-1" strike="noStrike">
                <a:solidFill>
                  <a:srgbClr val="000000"/>
                </a:solidFill>
                <a:latin typeface="Lato"/>
                <a:ea typeface="DejaVu Sans"/>
              </a:rPr>
              <a:t> in the </a:t>
            </a:r>
            <a:r>
              <a:rPr b="1" lang="en-PH" sz="2000" spc="-1" strike="noStrike">
                <a:solidFill>
                  <a:srgbClr val="000000"/>
                </a:solidFill>
                <a:latin typeface="Lato"/>
                <a:ea typeface="DejaVu Sans"/>
              </a:rPr>
              <a:t>grove behind the hal</a:t>
            </a:r>
            <a:r>
              <a:rPr b="0" lang="en-PH" sz="2000" spc="-1" strike="noStrike">
                <a:solidFill>
                  <a:srgbClr val="000000"/>
                </a:solidFill>
                <a:latin typeface="Lato"/>
                <a:ea typeface="DejaVu Sans"/>
              </a:rPr>
              <a:t>l ”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(Jane Eyre, 1847).</a:t>
            </a:r>
            <a:endParaRPr b="0" lang="en-PH" sz="2000" spc="-1" strike="noStrike">
              <a:latin typeface="Arial"/>
            </a:endParaRPr>
          </a:p>
        </p:txBody>
      </p:sp>
      <p:sp>
        <p:nvSpPr>
          <p:cNvPr id="169" name=""/>
          <p:cNvSpPr/>
          <p:nvPr/>
        </p:nvSpPr>
        <p:spPr>
          <a:xfrm>
            <a:off x="1080000" y="4680000"/>
            <a:ext cx="10439640" cy="1449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The words in bold provide an auditory and visual account of the event. It answers the question, “What elements and sounds were present in the scene?”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
          <p:cNvSpPr/>
          <p:nvPr/>
        </p:nvSpPr>
        <p:spPr>
          <a:xfrm>
            <a:off x="1260000" y="1584000"/>
            <a:ext cx="9538200" cy="417096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2000" spc="-1" strike="noStrike">
                <a:solidFill>
                  <a:srgbClr val="000000"/>
                </a:solidFill>
                <a:latin typeface="Lato"/>
                <a:ea typeface="DejaVu Sans"/>
              </a:rPr>
              <a:t>Choose the letter of the correct answer.</a:t>
            </a:r>
            <a:endParaRPr b="0" lang="en-PH" sz="2000" spc="-1" strike="noStrike">
              <a:latin typeface="Arial"/>
            </a:endParaRPr>
          </a:p>
          <a:p>
            <a:pPr>
              <a:lnSpc>
                <a:spcPct val="100000"/>
              </a:lnSpc>
              <a:spcBef>
                <a:spcPts val="283"/>
              </a:spcBef>
              <a:spcAft>
                <a:spcPts val="283"/>
              </a:spcAft>
              <a:buNone/>
            </a:pPr>
            <a:r>
              <a:rPr b="0" lang="en-PH" sz="2000" spc="-1" strike="noStrike">
                <a:solidFill>
                  <a:srgbClr val="000000"/>
                </a:solidFill>
                <a:latin typeface="Lato"/>
                <a:ea typeface="AppleSystemUIFont"/>
              </a:rPr>
              <a:t>1. Which of the following is a mythological eponym?</a:t>
            </a:r>
            <a:endParaRPr b="0" lang="en-PH" sz="2000" spc="-1" strike="noStrike">
              <a:latin typeface="Arial"/>
            </a:endParaRPr>
          </a:p>
          <a:p>
            <a:pPr>
              <a:lnSpc>
                <a:spcPct val="100000"/>
              </a:lnSpc>
              <a:spcBef>
                <a:spcPts val="283"/>
              </a:spcBef>
              <a:spcAft>
                <a:spcPts val="283"/>
              </a:spcAft>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A. Adam’s apple</a:t>
            </a:r>
            <a:endParaRPr b="0" lang="en-PH" sz="2000" spc="-1" strike="noStrike">
              <a:latin typeface="Arial"/>
            </a:endParaRPr>
          </a:p>
          <a:p>
            <a:pPr>
              <a:lnSpc>
                <a:spcPct val="100000"/>
              </a:lnSpc>
              <a:spcBef>
                <a:spcPts val="283"/>
              </a:spcBef>
              <a:spcAft>
                <a:spcPts val="283"/>
              </a:spcAft>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B. August</a:t>
            </a:r>
            <a:endParaRPr b="0" lang="en-PH" sz="2000" spc="-1" strike="noStrike">
              <a:latin typeface="Arial"/>
            </a:endParaRPr>
          </a:p>
          <a:p>
            <a:pPr>
              <a:lnSpc>
                <a:spcPct val="100000"/>
              </a:lnSpc>
              <a:spcBef>
                <a:spcPts val="283"/>
              </a:spcBef>
              <a:spcAft>
                <a:spcPts val="283"/>
              </a:spcAft>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C. Calypso plant</a:t>
            </a:r>
            <a:endParaRPr b="0" lang="en-PH" sz="2000" spc="-1" strike="noStrike">
              <a:latin typeface="Arial"/>
            </a:endParaRPr>
          </a:p>
          <a:p>
            <a:pPr>
              <a:lnSpc>
                <a:spcPct val="100000"/>
              </a:lnSpc>
              <a:spcBef>
                <a:spcPts val="283"/>
              </a:spcBef>
              <a:spcAft>
                <a:spcPts val="283"/>
              </a:spcAft>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D. Fahrenheit</a:t>
            </a:r>
            <a:endParaRPr b="0" lang="en-PH" sz="2000" spc="-1" strike="noStrike">
              <a:latin typeface="Arial"/>
            </a:endParaRPr>
          </a:p>
        </p:txBody>
      </p:sp>
      <p:sp>
        <p:nvSpPr>
          <p:cNvPr id="171" name=""/>
          <p:cNvSpPr/>
          <p:nvPr/>
        </p:nvSpPr>
        <p:spPr>
          <a:xfrm>
            <a:off x="2811600" y="288720"/>
            <a:ext cx="7086600" cy="1258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Literary Elements, Techniques, and Devices</a:t>
            </a:r>
            <a:endParaRPr b="0" lang="en-PH" sz="3600" spc="-1" strike="noStrike">
              <a:latin typeface="Arial"/>
            </a:endParaRPr>
          </a:p>
        </p:txBody>
      </p:sp>
      <p:sp>
        <p:nvSpPr>
          <p:cNvPr id="172" name=""/>
          <p:cNvSpPr/>
          <p:nvPr/>
        </p:nvSpPr>
        <p:spPr>
          <a:xfrm>
            <a:off x="1260720" y="3974040"/>
            <a:ext cx="9898200" cy="2810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2. Which of the following is a sentence written in inverted word order?</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 A lady wants to see you.</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B. The guest came half an hour later.</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C. “In a hole in a ground there lived a hobbit.”</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D. Eight quarantine violators were arrested yesterday.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
          <p:cNvSpPr/>
          <p:nvPr/>
        </p:nvSpPr>
        <p:spPr>
          <a:xfrm>
            <a:off x="2700000" y="720000"/>
            <a:ext cx="7086600" cy="898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Literary Elements, Techniques, and Devices</a:t>
            </a:r>
            <a:endParaRPr b="0" lang="en-PH" sz="3600" spc="-1" strike="noStrike">
              <a:latin typeface="Arial"/>
            </a:endParaRPr>
          </a:p>
        </p:txBody>
      </p:sp>
      <p:sp>
        <p:nvSpPr>
          <p:cNvPr id="174" name=""/>
          <p:cNvSpPr/>
          <p:nvPr/>
        </p:nvSpPr>
        <p:spPr>
          <a:xfrm>
            <a:off x="1800000" y="2548440"/>
            <a:ext cx="10078200" cy="212976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2000" spc="-1" strike="noStrike">
                <a:solidFill>
                  <a:srgbClr val="000000"/>
                </a:solidFill>
                <a:latin typeface="Lato"/>
                <a:ea typeface="DejaVu Sans"/>
              </a:rPr>
              <a:t>2. Classify the following as sequential, logical, or textual:</a:t>
            </a:r>
            <a:endParaRPr b="0" lang="en-PH" sz="2000" spc="-1" strike="noStrike">
              <a:latin typeface="Arial"/>
            </a:endParaRPr>
          </a:p>
          <a:p>
            <a:pPr>
              <a:lnSpc>
                <a:spcPct val="100000"/>
              </a:lnSpc>
              <a:spcBef>
                <a:spcPts val="283"/>
              </a:spcBef>
              <a:spcAft>
                <a:spcPts val="283"/>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 in addition</a:t>
            </a:r>
            <a:endParaRPr b="0" lang="en-PH" sz="2000" spc="-1" strike="noStrike">
              <a:latin typeface="Arial"/>
            </a:endParaRPr>
          </a:p>
          <a:p>
            <a:pPr>
              <a:lnSpc>
                <a:spcPct val="100000"/>
              </a:lnSpc>
              <a:spcBef>
                <a:spcPts val="283"/>
              </a:spcBef>
              <a:spcAft>
                <a:spcPts val="283"/>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b. on the following day</a:t>
            </a:r>
            <a:endParaRPr b="0" lang="en-PH" sz="2000" spc="-1" strike="noStrike">
              <a:latin typeface="Arial"/>
            </a:endParaRPr>
          </a:p>
          <a:p>
            <a:pPr>
              <a:lnSpc>
                <a:spcPct val="100000"/>
              </a:lnSpc>
              <a:spcBef>
                <a:spcPts val="283"/>
              </a:spcBef>
              <a:spcAft>
                <a:spcPts val="283"/>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c. to illustrate</a:t>
            </a:r>
            <a:endParaRPr b="0" lang="en-PH" sz="2000" spc="-1" strike="noStrike">
              <a:latin typeface="Arial"/>
            </a:endParaRPr>
          </a:p>
          <a:p>
            <a:pPr>
              <a:lnSpc>
                <a:spcPct val="100000"/>
              </a:lnSpc>
              <a:spcBef>
                <a:spcPts val="283"/>
              </a:spcBef>
              <a:spcAft>
                <a:spcPts val="283"/>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d. in the same manner</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
          <p:cNvSpPr/>
          <p:nvPr/>
        </p:nvSpPr>
        <p:spPr>
          <a:xfrm>
            <a:off x="1800000" y="1692000"/>
            <a:ext cx="9538200" cy="417096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endParaRPr b="0" lang="en-PH" sz="1800" spc="-1" strike="noStrike">
              <a:latin typeface="Arial"/>
            </a:endParaRPr>
          </a:p>
          <a:p>
            <a:pPr>
              <a:lnSpc>
                <a:spcPct val="100000"/>
              </a:lnSpc>
              <a:spcBef>
                <a:spcPts val="283"/>
              </a:spcBef>
              <a:spcAft>
                <a:spcPts val="283"/>
              </a:spcAft>
              <a:buNone/>
            </a:pPr>
            <a:r>
              <a:rPr b="0" lang="en-PH" sz="2000" spc="-1" strike="noStrike">
                <a:solidFill>
                  <a:srgbClr val="000000"/>
                </a:solidFill>
                <a:latin typeface="Lato"/>
                <a:ea typeface="AppleSystemUIFont"/>
              </a:rPr>
              <a:t>1. Which of the following is a mythological eponym?</a:t>
            </a:r>
            <a:endParaRPr b="0" lang="en-PH" sz="2000" spc="-1" strike="noStrike">
              <a:latin typeface="Arial"/>
            </a:endParaRPr>
          </a:p>
          <a:p>
            <a:pPr>
              <a:lnSpc>
                <a:spcPct val="100000"/>
              </a:lnSpc>
              <a:spcBef>
                <a:spcPts val="283"/>
              </a:spcBef>
              <a:spcAft>
                <a:spcPts val="283"/>
              </a:spcAft>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A. Adam’s apple</a:t>
            </a:r>
            <a:endParaRPr b="0" lang="en-PH" sz="2000" spc="-1" strike="noStrike">
              <a:latin typeface="Arial"/>
            </a:endParaRPr>
          </a:p>
          <a:p>
            <a:pPr>
              <a:lnSpc>
                <a:spcPct val="100000"/>
              </a:lnSpc>
              <a:spcBef>
                <a:spcPts val="283"/>
              </a:spcBef>
              <a:spcAft>
                <a:spcPts val="283"/>
              </a:spcAft>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B. August</a:t>
            </a:r>
            <a:endParaRPr b="0" lang="en-PH" sz="2000" spc="-1" strike="noStrike">
              <a:latin typeface="Arial"/>
            </a:endParaRPr>
          </a:p>
          <a:p>
            <a:pPr>
              <a:lnSpc>
                <a:spcPct val="100000"/>
              </a:lnSpc>
              <a:spcBef>
                <a:spcPts val="283"/>
              </a:spcBef>
              <a:spcAft>
                <a:spcPts val="283"/>
              </a:spcAft>
              <a:buNone/>
            </a:pPr>
            <a:r>
              <a:rPr b="0" lang="en-PH" sz="2000" spc="-1" strike="noStrike">
                <a:solidFill>
                  <a:srgbClr val="000000"/>
                </a:solidFill>
                <a:latin typeface="Lato"/>
                <a:ea typeface="AppleSystemUIFont"/>
              </a:rPr>
              <a:t>    </a:t>
            </a:r>
            <a:r>
              <a:rPr b="0" lang="en-PH" sz="2000" spc="-1" strike="noStrike">
                <a:solidFill>
                  <a:srgbClr val="000000"/>
                </a:solidFill>
                <a:highlight>
                  <a:srgbClr val="ffff00"/>
                </a:highlight>
                <a:latin typeface="Lato"/>
                <a:ea typeface="AppleSystemUIFont"/>
              </a:rPr>
              <a:t>C. Calypso plant</a:t>
            </a:r>
            <a:endParaRPr b="0" lang="en-PH" sz="2000" spc="-1" strike="noStrike">
              <a:latin typeface="Arial"/>
            </a:endParaRPr>
          </a:p>
          <a:p>
            <a:pPr>
              <a:lnSpc>
                <a:spcPct val="100000"/>
              </a:lnSpc>
              <a:spcBef>
                <a:spcPts val="283"/>
              </a:spcBef>
              <a:spcAft>
                <a:spcPts val="283"/>
              </a:spcAft>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D. Fahrenheit </a:t>
            </a:r>
            <a:endParaRPr b="0" lang="en-PH" sz="2000" spc="-1" strike="noStrike">
              <a:latin typeface="Arial"/>
            </a:endParaRPr>
          </a:p>
        </p:txBody>
      </p:sp>
      <p:sp>
        <p:nvSpPr>
          <p:cNvPr id="176" name=""/>
          <p:cNvSpPr/>
          <p:nvPr/>
        </p:nvSpPr>
        <p:spPr>
          <a:xfrm>
            <a:off x="2667600" y="360000"/>
            <a:ext cx="7086600" cy="1438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Literary Elements, Techniques, and Devices</a:t>
            </a:r>
            <a:endParaRPr b="0" lang="en-PH" sz="3600" spc="-1" strike="noStrike">
              <a:latin typeface="Arial"/>
            </a:endParaRPr>
          </a:p>
        </p:txBody>
      </p:sp>
      <p:sp>
        <p:nvSpPr>
          <p:cNvPr id="177" name=""/>
          <p:cNvSpPr/>
          <p:nvPr/>
        </p:nvSpPr>
        <p:spPr>
          <a:xfrm>
            <a:off x="5220720" y="1587960"/>
            <a:ext cx="2338200" cy="344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c9211e"/>
                </a:solidFill>
                <a:latin typeface="Arial"/>
                <a:ea typeface="DejaVu Sans"/>
              </a:rPr>
              <a:t>ANSWER KEY</a:t>
            </a:r>
            <a:endParaRPr b="0" lang="en-PH" sz="1800" spc="-1" strike="noStrike">
              <a:latin typeface="Arial"/>
            </a:endParaRPr>
          </a:p>
        </p:txBody>
      </p:sp>
      <p:sp>
        <p:nvSpPr>
          <p:cNvPr id="178" name=""/>
          <p:cNvSpPr/>
          <p:nvPr/>
        </p:nvSpPr>
        <p:spPr>
          <a:xfrm>
            <a:off x="1800000" y="4140000"/>
            <a:ext cx="8003880" cy="1790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AppleSystemUIFont"/>
              </a:rPr>
              <a:t>2. Which of the following is a sentence written in inverted word order?</a:t>
            </a:r>
            <a:endParaRPr b="0" lang="en-PH" sz="2000" spc="-1" strike="noStrike">
              <a:latin typeface="Arial"/>
            </a:endParaRPr>
          </a:p>
          <a:p>
            <a:pPr>
              <a:lnSpc>
                <a:spcPct val="1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A. A lady wants to see you.</a:t>
            </a:r>
            <a:endParaRPr b="0" lang="en-PH" sz="2000" spc="-1" strike="noStrike">
              <a:latin typeface="Arial"/>
            </a:endParaRPr>
          </a:p>
          <a:p>
            <a:pPr>
              <a:lnSpc>
                <a:spcPct val="1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B. The guest came half an hour later.</a:t>
            </a:r>
            <a:endParaRPr b="0" lang="en-PH" sz="2000" spc="-1" strike="noStrike">
              <a:latin typeface="Arial"/>
            </a:endParaRPr>
          </a:p>
          <a:p>
            <a:pPr>
              <a:lnSpc>
                <a:spcPct val="100000"/>
              </a:lnSpc>
              <a:buNone/>
            </a:pPr>
            <a:r>
              <a:rPr b="0" lang="en-PH" sz="2000" spc="-1" strike="noStrike">
                <a:solidFill>
                  <a:srgbClr val="000000"/>
                </a:solidFill>
                <a:latin typeface="Lato"/>
                <a:ea typeface="AppleSystemUIFont"/>
              </a:rPr>
              <a:t>    </a:t>
            </a:r>
            <a:r>
              <a:rPr b="0" lang="en-PH" sz="2000" spc="-1" strike="noStrike">
                <a:solidFill>
                  <a:srgbClr val="000000"/>
                </a:solidFill>
                <a:highlight>
                  <a:srgbClr val="ffff00"/>
                </a:highlight>
                <a:latin typeface="Lato"/>
                <a:ea typeface="AppleSystemUIFont"/>
              </a:rPr>
              <a:t>C. “In a hole in a ground there lived a hobbit.”</a:t>
            </a:r>
            <a:endParaRPr b="0" lang="en-PH" sz="2000" spc="-1" strike="noStrike">
              <a:latin typeface="Arial"/>
            </a:endParaRPr>
          </a:p>
          <a:p>
            <a:pPr>
              <a:lnSpc>
                <a:spcPct val="1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D. Eight quarantine violators were arrested yesterday.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
          <p:cNvSpPr/>
          <p:nvPr/>
        </p:nvSpPr>
        <p:spPr>
          <a:xfrm>
            <a:off x="2700000" y="720000"/>
            <a:ext cx="7086600" cy="898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Literary Elements, Techniques, and Devices</a:t>
            </a:r>
            <a:endParaRPr b="0" lang="en-PH" sz="3600" spc="-1" strike="noStrike">
              <a:latin typeface="Arial"/>
            </a:endParaRPr>
          </a:p>
        </p:txBody>
      </p:sp>
      <p:sp>
        <p:nvSpPr>
          <p:cNvPr id="180" name=""/>
          <p:cNvSpPr/>
          <p:nvPr/>
        </p:nvSpPr>
        <p:spPr>
          <a:xfrm>
            <a:off x="1800000" y="2728440"/>
            <a:ext cx="10078200" cy="212976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buNone/>
            </a:pPr>
            <a:r>
              <a:rPr b="0" lang="en-PH" sz="2000" spc="-1" strike="noStrike">
                <a:solidFill>
                  <a:srgbClr val="000000"/>
                </a:solidFill>
                <a:latin typeface="Lato"/>
                <a:ea typeface="DejaVu Sans"/>
              </a:rPr>
              <a:t>2. Classify the following as sequential, logical, or textual:</a:t>
            </a:r>
            <a:endParaRPr b="0" lang="en-PH" sz="2000" spc="-1" strike="noStrike">
              <a:latin typeface="Arial"/>
            </a:endParaRPr>
          </a:p>
          <a:p>
            <a:pPr>
              <a:lnSpc>
                <a:spcPct val="100000"/>
              </a:lnSpc>
              <a:spcBef>
                <a:spcPts val="283"/>
              </a:spcBef>
              <a:spcAft>
                <a:spcPts val="283"/>
              </a:spcAft>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a. in addition                  - textual</a:t>
            </a:r>
            <a:endParaRPr b="0" lang="en-PH" sz="2000" spc="-1" strike="noStrike">
              <a:latin typeface="Arial"/>
            </a:endParaRPr>
          </a:p>
          <a:p>
            <a:pPr>
              <a:lnSpc>
                <a:spcPct val="100000"/>
              </a:lnSpc>
              <a:spcBef>
                <a:spcPts val="283"/>
              </a:spcBef>
              <a:spcAft>
                <a:spcPts val="283"/>
              </a:spcAft>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b. on the following day  - sequential</a:t>
            </a:r>
            <a:endParaRPr b="0" lang="en-PH" sz="2000" spc="-1" strike="noStrike">
              <a:latin typeface="Arial"/>
            </a:endParaRPr>
          </a:p>
          <a:p>
            <a:pPr>
              <a:lnSpc>
                <a:spcPct val="100000"/>
              </a:lnSpc>
              <a:spcBef>
                <a:spcPts val="283"/>
              </a:spcBef>
              <a:spcAft>
                <a:spcPts val="283"/>
              </a:spcAft>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c. to illustrate                 - textual</a:t>
            </a:r>
            <a:endParaRPr b="0" lang="en-PH" sz="2000" spc="-1" strike="noStrike">
              <a:latin typeface="Arial"/>
            </a:endParaRPr>
          </a:p>
          <a:p>
            <a:pPr>
              <a:lnSpc>
                <a:spcPct val="100000"/>
              </a:lnSpc>
              <a:spcBef>
                <a:spcPts val="283"/>
              </a:spcBef>
              <a:spcAft>
                <a:spcPts val="283"/>
              </a:spcAft>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d. in the same manner  - logical</a:t>
            </a:r>
            <a:endParaRPr b="0" lang="en-PH" sz="2000" spc="-1" strike="noStrike">
              <a:latin typeface="Arial"/>
            </a:endParaRPr>
          </a:p>
        </p:txBody>
      </p:sp>
      <p:sp>
        <p:nvSpPr>
          <p:cNvPr id="181" name=""/>
          <p:cNvSpPr/>
          <p:nvPr/>
        </p:nvSpPr>
        <p:spPr>
          <a:xfrm>
            <a:off x="5220000" y="1993680"/>
            <a:ext cx="2338200" cy="344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c9211e"/>
                </a:solidFill>
                <a:latin typeface="Arial"/>
                <a:ea typeface="DejaVu Sans"/>
              </a:rPr>
              <a:t>ANSWER KEY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2700000" y="396000"/>
            <a:ext cx="7086600" cy="677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Literary Elements, Techniques, and Devices</a:t>
            </a:r>
            <a:endParaRPr b="0" lang="en-PH" sz="3600" spc="-1" strike="noStrike">
              <a:latin typeface="Arial"/>
            </a:endParaRPr>
          </a:p>
        </p:txBody>
      </p:sp>
      <p:sp>
        <p:nvSpPr>
          <p:cNvPr id="129" name=""/>
          <p:cNvSpPr/>
          <p:nvPr/>
        </p:nvSpPr>
        <p:spPr>
          <a:xfrm>
            <a:off x="900000" y="2170080"/>
            <a:ext cx="10258200" cy="1789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1" lang="en-PH" sz="2000" spc="-1" strike="noStrike">
                <a:solidFill>
                  <a:srgbClr val="000000"/>
                </a:solidFill>
                <a:latin typeface="Lato"/>
                <a:ea typeface="DejaVu Sans"/>
              </a:rPr>
              <a:t>Sequencing signals</a:t>
            </a:r>
            <a:r>
              <a:rPr b="0" lang="en-PH" sz="2000" spc="-1" strike="noStrike">
                <a:solidFill>
                  <a:srgbClr val="000000"/>
                </a:solidFill>
                <a:latin typeface="Lato"/>
                <a:ea typeface="DejaVu Sans"/>
              </a:rPr>
              <a:t>, also known as connectors or transitional devices, are words that connect various parts of a text. They serve different purposes and are therefore classified into three, namely time or sequential, logical, and textual.</a:t>
            </a:r>
            <a:endParaRPr b="0" lang="en-PH" sz="2000" spc="-1" strike="noStrike">
              <a:latin typeface="Arial"/>
            </a:endParaRPr>
          </a:p>
        </p:txBody>
      </p:sp>
      <p:sp>
        <p:nvSpPr>
          <p:cNvPr id="130" name=""/>
          <p:cNvSpPr/>
          <p:nvPr/>
        </p:nvSpPr>
        <p:spPr>
          <a:xfrm>
            <a:off x="900000" y="3780000"/>
            <a:ext cx="10259640" cy="3150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1" lang="en-PH" sz="2000" spc="-1" strike="noStrike">
                <a:solidFill>
                  <a:srgbClr val="000000"/>
                </a:solidFill>
                <a:latin typeface="Lato"/>
                <a:ea typeface="DejaVu Sans"/>
              </a:rPr>
              <a:t>Time</a:t>
            </a:r>
            <a:r>
              <a:rPr b="0" lang="en-PH" sz="2000" spc="-1" strike="noStrike">
                <a:solidFill>
                  <a:srgbClr val="000000"/>
                </a:solidFill>
                <a:latin typeface="Lato"/>
                <a:ea typeface="DejaVu Sans"/>
              </a:rPr>
              <a:t> or </a:t>
            </a:r>
            <a:r>
              <a:rPr b="1" lang="en-PH" sz="2000" spc="-1" strike="noStrike">
                <a:solidFill>
                  <a:srgbClr val="000000"/>
                </a:solidFill>
                <a:latin typeface="Lato"/>
                <a:ea typeface="DejaVu Sans"/>
              </a:rPr>
              <a:t>sequential</a:t>
            </a:r>
            <a:r>
              <a:rPr b="0" lang="en-PH" sz="2000" spc="-1" strike="noStrike">
                <a:solidFill>
                  <a:srgbClr val="000000"/>
                </a:solidFill>
                <a:latin typeface="Lato"/>
                <a:ea typeface="DejaVu Sans"/>
              </a:rPr>
              <a:t> signals, as the name implies, are words that aid the reader in identifying the order of ideas or occurrence of events. These signals also aim to answer questions such as, “What happened first?”, “What happened next?”, and “What happened last?”. Examples of connectors that signal time or sequence are </a:t>
            </a:r>
            <a:r>
              <a:rPr b="0" i="1" lang="en-PH" sz="2000" spc="-1" strike="noStrike">
                <a:solidFill>
                  <a:srgbClr val="000000"/>
                </a:solidFill>
                <a:latin typeface="Lato"/>
                <a:ea typeface="DejaVu Sans"/>
              </a:rPr>
              <a:t>next, </a:t>
            </a:r>
            <a:r>
              <a:rPr b="0" i="1" lang="en-PH" sz="2000" spc="-1" strike="noStrike">
                <a:solidFill>
                  <a:srgbClr val="000000"/>
                </a:solidFill>
                <a:latin typeface="Lato"/>
                <a:ea typeface="þŒìþ"/>
              </a:rPr>
              <a:t>finally, first, lastly, </a:t>
            </a:r>
            <a:r>
              <a:rPr b="0" lang="en-PH" sz="2000" spc="-1" strike="noStrike">
                <a:solidFill>
                  <a:srgbClr val="000000"/>
                </a:solidFill>
                <a:latin typeface="Lato"/>
                <a:ea typeface="þŒìþ"/>
              </a:rPr>
              <a:t>and</a:t>
            </a:r>
            <a:r>
              <a:rPr b="0" i="1" lang="en-PH" sz="2000" spc="-1" strike="noStrike">
                <a:solidFill>
                  <a:srgbClr val="000000"/>
                </a:solidFill>
                <a:latin typeface="Lato"/>
                <a:ea typeface="þŒìþ"/>
              </a:rPr>
              <a:t> then</a:t>
            </a:r>
            <a:r>
              <a:rPr b="0" lang="en-PH" sz="2000" spc="-1" strike="noStrike">
                <a:solidFill>
                  <a:srgbClr val="000000"/>
                </a:solidFill>
                <a:latin typeface="Lato"/>
                <a:ea typeface="þŒìþ"/>
              </a:rPr>
              <a: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2700000" y="504000"/>
            <a:ext cx="7086600" cy="729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Literary Elements, Techniques, and Devices</a:t>
            </a:r>
            <a:endParaRPr b="0" lang="en-PH" sz="3600" spc="-1" strike="noStrike">
              <a:latin typeface="Arial"/>
            </a:endParaRPr>
          </a:p>
        </p:txBody>
      </p:sp>
      <p:sp>
        <p:nvSpPr>
          <p:cNvPr id="132" name=""/>
          <p:cNvSpPr/>
          <p:nvPr/>
        </p:nvSpPr>
        <p:spPr>
          <a:xfrm>
            <a:off x="932040" y="2209680"/>
            <a:ext cx="10227600" cy="2469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Logical signals, on the other hand, direct the readers into identifying logical patterns of development such as cause and effect (</a:t>
            </a:r>
            <a:r>
              <a:rPr b="0" i="1" lang="en-PH" sz="2000" spc="-1" strike="noStrike">
                <a:solidFill>
                  <a:srgbClr val="000000"/>
                </a:solidFill>
                <a:latin typeface="Lato"/>
                <a:ea typeface="DejaVu Sans"/>
              </a:rPr>
              <a:t>therefore, because</a:t>
            </a:r>
            <a:r>
              <a:rPr b="0" lang="en-PH" sz="2000" spc="-1" strike="noStrike">
                <a:solidFill>
                  <a:srgbClr val="000000"/>
                </a:solidFill>
                <a:latin typeface="Lato"/>
                <a:ea typeface="DejaVu Sans"/>
              </a:rPr>
              <a:t>), comparison and contrast </a:t>
            </a:r>
            <a:r>
              <a:rPr b="0" lang="en-PH" sz="2000" spc="-1" strike="noStrike">
                <a:solidFill>
                  <a:srgbClr val="000000"/>
                </a:solidFill>
                <a:latin typeface="Lato"/>
                <a:ea typeface="þŒìþ"/>
              </a:rPr>
              <a:t>(</a:t>
            </a:r>
            <a:r>
              <a:rPr b="0" i="1" lang="en-PH" sz="2000" spc="-1" strike="noStrike">
                <a:solidFill>
                  <a:srgbClr val="000000"/>
                </a:solidFill>
                <a:latin typeface="Lato"/>
                <a:ea typeface="þŒìþ"/>
              </a:rPr>
              <a:t>similarly, but</a:t>
            </a:r>
            <a:r>
              <a:rPr b="0" lang="en-PH" sz="2000" spc="-1" strike="noStrike">
                <a:solidFill>
                  <a:srgbClr val="000000"/>
                </a:solidFill>
                <a:latin typeface="Lato"/>
                <a:ea typeface="þŒìþ"/>
              </a:rPr>
              <a:t>), concession, which presents ideas that are not expected (</a:t>
            </a:r>
            <a:r>
              <a:rPr b="0" i="1" lang="en-PH" sz="2000" spc="-1" strike="noStrike">
                <a:solidFill>
                  <a:srgbClr val="000000"/>
                </a:solidFill>
                <a:latin typeface="Lato"/>
                <a:ea typeface="þŒìþ"/>
              </a:rPr>
              <a:t>despite, nonetheless</a:t>
            </a:r>
            <a:r>
              <a:rPr b="0" lang="en-PH" sz="2000" spc="-1" strike="noStrike">
                <a:solidFill>
                  <a:srgbClr val="000000"/>
                </a:solidFill>
                <a:latin typeface="Lato"/>
                <a:ea typeface="þŒìþ"/>
              </a:rPr>
              <a:t>), and conditions (</a:t>
            </a:r>
            <a:r>
              <a:rPr b="0" i="1" lang="en-PH" sz="2000" spc="-1" strike="noStrike">
                <a:solidFill>
                  <a:srgbClr val="000000"/>
                </a:solidFill>
                <a:latin typeface="Lato"/>
                <a:ea typeface="þŒìþ"/>
              </a:rPr>
              <a:t>if…then</a:t>
            </a:r>
            <a:r>
              <a:rPr b="0" lang="en-PH" sz="2000" spc="-1" strike="noStrike">
                <a:solidFill>
                  <a:srgbClr val="000000"/>
                </a:solidFill>
                <a:latin typeface="Lato"/>
                <a:ea typeface="þŒìþ"/>
              </a:rPr>
              <a:t>).</a:t>
            </a:r>
            <a:endParaRPr b="0" lang="en-PH" sz="2000" spc="-1" strike="noStrike">
              <a:latin typeface="Arial"/>
            </a:endParaRPr>
          </a:p>
        </p:txBody>
      </p:sp>
      <p:sp>
        <p:nvSpPr>
          <p:cNvPr id="133" name=""/>
          <p:cNvSpPr/>
          <p:nvPr/>
        </p:nvSpPr>
        <p:spPr>
          <a:xfrm>
            <a:off x="932040" y="4169880"/>
            <a:ext cx="10227600" cy="21297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Lastly, textual connectors are used to add, summarize, paraphrase ideas, give examples, and highlight important statements. Examples of textual connectors include and,</a:t>
            </a:r>
            <a:r>
              <a:rPr b="0" i="1" lang="en-PH" sz="2000" spc="-1" strike="noStrike">
                <a:solidFill>
                  <a:srgbClr val="000000"/>
                </a:solidFill>
                <a:latin typeface="Lato"/>
                <a:ea typeface="DejaVu Sans"/>
              </a:rPr>
              <a:t> in addition, therefore, such as, </a:t>
            </a:r>
            <a:r>
              <a:rPr b="0" lang="en-PH" sz="2000" spc="-1" strike="noStrike">
                <a:solidFill>
                  <a:srgbClr val="000000"/>
                </a:solidFill>
                <a:latin typeface="Lato"/>
                <a:ea typeface="DejaVu Sans"/>
              </a:rPr>
              <a:t>and</a:t>
            </a:r>
            <a:r>
              <a:rPr b="0" i="1" lang="en-PH" sz="2000" spc="-1" strike="noStrike">
                <a:solidFill>
                  <a:srgbClr val="000000"/>
                </a:solidFill>
                <a:latin typeface="Lato"/>
                <a:ea typeface="DejaVu Sans"/>
              </a:rPr>
              <a:t> indeed</a:t>
            </a:r>
            <a:r>
              <a:rPr b="0" lang="en-PH" sz="2000" spc="-1" strike="noStrike">
                <a:solidFill>
                  <a:srgbClr val="000000"/>
                </a:solidFill>
                <a:latin typeface="Lato"/>
                <a:ea typeface="DejaVu Sans"/>
              </a:rPr>
              <a:t>, among others.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2700000" y="720000"/>
            <a:ext cx="7086600" cy="729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Literary Elements, Techniques, and Devices</a:t>
            </a:r>
            <a:endParaRPr b="0" lang="en-PH" sz="3600" spc="-1" strike="noStrike">
              <a:latin typeface="Arial"/>
            </a:endParaRPr>
          </a:p>
        </p:txBody>
      </p:sp>
      <p:sp>
        <p:nvSpPr>
          <p:cNvPr id="135" name=""/>
          <p:cNvSpPr/>
          <p:nvPr/>
        </p:nvSpPr>
        <p:spPr>
          <a:xfrm>
            <a:off x="1080000" y="2880000"/>
            <a:ext cx="10079640" cy="3150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In reading literature, you may encounter words that are derived from proper names of specific persons, places, or things. These words which become useful for describing generic objects, concepts, or qualities are called eponyms. Learn about the eponyms which are sometimes capitalized or at times lowercased through the examples classified on the next page.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2700000" y="278280"/>
            <a:ext cx="7086600" cy="729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Literary Elements, Techniques, and Devices</a:t>
            </a:r>
            <a:endParaRPr b="0" lang="en-PH" sz="3600" spc="-1" strike="noStrike">
              <a:latin typeface="Arial"/>
            </a:endParaRPr>
          </a:p>
        </p:txBody>
      </p:sp>
      <p:sp>
        <p:nvSpPr>
          <p:cNvPr id="137" name=""/>
          <p:cNvSpPr/>
          <p:nvPr/>
        </p:nvSpPr>
        <p:spPr>
          <a:xfrm>
            <a:off x="1026720" y="1800000"/>
            <a:ext cx="4119480" cy="987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þŒìþ"/>
              </a:rPr>
              <a:t>Classification of Eponyms</a:t>
            </a:r>
            <a:endParaRPr b="0" lang="en-PH" sz="2000" spc="-1" strike="noStrike">
              <a:latin typeface="Arial"/>
            </a:endParaRPr>
          </a:p>
        </p:txBody>
      </p:sp>
      <p:sp>
        <p:nvSpPr>
          <p:cNvPr id="138" name=""/>
          <p:cNvSpPr/>
          <p:nvPr/>
        </p:nvSpPr>
        <p:spPr>
          <a:xfrm>
            <a:off x="1013400" y="2269800"/>
            <a:ext cx="10432800" cy="788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1. </a:t>
            </a:r>
            <a:r>
              <a:rPr b="1" lang="en-PH" sz="2000" spc="-1" strike="noStrike">
                <a:solidFill>
                  <a:srgbClr val="000000"/>
                </a:solidFill>
                <a:latin typeface="Lato"/>
                <a:ea typeface="DejaVu Sans"/>
              </a:rPr>
              <a:t>Product eponyms</a:t>
            </a:r>
            <a:r>
              <a:rPr b="0" lang="en-PH" sz="2000" spc="-1" strike="noStrike">
                <a:solidFill>
                  <a:srgbClr val="000000"/>
                </a:solidFill>
                <a:latin typeface="Lato"/>
                <a:ea typeface="DejaVu Sans"/>
              </a:rPr>
              <a:t> are eponyms that are derived from brands or names of products.</a:t>
            </a:r>
            <a:endParaRPr b="0" lang="en-PH" sz="2000" spc="-1" strike="noStrike">
              <a:latin typeface="Arial"/>
            </a:endParaRPr>
          </a:p>
        </p:txBody>
      </p:sp>
      <p:sp>
        <p:nvSpPr>
          <p:cNvPr id="139" name=""/>
          <p:cNvSpPr/>
          <p:nvPr/>
        </p:nvSpPr>
        <p:spPr>
          <a:xfrm>
            <a:off x="1332000" y="2728440"/>
            <a:ext cx="10078200" cy="2129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Aspirin, Kleenex, Xerox</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escalator, heroin, zipper</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In the UK but not in the USA: </a:t>
            </a:r>
            <a:r>
              <a:rPr b="0" i="1" lang="en-PH" sz="2000" spc="-1" strike="noStrike">
                <a:solidFill>
                  <a:srgbClr val="000000"/>
                </a:solidFill>
                <a:latin typeface="Lato"/>
                <a:ea typeface="DejaVu Sans"/>
              </a:rPr>
              <a:t>Biro</a:t>
            </a:r>
            <a:r>
              <a:rPr b="0" lang="en-PH" sz="2000" spc="-1" strike="noStrike">
                <a:solidFill>
                  <a:srgbClr val="000000"/>
                </a:solidFill>
                <a:latin typeface="Lato"/>
                <a:ea typeface="DejaVu Sans"/>
              </a:rPr>
              <a:t> is an eponymous term for pens.</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i="1" lang="en-PH" sz="2000" spc="-1" strike="noStrike">
                <a:solidFill>
                  <a:srgbClr val="000000"/>
                </a:solidFill>
                <a:latin typeface="Lato"/>
                <a:ea typeface="DejaVu Sans"/>
              </a:rPr>
              <a:t>Hoover</a:t>
            </a:r>
            <a:r>
              <a:rPr b="0" lang="en-PH" sz="2000" spc="-1" strike="noStrike">
                <a:solidFill>
                  <a:srgbClr val="000000"/>
                </a:solidFill>
                <a:latin typeface="Lato"/>
                <a:ea typeface="DejaVu Sans"/>
              </a:rPr>
              <a:t> is an eponymous term for a vacuum cleaner.</a:t>
            </a:r>
            <a:endParaRPr b="0" lang="en-PH" sz="2000" spc="-1" strike="noStrike">
              <a:latin typeface="Arial"/>
            </a:endParaRPr>
          </a:p>
        </p:txBody>
      </p:sp>
      <p:sp>
        <p:nvSpPr>
          <p:cNvPr id="140" name=""/>
          <p:cNvSpPr/>
          <p:nvPr/>
        </p:nvSpPr>
        <p:spPr>
          <a:xfrm>
            <a:off x="1008000" y="4289040"/>
            <a:ext cx="10186200" cy="1109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2. </a:t>
            </a:r>
            <a:r>
              <a:rPr b="1" lang="en-PH" sz="2000" spc="-1" strike="noStrike">
                <a:solidFill>
                  <a:srgbClr val="000000"/>
                </a:solidFill>
                <a:latin typeface="Lato"/>
                <a:ea typeface="DejaVu Sans"/>
              </a:rPr>
              <a:t>Historical and geographical eponyms</a:t>
            </a:r>
            <a:r>
              <a:rPr b="0" lang="en-PH" sz="2000" spc="-1" strike="noStrike">
                <a:solidFill>
                  <a:srgbClr val="000000"/>
                </a:solidFill>
                <a:latin typeface="Lato"/>
                <a:ea typeface="DejaVu Sans"/>
              </a:rPr>
              <a:t> are eponyms that involve crediting a </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person with his or her discovery.</a:t>
            </a:r>
            <a:endParaRPr b="0" lang="en-PH" sz="2000" spc="-1" strike="noStrike">
              <a:latin typeface="Arial"/>
            </a:endParaRPr>
          </a:p>
        </p:txBody>
      </p:sp>
      <p:sp>
        <p:nvSpPr>
          <p:cNvPr id="141" name=""/>
          <p:cNvSpPr/>
          <p:nvPr/>
        </p:nvSpPr>
        <p:spPr>
          <a:xfrm>
            <a:off x="1332360" y="5040000"/>
            <a:ext cx="9897840" cy="1789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þŒìþ"/>
              </a:rPr>
              <a:t>– </a:t>
            </a:r>
            <a:r>
              <a:rPr b="0" i="1" lang="en-PH" sz="2000" spc="-1" strike="noStrike">
                <a:solidFill>
                  <a:srgbClr val="000000"/>
                </a:solidFill>
                <a:latin typeface="Lato"/>
                <a:ea typeface="þŒìþ"/>
              </a:rPr>
              <a:t>boycott</a:t>
            </a:r>
            <a:r>
              <a:rPr b="0" lang="en-PH" sz="2000" spc="-1" strike="noStrike">
                <a:solidFill>
                  <a:srgbClr val="000000"/>
                </a:solidFill>
                <a:latin typeface="Lato"/>
                <a:ea typeface="þŒìþ"/>
              </a:rPr>
              <a:t>, </a:t>
            </a:r>
            <a:r>
              <a:rPr b="0" i="1" lang="en-PH" sz="2000" spc="-1" strike="noStrike">
                <a:solidFill>
                  <a:srgbClr val="000000"/>
                </a:solidFill>
                <a:latin typeface="Lato"/>
                <a:ea typeface="þŒìþ"/>
              </a:rPr>
              <a:t>chauvinist</a:t>
            </a:r>
            <a:r>
              <a:rPr b="0" lang="en-PH" sz="2000" spc="-1" strike="noStrike">
                <a:solidFill>
                  <a:srgbClr val="000000"/>
                </a:solidFill>
                <a:latin typeface="Lato"/>
                <a:ea typeface="þŒìþ"/>
              </a:rPr>
              <a:t>, and </a:t>
            </a:r>
            <a:r>
              <a:rPr b="0" i="1" lang="en-PH" sz="2000" spc="-1" strike="noStrike">
                <a:solidFill>
                  <a:srgbClr val="000000"/>
                </a:solidFill>
                <a:latin typeface="Lato"/>
                <a:ea typeface="þŒìþ"/>
              </a:rPr>
              <a:t>sandwich</a:t>
            </a:r>
            <a:r>
              <a:rPr b="0" lang="en-PH" sz="2000" spc="-1" strike="noStrike">
                <a:solidFill>
                  <a:srgbClr val="000000"/>
                </a:solidFill>
                <a:latin typeface="Lato"/>
                <a:ea typeface="þŒìþ"/>
              </a:rPr>
              <a:t> all derive from personal names, but these words </a:t>
            </a:r>
            <a:endParaRPr b="0" lang="en-PH" sz="2000" spc="-1" strike="noStrike">
              <a:latin typeface="Arial"/>
            </a:endParaRPr>
          </a:p>
          <a:p>
            <a:pPr>
              <a:lnSpc>
                <a:spcPct val="100000"/>
              </a:lnSpc>
              <a:buNone/>
            </a:pPr>
            <a:r>
              <a:rPr b="0" lang="en-PH" sz="2000" spc="-1" strike="noStrike">
                <a:solidFill>
                  <a:srgbClr val="000000"/>
                </a:solidFill>
                <a:latin typeface="Lato"/>
                <a:ea typeface="þŒìþ"/>
              </a:rPr>
              <a:t>   </a:t>
            </a:r>
            <a:r>
              <a:rPr b="0" lang="en-PH" sz="2000" spc="-1" strike="noStrike">
                <a:solidFill>
                  <a:srgbClr val="000000"/>
                </a:solidFill>
                <a:latin typeface="Lato"/>
                <a:ea typeface="þŒìþ"/>
              </a:rPr>
              <a:t>are lowercased (not capitalized).</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2700000" y="360000"/>
            <a:ext cx="7086600" cy="729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Literary Elements, Techniques, and Devices</a:t>
            </a:r>
            <a:endParaRPr b="0" lang="en-PH" sz="3600" spc="-1" strike="noStrike">
              <a:latin typeface="Arial"/>
            </a:endParaRPr>
          </a:p>
        </p:txBody>
      </p:sp>
      <p:sp>
        <p:nvSpPr>
          <p:cNvPr id="143" name=""/>
          <p:cNvSpPr/>
          <p:nvPr/>
        </p:nvSpPr>
        <p:spPr>
          <a:xfrm>
            <a:off x="1404000" y="2725920"/>
            <a:ext cx="9718200" cy="1449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    </a:t>
            </a:r>
            <a:r>
              <a:rPr b="0" i="1" lang="en-PH" sz="2000" spc="-1" strike="noStrike">
                <a:solidFill>
                  <a:srgbClr val="000000"/>
                </a:solidFill>
                <a:latin typeface="Lato"/>
                <a:ea typeface="DejaVu Sans"/>
              </a:rPr>
              <a:t> </a:t>
            </a:r>
            <a:r>
              <a:rPr b="0" i="1" lang="en-PH" sz="2000" spc="-1" strike="noStrike">
                <a:solidFill>
                  <a:srgbClr val="000000"/>
                </a:solidFill>
                <a:latin typeface="Lato"/>
                <a:ea typeface="DejaVu Sans"/>
              </a:rPr>
              <a:t>draconian, epicurean, pyrrhic</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Political movements or philosophers and historical eras attached to personalities</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are uppercased (capitalized).</a:t>
            </a:r>
            <a:endParaRPr b="0" lang="en-PH" sz="2000" spc="-1" strike="noStrike">
              <a:latin typeface="Arial"/>
            </a:endParaRPr>
          </a:p>
        </p:txBody>
      </p:sp>
      <p:sp>
        <p:nvSpPr>
          <p:cNvPr id="144" name=""/>
          <p:cNvSpPr/>
          <p:nvPr/>
        </p:nvSpPr>
        <p:spPr>
          <a:xfrm>
            <a:off x="1080000" y="2124000"/>
            <a:ext cx="5628600" cy="448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2. </a:t>
            </a:r>
            <a:r>
              <a:rPr b="1" lang="en-PH" sz="2000" spc="-1" strike="noStrike">
                <a:solidFill>
                  <a:srgbClr val="000000"/>
                </a:solidFill>
                <a:latin typeface="Lato"/>
                <a:ea typeface="DejaVu Sans"/>
              </a:rPr>
              <a:t>Historical and geographical eponyms</a:t>
            </a:r>
            <a:endParaRPr b="0" lang="en-PH" sz="2000" spc="-1" strike="noStrike">
              <a:latin typeface="Arial"/>
            </a:endParaRPr>
          </a:p>
        </p:txBody>
      </p:sp>
      <p:sp>
        <p:nvSpPr>
          <p:cNvPr id="145" name=""/>
          <p:cNvSpPr/>
          <p:nvPr/>
        </p:nvSpPr>
        <p:spPr>
          <a:xfrm>
            <a:off x="1404000" y="3960000"/>
            <a:ext cx="5361120" cy="1109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     </a:t>
            </a:r>
            <a:r>
              <a:rPr b="0" i="1" lang="en-PH" sz="2000" spc="-1" strike="noStrike">
                <a:solidFill>
                  <a:srgbClr val="000000"/>
                </a:solidFill>
                <a:latin typeface="Lato"/>
                <a:ea typeface="DejaVu Sans"/>
              </a:rPr>
              <a:t>Reagonomics, Victorian</a:t>
            </a:r>
            <a:endParaRPr b="0" lang="en-PH" sz="2000" spc="-1" strike="noStrike">
              <a:latin typeface="Arial"/>
            </a:endParaRPr>
          </a:p>
        </p:txBody>
      </p:sp>
      <p:sp>
        <p:nvSpPr>
          <p:cNvPr id="146" name=""/>
          <p:cNvSpPr/>
          <p:nvPr/>
        </p:nvSpPr>
        <p:spPr>
          <a:xfrm>
            <a:off x="1870200" y="4325040"/>
            <a:ext cx="9072000" cy="1109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Famous people associated with components of clothing are lowercased.</a:t>
            </a:r>
            <a:endParaRPr b="0" lang="en-PH" sz="2000" spc="-1" strike="noStrike">
              <a:latin typeface="Arial"/>
            </a:endParaRPr>
          </a:p>
        </p:txBody>
      </p:sp>
      <p:sp>
        <p:nvSpPr>
          <p:cNvPr id="147" name=""/>
          <p:cNvSpPr/>
          <p:nvPr/>
        </p:nvSpPr>
        <p:spPr>
          <a:xfrm>
            <a:off x="1412640" y="4896000"/>
            <a:ext cx="5353560" cy="768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     </a:t>
            </a:r>
            <a:r>
              <a:rPr b="0" i="1" lang="en-PH" sz="2000" spc="-1" strike="noStrike">
                <a:solidFill>
                  <a:srgbClr val="000000"/>
                </a:solidFill>
                <a:latin typeface="Lato"/>
                <a:ea typeface="DejaVu Sans"/>
              </a:rPr>
              <a:t>bloomer, cardigan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2700000" y="494280"/>
            <a:ext cx="7086600" cy="729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Literary Elements, Techniques, and Devices</a:t>
            </a:r>
            <a:endParaRPr b="0" lang="en-PH" sz="3600" spc="-1" strike="noStrike">
              <a:latin typeface="Arial"/>
            </a:endParaRPr>
          </a:p>
        </p:txBody>
      </p:sp>
      <p:sp>
        <p:nvSpPr>
          <p:cNvPr id="149" name=""/>
          <p:cNvSpPr/>
          <p:nvPr/>
        </p:nvSpPr>
        <p:spPr>
          <a:xfrm>
            <a:off x="1260000" y="2160000"/>
            <a:ext cx="10078200" cy="788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3. </a:t>
            </a:r>
            <a:r>
              <a:rPr b="1" lang="en-PH" sz="2000" spc="-1" strike="noStrike">
                <a:solidFill>
                  <a:srgbClr val="000000"/>
                </a:solidFill>
                <a:latin typeface="Lato"/>
                <a:ea typeface="DejaVu Sans"/>
              </a:rPr>
              <a:t>Literary eponyms</a:t>
            </a:r>
            <a:r>
              <a:rPr b="0" lang="en-PH" sz="2000" spc="-1" strike="noStrike">
                <a:solidFill>
                  <a:srgbClr val="000000"/>
                </a:solidFill>
                <a:latin typeface="Lato"/>
                <a:ea typeface="DejaVu Sans"/>
              </a:rPr>
              <a:t> </a:t>
            </a:r>
            <a:r>
              <a:rPr b="0" lang="en-PH" sz="2000" spc="-1" strike="noStrike">
                <a:solidFill>
                  <a:srgbClr val="000000"/>
                </a:solidFill>
                <a:latin typeface="Lato"/>
                <a:ea typeface="þŒìþ"/>
              </a:rPr>
              <a:t>are eponyms that involve a fictional character evoking strong </a:t>
            </a:r>
            <a:endParaRPr b="0" lang="en-PH" sz="2000" spc="-1" strike="noStrike">
              <a:latin typeface="Arial"/>
            </a:endParaRPr>
          </a:p>
          <a:p>
            <a:pPr>
              <a:lnSpc>
                <a:spcPct val="100000"/>
              </a:lnSpc>
              <a:buNone/>
            </a:pPr>
            <a:r>
              <a:rPr b="0" lang="en-PH" sz="2000" spc="-1" strike="noStrike">
                <a:solidFill>
                  <a:srgbClr val="000000"/>
                </a:solidFill>
                <a:latin typeface="Lato"/>
                <a:ea typeface="þŒìþ"/>
              </a:rPr>
              <a:t>    </a:t>
            </a:r>
            <a:r>
              <a:rPr b="0" lang="en-PH" sz="2000" spc="-1" strike="noStrike">
                <a:solidFill>
                  <a:srgbClr val="000000"/>
                </a:solidFill>
                <a:latin typeface="Lato"/>
                <a:ea typeface="þŒìþ"/>
              </a:rPr>
              <a:t>quality.</a:t>
            </a:r>
            <a:endParaRPr b="0" lang="en-PH" sz="2000" spc="-1" strike="noStrike">
              <a:latin typeface="Arial"/>
            </a:endParaRPr>
          </a:p>
        </p:txBody>
      </p:sp>
      <p:sp>
        <p:nvSpPr>
          <p:cNvPr id="150" name=""/>
          <p:cNvSpPr/>
          <p:nvPr/>
        </p:nvSpPr>
        <p:spPr>
          <a:xfrm>
            <a:off x="1584000" y="2950200"/>
            <a:ext cx="7378200" cy="768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faustian (</a:t>
            </a:r>
            <a:r>
              <a:rPr b="0" i="1" lang="en-PH" sz="2000" spc="-1" strike="noStrike">
                <a:solidFill>
                  <a:srgbClr val="000000"/>
                </a:solidFill>
                <a:latin typeface="Lato"/>
                <a:ea typeface="DejaVu Sans"/>
              </a:rPr>
              <a:t>from Faust</a:t>
            </a:r>
            <a:r>
              <a:rPr b="0" lang="en-PH" sz="2000" spc="-1" strike="noStrike">
                <a:solidFill>
                  <a:srgbClr val="000000"/>
                </a:solidFill>
                <a:latin typeface="Lato"/>
                <a:ea typeface="DejaVu Sans"/>
              </a:rPr>
              <a:t>), quixotic (</a:t>
            </a:r>
            <a:r>
              <a:rPr b="0" i="1" lang="en-PH" sz="2000" spc="-1" strike="noStrike">
                <a:solidFill>
                  <a:srgbClr val="000000"/>
                </a:solidFill>
                <a:latin typeface="Lato"/>
                <a:ea typeface="DejaVu Sans"/>
              </a:rPr>
              <a:t>from Don Quixote</a:t>
            </a:r>
            <a:r>
              <a:rPr b="0" lang="en-PH" sz="2000" spc="-1" strike="noStrike">
                <a:solidFill>
                  <a:srgbClr val="000000"/>
                </a:solidFill>
                <a:latin typeface="Lato"/>
                <a:ea typeface="DejaVu Sans"/>
              </a:rPr>
              <a:t>)</a:t>
            </a:r>
            <a:endParaRPr b="0" lang="en-PH" sz="2000" spc="-1" strike="noStrike">
              <a:latin typeface="Arial"/>
            </a:endParaRPr>
          </a:p>
        </p:txBody>
      </p:sp>
      <p:sp>
        <p:nvSpPr>
          <p:cNvPr id="151" name=""/>
          <p:cNvSpPr/>
          <p:nvPr/>
        </p:nvSpPr>
        <p:spPr>
          <a:xfrm>
            <a:off x="1872000" y="3384000"/>
            <a:ext cx="9358200" cy="1789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We also refer to people who exhibit qualities of literary characters: Casanova, a</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Romeo, a Svengali (uppercased), or a lothario (lowercased).</a:t>
            </a:r>
            <a:endParaRPr b="0" lang="en-PH" sz="2000" spc="-1" strike="noStrike">
              <a:latin typeface="Arial"/>
            </a:endParaRPr>
          </a:p>
        </p:txBody>
      </p:sp>
      <p:sp>
        <p:nvSpPr>
          <p:cNvPr id="152" name=""/>
          <p:cNvSpPr/>
          <p:nvPr/>
        </p:nvSpPr>
        <p:spPr>
          <a:xfrm>
            <a:off x="1317240" y="4325040"/>
            <a:ext cx="4440960" cy="1109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4. </a:t>
            </a:r>
            <a:r>
              <a:rPr b="1" lang="en-PH" sz="2000" spc="-1" strike="noStrike">
                <a:solidFill>
                  <a:srgbClr val="000000"/>
                </a:solidFill>
                <a:latin typeface="Lato"/>
                <a:ea typeface="DejaVu Sans"/>
              </a:rPr>
              <a:t>Mythological eponyms</a:t>
            </a:r>
            <a:endParaRPr b="0" lang="en-PH" sz="2000" spc="-1" strike="noStrike">
              <a:latin typeface="Arial"/>
            </a:endParaRPr>
          </a:p>
        </p:txBody>
      </p:sp>
      <p:sp>
        <p:nvSpPr>
          <p:cNvPr id="153" name=""/>
          <p:cNvSpPr/>
          <p:nvPr/>
        </p:nvSpPr>
        <p:spPr>
          <a:xfrm>
            <a:off x="1584000" y="4752000"/>
            <a:ext cx="10474200" cy="768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Mythological characters also inspire eponyms and generally retain initial capital letters:</a:t>
            </a:r>
            <a:endParaRPr b="0" lang="en-PH" sz="2000" spc="-1" strike="noStrike">
              <a:latin typeface="Arial"/>
            </a:endParaRPr>
          </a:p>
        </p:txBody>
      </p:sp>
      <p:sp>
        <p:nvSpPr>
          <p:cNvPr id="154" name=""/>
          <p:cNvSpPr/>
          <p:nvPr/>
        </p:nvSpPr>
        <p:spPr>
          <a:xfrm>
            <a:off x="1584000" y="5169240"/>
            <a:ext cx="7558200" cy="768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2000" spc="-1" strike="noStrike">
                <a:solidFill>
                  <a:srgbClr val="000000"/>
                </a:solidFill>
                <a:latin typeface="Lato"/>
                <a:ea typeface="DejaVu Sans"/>
              </a:rPr>
              <a:t>– </a:t>
            </a:r>
            <a:r>
              <a:rPr b="0" i="1" lang="en-PH" sz="2000" spc="-1" strike="noStrike">
                <a:solidFill>
                  <a:srgbClr val="000000"/>
                </a:solidFill>
                <a:latin typeface="Lato"/>
                <a:ea typeface="DejaVu Sans"/>
              </a:rPr>
              <a:t>Midas touch, Hercules, Venus, Achilles’ heel</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2880000" y="420840"/>
            <a:ext cx="7086600" cy="729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Literary Elements, Techniques, and Devices</a:t>
            </a:r>
            <a:endParaRPr b="0" lang="en-PH" sz="3600" spc="-1" strike="noStrike">
              <a:latin typeface="Arial"/>
            </a:endParaRPr>
          </a:p>
        </p:txBody>
      </p:sp>
      <p:sp>
        <p:nvSpPr>
          <p:cNvPr id="156" name=""/>
          <p:cNvSpPr/>
          <p:nvPr/>
        </p:nvSpPr>
        <p:spPr>
          <a:xfrm>
            <a:off x="1137240" y="2160000"/>
            <a:ext cx="4440960" cy="448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4. </a:t>
            </a:r>
            <a:r>
              <a:rPr b="1" lang="en-PH" sz="2000" spc="-1" strike="noStrike">
                <a:solidFill>
                  <a:srgbClr val="000000"/>
                </a:solidFill>
                <a:latin typeface="Lato"/>
                <a:ea typeface="DejaVu Sans"/>
              </a:rPr>
              <a:t>Mythological eponyms</a:t>
            </a:r>
            <a:endParaRPr b="0" lang="en-PH" sz="2000" spc="-1" strike="noStrike">
              <a:latin typeface="Arial"/>
            </a:endParaRPr>
          </a:p>
        </p:txBody>
      </p:sp>
      <p:sp>
        <p:nvSpPr>
          <p:cNvPr id="157" name=""/>
          <p:cNvSpPr/>
          <p:nvPr/>
        </p:nvSpPr>
        <p:spPr>
          <a:xfrm>
            <a:off x="1404000" y="2628000"/>
            <a:ext cx="6838200" cy="768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Examples of lowercased mythological eponyms:</a:t>
            </a:r>
            <a:endParaRPr b="0" lang="en-PH" sz="2000" spc="-1" strike="noStrike">
              <a:latin typeface="Arial"/>
            </a:endParaRPr>
          </a:p>
        </p:txBody>
      </p:sp>
      <p:sp>
        <p:nvSpPr>
          <p:cNvPr id="158" name=""/>
          <p:cNvSpPr/>
          <p:nvPr/>
        </p:nvSpPr>
        <p:spPr>
          <a:xfrm>
            <a:off x="1440000" y="3060000"/>
            <a:ext cx="9719640" cy="2129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atlas; odyssey; </a:t>
            </a:r>
            <a:r>
              <a:rPr b="0" i="1" lang="en-PH" sz="2000" spc="-1" strike="noStrike">
                <a:solidFill>
                  <a:srgbClr val="000000"/>
                </a:solidFill>
                <a:latin typeface="Lato"/>
                <a:ea typeface="þŒìþ"/>
              </a:rPr>
              <a:t>Tantalus</a:t>
            </a:r>
            <a:r>
              <a:rPr b="0" lang="en-PH" sz="2000" spc="-1" strike="noStrike">
                <a:solidFill>
                  <a:srgbClr val="000000"/>
                </a:solidFill>
                <a:latin typeface="Lato"/>
                <a:ea typeface="þŒìþ"/>
              </a:rPr>
              <a:t> where the adjective </a:t>
            </a:r>
            <a:r>
              <a:rPr b="0" i="1" lang="en-PH" sz="2000" spc="-1" strike="noStrike">
                <a:solidFill>
                  <a:srgbClr val="000000"/>
                </a:solidFill>
                <a:latin typeface="Lato"/>
                <a:ea typeface="þŒìþ"/>
              </a:rPr>
              <a:t>tantalizing</a:t>
            </a:r>
            <a:r>
              <a:rPr b="0" lang="en-PH" sz="2000" spc="-1" strike="noStrike">
                <a:solidFill>
                  <a:srgbClr val="000000"/>
                </a:solidFill>
                <a:latin typeface="Lato"/>
                <a:ea typeface="þŒìþ"/>
              </a:rPr>
              <a:t> is derived from, which means exciting to one’s senses or desires; and </a:t>
            </a:r>
            <a:r>
              <a:rPr b="0" i="1" lang="en-PH" sz="2000" spc="-1" strike="noStrike">
                <a:solidFill>
                  <a:srgbClr val="000000"/>
                </a:solidFill>
                <a:latin typeface="Lato"/>
                <a:ea typeface="þŒìþ"/>
              </a:rPr>
              <a:t>Sisyphus</a:t>
            </a:r>
            <a:r>
              <a:rPr b="0" lang="en-PH" sz="2000" spc="-1" strike="noStrike">
                <a:solidFill>
                  <a:srgbClr val="000000"/>
                </a:solidFill>
                <a:latin typeface="Lato"/>
                <a:ea typeface="þŒìþ"/>
              </a:rPr>
              <a:t> where we got the adjective </a:t>
            </a:r>
            <a:r>
              <a:rPr b="0" i="1" lang="en-PH" sz="2000" spc="-1" strike="noStrike">
                <a:solidFill>
                  <a:srgbClr val="000000"/>
                </a:solidFill>
                <a:latin typeface="Lato"/>
                <a:ea typeface="þŒìþ"/>
              </a:rPr>
              <a:t>Sisyphean</a:t>
            </a:r>
            <a:r>
              <a:rPr b="0" lang="en-PH" sz="2000" spc="-1" strike="noStrike">
                <a:solidFill>
                  <a:srgbClr val="000000"/>
                </a:solidFill>
                <a:latin typeface="Lato"/>
                <a:ea typeface="þŒìþ"/>
              </a:rPr>
              <a:t>, which describes a task that is impossible to complete</a:t>
            </a:r>
            <a:endParaRPr b="0" lang="en-PH" sz="2000" spc="-1" strike="noStrike">
              <a:latin typeface="Arial"/>
            </a:endParaRPr>
          </a:p>
        </p:txBody>
      </p:sp>
      <p:sp>
        <p:nvSpPr>
          <p:cNvPr id="159" name=""/>
          <p:cNvSpPr/>
          <p:nvPr/>
        </p:nvSpPr>
        <p:spPr>
          <a:xfrm>
            <a:off x="1188000" y="4320000"/>
            <a:ext cx="3670200" cy="768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5. </a:t>
            </a:r>
            <a:r>
              <a:rPr b="1" lang="en-PH" sz="2000" spc="-1" strike="noStrike">
                <a:solidFill>
                  <a:srgbClr val="000000"/>
                </a:solidFill>
                <a:latin typeface="Lato"/>
                <a:ea typeface="þŒìþ"/>
              </a:rPr>
              <a:t>Scientific eponyms</a:t>
            </a:r>
            <a:endParaRPr b="0" lang="en-PH" sz="2000" spc="-1" strike="noStrike">
              <a:latin typeface="Arial"/>
            </a:endParaRPr>
          </a:p>
        </p:txBody>
      </p:sp>
      <p:sp>
        <p:nvSpPr>
          <p:cNvPr id="160" name=""/>
          <p:cNvSpPr/>
          <p:nvPr/>
        </p:nvSpPr>
        <p:spPr>
          <a:xfrm>
            <a:off x="1440000" y="4680000"/>
            <a:ext cx="9719640" cy="1109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Scientists and inventors are honored for their work as their names are assigned to refer to units of scientific measurement: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
          <p:cNvSpPr/>
          <p:nvPr/>
        </p:nvSpPr>
        <p:spPr>
          <a:xfrm>
            <a:off x="2880000" y="530280"/>
            <a:ext cx="7086600" cy="729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Literary Elements, Techniques, and Devices</a:t>
            </a:r>
            <a:endParaRPr b="0" lang="en-PH" sz="3600" spc="-1" strike="noStrike">
              <a:latin typeface="Arial"/>
            </a:endParaRPr>
          </a:p>
        </p:txBody>
      </p:sp>
      <p:sp>
        <p:nvSpPr>
          <p:cNvPr id="162" name=""/>
          <p:cNvSpPr/>
          <p:nvPr/>
        </p:nvSpPr>
        <p:spPr>
          <a:xfrm>
            <a:off x="1188000" y="2340000"/>
            <a:ext cx="3670200" cy="898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5. </a:t>
            </a:r>
            <a:r>
              <a:rPr b="1" lang="en-PH" sz="2000" spc="-1" strike="noStrike">
                <a:solidFill>
                  <a:srgbClr val="000000"/>
                </a:solidFill>
                <a:latin typeface="Lato"/>
                <a:ea typeface="þŒìþ"/>
              </a:rPr>
              <a:t>Scientific eponyms</a:t>
            </a:r>
            <a:endParaRPr b="0" lang="en-PH" sz="2000" spc="-1" strike="noStrike">
              <a:latin typeface="Arial"/>
            </a:endParaRPr>
          </a:p>
        </p:txBody>
      </p:sp>
      <p:sp>
        <p:nvSpPr>
          <p:cNvPr id="163" name=""/>
          <p:cNvSpPr/>
          <p:nvPr/>
        </p:nvSpPr>
        <p:spPr>
          <a:xfrm>
            <a:off x="1638720" y="2880000"/>
            <a:ext cx="5715360" cy="1109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Rudolf </a:t>
            </a:r>
            <a:r>
              <a:rPr b="0" i="1" lang="en-PH" sz="2000" spc="-1" strike="noStrike">
                <a:solidFill>
                  <a:srgbClr val="000000"/>
                </a:solidFill>
                <a:latin typeface="Lato"/>
                <a:ea typeface="DejaVu Sans"/>
              </a:rPr>
              <a:t>Diesel</a:t>
            </a:r>
            <a:r>
              <a:rPr b="0" lang="en-PH" sz="2000" spc="-1" strike="noStrike">
                <a:solidFill>
                  <a:srgbClr val="000000"/>
                </a:solidFill>
                <a:latin typeface="Lato"/>
                <a:ea typeface="DejaVu Sans"/>
              </a:rPr>
              <a:t>, Alessandro </a:t>
            </a:r>
            <a:r>
              <a:rPr b="0" i="1" lang="en-PH" sz="2000" spc="-1" strike="noStrike">
                <a:solidFill>
                  <a:srgbClr val="000000"/>
                </a:solidFill>
                <a:latin typeface="Lato"/>
                <a:ea typeface="DejaVu Sans"/>
              </a:rPr>
              <a:t>Volta</a:t>
            </a:r>
            <a:r>
              <a:rPr b="0" lang="en-PH" sz="2000" spc="-1" strike="noStrike">
                <a:solidFill>
                  <a:srgbClr val="000000"/>
                </a:solidFill>
                <a:latin typeface="Lato"/>
                <a:ea typeface="DejaVu Sans"/>
              </a:rPr>
              <a:t>, James </a:t>
            </a:r>
            <a:r>
              <a:rPr b="0" i="1" lang="en-PH" sz="2000" spc="-1" strike="noStrike">
                <a:solidFill>
                  <a:srgbClr val="000000"/>
                </a:solidFill>
                <a:latin typeface="Lato"/>
                <a:ea typeface="DejaVu Sans"/>
              </a:rPr>
              <a:t>Watt</a:t>
            </a:r>
            <a:endParaRPr b="0" lang="en-PH" sz="2000" spc="-1" strike="noStrike">
              <a:latin typeface="Arial"/>
            </a:endParaRPr>
          </a:p>
        </p:txBody>
      </p:sp>
      <p:sp>
        <p:nvSpPr>
          <p:cNvPr id="164" name=""/>
          <p:cNvSpPr/>
          <p:nvPr/>
        </p:nvSpPr>
        <p:spPr>
          <a:xfrm>
            <a:off x="1638720" y="3420000"/>
            <a:ext cx="9339480" cy="1109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Botanists are honored as their names are used to label and identify plants: </a:t>
            </a:r>
            <a:r>
              <a:rPr b="0" i="1" lang="en-PH" sz="2000" spc="-1" strike="noStrike">
                <a:solidFill>
                  <a:srgbClr val="000000"/>
                </a:solidFill>
                <a:latin typeface="Lato"/>
                <a:ea typeface="þŒìþ"/>
              </a:rPr>
              <a:t>dahlia, magnolia, poinsettia.</a:t>
            </a:r>
            <a:endParaRPr b="0" lang="en-PH" sz="2000" spc="-1" strike="noStrike">
              <a:latin typeface="Arial"/>
            </a:endParaRPr>
          </a:p>
        </p:txBody>
      </p:sp>
      <p:sp>
        <p:nvSpPr>
          <p:cNvPr id="165" name=""/>
          <p:cNvSpPr/>
          <p:nvPr/>
        </p:nvSpPr>
        <p:spPr>
          <a:xfrm>
            <a:off x="1602720" y="4328640"/>
            <a:ext cx="9159480" cy="1789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Innovations and discoveries such as </a:t>
            </a:r>
            <a:r>
              <a:rPr b="0" i="1" lang="en-PH" sz="2000" spc="-1" strike="noStrike">
                <a:solidFill>
                  <a:srgbClr val="000000"/>
                </a:solidFill>
                <a:latin typeface="Lato"/>
                <a:ea typeface="DejaVu Sans"/>
              </a:rPr>
              <a:t>Avogadro’s number and </a:t>
            </a:r>
            <a:r>
              <a:rPr b="0" i="1" lang="en-PH" sz="2000" spc="-1" strike="noStrike">
                <a:solidFill>
                  <a:srgbClr val="000000"/>
                </a:solidFill>
                <a:latin typeface="Lato"/>
                <a:ea typeface="þŒìþ"/>
              </a:rPr>
              <a:t>Alzheimer’s disease</a:t>
            </a:r>
            <a:r>
              <a:rPr b="0" lang="en-PH" sz="2000" spc="-1" strike="noStrike">
                <a:solidFill>
                  <a:srgbClr val="000000"/>
                </a:solidFill>
                <a:latin typeface="Lato"/>
                <a:ea typeface="þŒìþ"/>
              </a:rPr>
              <a:t>, are also derived from the names of scientists who first identified them.</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3305</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2023-07-13T10:25:14Z</dcterms:modified>
  <cp:revision>181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