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360" cy="68522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240" cy="2793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8680" cy="3856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8680" cy="378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360" cy="629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800" cy="96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880" cy="1028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0680" cy="33789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3168000"/>
            <a:ext cx="80946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PAGSULAT NG KUWENTO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/>
          <p:nvPr/>
        </p:nvSpPr>
        <p:spPr>
          <a:xfrm>
            <a:off x="-1447200" y="-438120"/>
            <a:ext cx="13638960" cy="23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PAMANTAYAN SA PAGSUSULAT NG KUWENTO</a:t>
            </a:r>
            <a:endParaRPr b="0" lang="en-PH" sz="36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2187000" y="1116000"/>
            <a:ext cx="7352640" cy="494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4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12"/>
          <p:cNvSpPr/>
          <p:nvPr/>
        </p:nvSpPr>
        <p:spPr>
          <a:xfrm>
            <a:off x="469440" y="1980000"/>
            <a:ext cx="1122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pagsulat ng kuwento, mahalagang maipakita ang mga elemento gaya ng </a:t>
            </a:r>
            <a:endParaRPr b="0" lang="en-PH" sz="1800" spc="-1" strike="noStrike">
              <a:latin typeface="Arial"/>
            </a:endParaRPr>
          </a:p>
          <a:p>
            <a:pPr lvl="4" marL="1080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tauhan</a:t>
            </a:r>
            <a:endParaRPr b="0" lang="en-PH" sz="1800" spc="-1" strike="noStrike">
              <a:latin typeface="Arial"/>
            </a:endParaRPr>
          </a:p>
          <a:p>
            <a:pPr lvl="4" marL="1080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tagpuan</a:t>
            </a:r>
            <a:endParaRPr b="0" lang="en-PH" sz="1800" spc="-1" strike="noStrike">
              <a:latin typeface="Arial"/>
            </a:endParaRPr>
          </a:p>
          <a:p>
            <a:pPr lvl="4" marL="1080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banghay, at </a:t>
            </a:r>
            <a:endParaRPr b="0" lang="en-PH" sz="1800" spc="-1" strike="noStrike">
              <a:latin typeface="Arial"/>
            </a:endParaRPr>
          </a:p>
          <a:p>
            <a:pPr lvl="4" marL="1080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mensahe o aral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maayos na pagkakasunod-sunod ng mga pangyayari ay mahalaga upang madaling maunawaan ang kabuoang mensahe nito.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PlaceHolder 8"/>
          <p:cNvSpPr/>
          <p:nvPr/>
        </p:nvSpPr>
        <p:spPr>
          <a:xfrm>
            <a:off x="360000" y="479880"/>
            <a:ext cx="10509840" cy="13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PAGSULAT NG KUWENTO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5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11"/>
          <p:cNvSpPr/>
          <p:nvPr/>
        </p:nvSpPr>
        <p:spPr>
          <a:xfrm>
            <a:off x="487440" y="1354680"/>
            <a:ext cx="1122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Naipakita ng mga pangyayari at pagsasalaysay ang mahahalagang elemento ng isang kuwento katulad 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Pagkilala sa tauhan 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pag-uugali, katangian, at layon o motibo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Pagtukoy sa tagpuan 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lugar na pinangyarihan ng kuwento, oras, at kalagayan ng kapaligiran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pagkakasunod-sunod ng mga pangyayari o banghay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Panimula (pagpapakilala sa tauhan at tagpuan)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Pataas na aksiyon (pagbuo ng suliranin)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Kasukdulan (pinakakapana-panabik na pangyayari)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Pababang aksiyon o kakalasan (paglutas ng suliranin)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Wakas (kinahinatnan ng kuwento)</a:t>
            </a:r>
            <a:endParaRPr b="0" lang="en-PH" sz="1800" spc="-1" strike="noStrike">
              <a:latin typeface="Arial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pag-unawa sa kabuoan ng mensahe o aral</a:t>
            </a:r>
            <a:endParaRPr b="0" lang="en-PH" sz="1800" spc="-1" strike="noStrike">
              <a:latin typeface="Arial"/>
            </a:endParaRPr>
          </a:p>
          <a:p>
            <a:pPr marL="144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Nakapaloob dito ang aral na maaaring mapulot ng mambabasa sa mga tauhan at mga pangyayari. Ito rin kadalasan ang pangkalahatang mensahe na mapupulot at dala ng kuwento sa mambabasa.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PlaceHolder 13"/>
          <p:cNvSpPr/>
          <p:nvPr/>
        </p:nvSpPr>
        <p:spPr>
          <a:xfrm>
            <a:off x="360000" y="119880"/>
            <a:ext cx="10509840" cy="13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PAGSULAT NG KUWENTO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14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PlaceHolder 15"/>
          <p:cNvSpPr/>
          <p:nvPr/>
        </p:nvSpPr>
        <p:spPr>
          <a:xfrm>
            <a:off x="469800" y="1620000"/>
            <a:ext cx="1122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Mahalaga rin sa pagsulat ng kuwento ang paggamit ng mga salitang pantransisyon. Nakatutulong ito sa maayos na daloy ng mga pangyayari. Ito ay nagbibigay ng hudyat sa pagkakaugnay-ugnay ng mga ideya at pagdurugtong-dugtong ng mga pangyayari.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mga nabanggit na elemento ay mahalagang makita sa pagsulat ng isang kuwento.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PlaceHolder 16"/>
          <p:cNvSpPr/>
          <p:nvPr/>
        </p:nvSpPr>
        <p:spPr>
          <a:xfrm>
            <a:off x="360000" y="119880"/>
            <a:ext cx="10509840" cy="13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PANTRANSISYON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225880" y="2700000"/>
            <a:ext cx="7740000" cy="19796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Walang ano-ano’y...., at nang..., sa kabila ng..., una’y..., sa dulo...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Matatapos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takutin ni Leon...,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ilang sandali pa’y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pinagsabihan si Daga...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Nang sumunod na araw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...,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hindi nagtagal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at...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17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PlaceHolder 18"/>
          <p:cNvSpPr/>
          <p:nvPr/>
        </p:nvSpPr>
        <p:spPr>
          <a:xfrm>
            <a:off x="469800" y="1620000"/>
            <a:ext cx="1122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5" name="PlaceHolder 19"/>
          <p:cNvSpPr/>
          <p:nvPr/>
        </p:nvSpPr>
        <p:spPr>
          <a:xfrm>
            <a:off x="360000" y="119880"/>
            <a:ext cx="10509840" cy="13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MGA HAKBANG SA PAGSULAT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4680000" y="1440000"/>
            <a:ext cx="2699640" cy="719640"/>
          </a:xfrm>
          <a:custGeom>
            <a:avLst/>
            <a:gdLst/>
            <a:ahLst/>
            <a:rect l="l" t="t" r="r" b="b"/>
            <a:pathLst>
              <a:path w="7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7167" y="2001"/>
                </a:lnTo>
                <a:lnTo>
                  <a:pt x="7168" y="2001"/>
                </a:lnTo>
                <a:cubicBezTo>
                  <a:pt x="7226" y="2001"/>
                  <a:pt x="7284" y="1986"/>
                  <a:pt x="7334" y="1956"/>
                </a:cubicBezTo>
                <a:cubicBezTo>
                  <a:pt x="7385" y="1927"/>
                  <a:pt x="7427" y="1885"/>
                  <a:pt x="7456" y="1834"/>
                </a:cubicBezTo>
                <a:cubicBezTo>
                  <a:pt x="7486" y="1784"/>
                  <a:pt x="7501" y="1726"/>
                  <a:pt x="7501" y="1668"/>
                </a:cubicBezTo>
                <a:lnTo>
                  <a:pt x="7501" y="333"/>
                </a:lnTo>
                <a:lnTo>
                  <a:pt x="7501" y="334"/>
                </a:lnTo>
                <a:lnTo>
                  <a:pt x="7501" y="334"/>
                </a:lnTo>
                <a:cubicBezTo>
                  <a:pt x="7501" y="275"/>
                  <a:pt x="7486" y="217"/>
                  <a:pt x="7456" y="167"/>
                </a:cubicBezTo>
                <a:cubicBezTo>
                  <a:pt x="7427" y="116"/>
                  <a:pt x="7385" y="74"/>
                  <a:pt x="7334" y="45"/>
                </a:cubicBezTo>
                <a:cubicBezTo>
                  <a:pt x="7284" y="15"/>
                  <a:pt x="7226" y="0"/>
                  <a:pt x="7168" y="0"/>
                </a:cubicBezTo>
                <a:lnTo>
                  <a:pt x="333" y="0"/>
                </a:lnTo>
              </a:path>
            </a:pathLst>
          </a:custGeom>
          <a:solidFill>
            <a:srgbClr val="ffffff"/>
          </a:solidFill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Hakbang Bago Sumulat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1260000" y="2335680"/>
            <a:ext cx="2159640" cy="59436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Pumili ng paksa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260000" y="3420000"/>
            <a:ext cx="2699640" cy="107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Alalahanin ang mga karanasan, nabasa, o nakita tungkol sa napiling paksa.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260000" y="4860000"/>
            <a:ext cx="2339640" cy="71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Tukuyin ang mga tauhan at tagpuan.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5040000" y="2340000"/>
            <a:ext cx="6839640" cy="71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Ang paksa ay dapat angkop sa iyong interes at kakayahan.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5040000" y="3132000"/>
            <a:ext cx="6839640" cy="125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Itala o isulat ang mga salita, parirala, o pangungusap na maglalarawan sa mga karanasan, nakita, o nabasa tungkol sa napiling paksa.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5040000" y="4500000"/>
            <a:ext cx="6839640" cy="71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Maaaring gumamit ng burador o grapiko gaya ng </a:t>
            </a:r>
            <a:r>
              <a:rPr b="0" i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concept web </a:t>
            </a: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 iyong pagtatala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5040000" y="5364000"/>
            <a:ext cx="6839640" cy="71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Buuin ang konspeto ng kuwento at iangkop ang iba pang mga elemento nito.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 flipV="1">
            <a:off x="2340000" y="1799640"/>
            <a:ext cx="2340000" cy="53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3420000" y="2633040"/>
            <a:ext cx="1620000" cy="6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"/>
          <p:cNvSpPr/>
          <p:nvPr/>
        </p:nvSpPr>
        <p:spPr>
          <a:xfrm flipV="1">
            <a:off x="3960000" y="3762000"/>
            <a:ext cx="1080000" cy="19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3960000" y="3960000"/>
            <a:ext cx="1080000" cy="90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2340000" y="2930400"/>
            <a:ext cx="270000" cy="48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 flipH="1">
            <a:off x="2430000" y="4500000"/>
            <a:ext cx="180000" cy="36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20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PlaceHolder 22"/>
          <p:cNvSpPr/>
          <p:nvPr/>
        </p:nvSpPr>
        <p:spPr>
          <a:xfrm>
            <a:off x="360000" y="119880"/>
            <a:ext cx="10509840" cy="13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MGA HAKBANG SA PAGSULAT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260000" y="3132000"/>
            <a:ext cx="2699640" cy="107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Hakbang sa Pagsulat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5040000" y="1980000"/>
            <a:ext cx="6839640" cy="341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Isaayos ang mga pangyayari sa kuwento. Ipakilala ang tauhan at tagpuan sa panimula.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Simulan ang pagbuo ng suliranin ng tauhan.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Bigyang-diin ang kasukdulan ng kuwento.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Ipakita ang pagkakalutas ng suliranin.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Ilahad ang wakas nito. Mahalagang maipakita ang mabuting          mensaheng itinuturo ng kuwento.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3960000" y="3672000"/>
            <a:ext cx="1080000" cy="1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21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23"/>
          <p:cNvSpPr/>
          <p:nvPr/>
        </p:nvSpPr>
        <p:spPr>
          <a:xfrm>
            <a:off x="469800" y="1620000"/>
            <a:ext cx="1122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ts val="1205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1" name="PlaceHolder 24"/>
          <p:cNvSpPr/>
          <p:nvPr/>
        </p:nvSpPr>
        <p:spPr>
          <a:xfrm>
            <a:off x="360000" y="119880"/>
            <a:ext cx="10509840" cy="13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MGA HAKBANG SA PAGSULAT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4680000" y="1440000"/>
            <a:ext cx="3419640" cy="719640"/>
          </a:xfrm>
          <a:custGeom>
            <a:avLst/>
            <a:gdLst/>
            <a:ahLst/>
            <a:rect l="l" t="t" r="r" b="b"/>
            <a:pathLst>
              <a:path w="9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9167" y="2001"/>
                </a:lnTo>
                <a:lnTo>
                  <a:pt x="9168" y="2001"/>
                </a:lnTo>
                <a:cubicBezTo>
                  <a:pt x="9226" y="2001"/>
                  <a:pt x="9284" y="1986"/>
                  <a:pt x="9334" y="1956"/>
                </a:cubicBezTo>
                <a:cubicBezTo>
                  <a:pt x="9385" y="1927"/>
                  <a:pt x="9427" y="1885"/>
                  <a:pt x="9456" y="1834"/>
                </a:cubicBezTo>
                <a:cubicBezTo>
                  <a:pt x="9486" y="1784"/>
                  <a:pt x="9501" y="1726"/>
                  <a:pt x="9501" y="1668"/>
                </a:cubicBezTo>
                <a:lnTo>
                  <a:pt x="9501" y="333"/>
                </a:lnTo>
                <a:lnTo>
                  <a:pt x="9501" y="334"/>
                </a:lnTo>
                <a:lnTo>
                  <a:pt x="9501" y="334"/>
                </a:lnTo>
                <a:cubicBezTo>
                  <a:pt x="9501" y="275"/>
                  <a:pt x="9486" y="217"/>
                  <a:pt x="9456" y="167"/>
                </a:cubicBezTo>
                <a:cubicBezTo>
                  <a:pt x="9427" y="116"/>
                  <a:pt x="9385" y="74"/>
                  <a:pt x="9334" y="45"/>
                </a:cubicBezTo>
                <a:cubicBezTo>
                  <a:pt x="9284" y="15"/>
                  <a:pt x="9226" y="0"/>
                  <a:pt x="9168" y="0"/>
                </a:cubicBezTo>
                <a:lnTo>
                  <a:pt x="333" y="0"/>
                </a:lnTo>
              </a:path>
            </a:pathLst>
          </a:custGeom>
          <a:solidFill>
            <a:srgbClr val="ffffff"/>
          </a:solidFill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Hakbang Pagkatapos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Sumulat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1260000" y="1980000"/>
            <a:ext cx="2519640" cy="9500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Pagtataya ng natapos na gawain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1224000" y="3780000"/>
            <a:ext cx="2699640" cy="71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Pagrerebisa kung kinakailangan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224000" y="5040000"/>
            <a:ext cx="2699640" cy="107964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Ayusin ang mga ideya sa mga pangungusap at talata.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5580000" y="2593440"/>
            <a:ext cx="5219640" cy="3164760"/>
          </a:xfrm>
          <a:prstGeom prst="rect">
            <a:avLst/>
          </a:prstGeom>
          <a:solidFill>
            <a:srgbClr val="ffffff"/>
          </a:solidFill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mga tanong: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Magkakaugnay ba ang mga pangyayari?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Malinaw bang naipakita ang tema o mensahe?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Wasto o angkop ba ang mga ginamit na salita?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Wasto ba ang mechanics sa pagsulat?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(mga bantas, pagbabaybay ng salita, pagtatalata)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 flipV="1">
            <a:off x="2520000" y="1799640"/>
            <a:ext cx="2160000" cy="18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"/>
          <p:cNvSpPr/>
          <p:nvPr/>
        </p:nvSpPr>
        <p:spPr>
          <a:xfrm flipV="1">
            <a:off x="3924000" y="4175640"/>
            <a:ext cx="1656000" cy="140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"/>
          <p:cNvSpPr/>
          <p:nvPr/>
        </p:nvSpPr>
        <p:spPr>
          <a:xfrm>
            <a:off x="2520000" y="2930400"/>
            <a:ext cx="54000" cy="849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2574000" y="4500000"/>
            <a:ext cx="360" cy="5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"/>
          <p:cNvSpPr/>
          <p:nvPr/>
        </p:nvSpPr>
        <p:spPr>
          <a:xfrm>
            <a:off x="3780000" y="2455200"/>
            <a:ext cx="1800000" cy="172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4"/>
          <p:cNvSpPr/>
          <p:nvPr/>
        </p:nvSpPr>
        <p:spPr>
          <a:xfrm>
            <a:off x="1523880" y="1799640"/>
            <a:ext cx="9138240" cy="23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GAWAIN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/>
          <p:nvPr/>
        </p:nvSpPr>
        <p:spPr>
          <a:xfrm>
            <a:off x="0" y="2930400"/>
            <a:ext cx="1218744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PlaceHolder 6"/>
          <p:cNvSpPr/>
          <p:nvPr/>
        </p:nvSpPr>
        <p:spPr>
          <a:xfrm>
            <a:off x="286560" y="362160"/>
            <a:ext cx="105098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"/>
          <p:cNvSpPr/>
          <p:nvPr/>
        </p:nvSpPr>
        <p:spPr>
          <a:xfrm>
            <a:off x="540000" y="3240000"/>
            <a:ext cx="10798200" cy="25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PlaceHolder 7"/>
          <p:cNvSpPr/>
          <p:nvPr/>
        </p:nvSpPr>
        <p:spPr>
          <a:xfrm>
            <a:off x="360000" y="184320"/>
            <a:ext cx="10799640" cy="7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Ikaw ay isang manunulat ng maikling kuwento. Naanyayahan kang sumali sa isang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paligsahan ng pagsulat ng kuwentong pambata na kapupulutan ng mabuting aral. Layon nitong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makapagbigay-inspirasyon sa mga mag-aaral na nangangarap maging manunulat. Nagbigay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magkakaibang tema at sitwasyon ang pamunuan ng paligsahan na pagpipilian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ng mga kalahok. Pipili ka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ng aral o mensahe na magiging pokus ng iyong kuwento. Tiyakin na ang iyong talata ay nagpapaliwanag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o nagsasalaysay nang maayos. Gawin mong gabay ang mga tulong na hakbang sa pagsulat.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87" name=""/>
          <p:cNvGraphicFramePr/>
          <p:nvPr/>
        </p:nvGraphicFramePr>
        <p:xfrm>
          <a:off x="540000" y="2706120"/>
          <a:ext cx="11339640" cy="1539000"/>
        </p:xfrm>
        <a:graphic>
          <a:graphicData uri="http://schemas.openxmlformats.org/drawingml/2006/table">
            <a:tbl>
              <a:tblPr/>
              <a:tblGrid>
                <a:gridCol w="3778920"/>
                <a:gridCol w="3778920"/>
                <a:gridCol w="3782160"/>
              </a:tblGrid>
              <a:tr h="819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Aral: Pagiging Mabait sa Kapos-palad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Aral: Pagtulong sa Kapuwa sa Oras ng Pangangailangan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Aral: Pagiging Masipag sa Gawaing Bahay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Sitwasyon: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Sa isang barangay kung saan maraming bata ang nasa lansangan at nanghihingi ng pagkain o pera dahil sa kahirapan ng pamilya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Sitwasyon: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Sa isang daan o eskinita kung saan ang isang batang lalaki ay natumba sa kaniyang bisikleta. Punong-puno siya ng putik at may mga galos sa katawan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Sitwasyon: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Sa isang tahanan kung saan ang magkakapatid ay nagtutulungan sa mga gawaing bahay habang ang kanilang magulang ay nagtatrabaho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2023-04-04T11:10:12Z</dcterms:modified>
  <cp:revision>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