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1440" cy="68173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58320" cy="2758320"/>
          </a:xfrm>
          <a:prstGeom prst="rect">
            <a:avLst/>
          </a:prstGeom>
          <a:ln w="0">
            <a:noFill/>
          </a:ln>
        </p:spPr>
      </p:pic>
      <p:sp>
        <p:nvSpPr>
          <p:cNvPr id="2" name="Rectangle 5"/>
          <p:cNvSpPr/>
          <p:nvPr/>
        </p:nvSpPr>
        <p:spPr>
          <a:xfrm>
            <a:off x="3487320" y="1475280"/>
            <a:ext cx="8663760" cy="38217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3760" cy="3434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1440" cy="594360"/>
          </a:xfrm>
          <a:prstGeom prst="rect">
            <a:avLst/>
          </a:prstGeom>
          <a:ln w="0">
            <a:noFill/>
          </a:ln>
        </p:spPr>
      </p:pic>
      <p:sp>
        <p:nvSpPr>
          <p:cNvPr id="43" name="Rectangle 7"/>
          <p:cNvSpPr/>
          <p:nvPr/>
        </p:nvSpPr>
        <p:spPr>
          <a:xfrm>
            <a:off x="10868760" y="0"/>
            <a:ext cx="929880" cy="9298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3960" cy="993960"/>
          </a:xfrm>
          <a:prstGeom prst="rect">
            <a:avLst/>
          </a:prstGeom>
          <a:ln w="0">
            <a:noFill/>
          </a:ln>
        </p:spPr>
      </p:pic>
      <p:sp>
        <p:nvSpPr>
          <p:cNvPr id="45" name="TextBox 9"/>
          <p:cNvSpPr/>
          <p:nvPr/>
        </p:nvSpPr>
        <p:spPr>
          <a:xfrm>
            <a:off x="185400" y="6362280"/>
            <a:ext cx="4651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2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75760" cy="33440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2844000"/>
            <a:ext cx="8417880" cy="106416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8373600" cy="190800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79520" cy="393444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4865040" y="2700000"/>
            <a:ext cx="6078240" cy="1379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NÍëþ"/>
              </a:rPr>
              <a:t>Formal and Extended Definitions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972000" y="576000"/>
            <a:ext cx="10439280" cy="172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NÍëþ"/>
              </a:rPr>
              <a:t>Formal and Extended Definitions</a:t>
            </a:r>
            <a:endParaRPr b="0" lang="en-PH" sz="3600" spc="-1" strike="noStrike">
              <a:latin typeface="Arial"/>
            </a:endParaRPr>
          </a:p>
        </p:txBody>
      </p:sp>
      <p:sp>
        <p:nvSpPr>
          <p:cNvPr id="156" name=""/>
          <p:cNvSpPr/>
          <p:nvPr/>
        </p:nvSpPr>
        <p:spPr>
          <a:xfrm>
            <a:off x="1368000" y="1944000"/>
            <a:ext cx="9719640" cy="360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buNone/>
            </a:pPr>
            <a:r>
              <a:rPr b="0" lang="en-PH" sz="2000" spc="-1" strike="noStrike">
                <a:latin typeface="Lato"/>
              </a:rPr>
              <a:t>2. What technique is used in the third sentence, “For example, the Computer Hope        home page is a hyperlink to the main page of Computer Hope.”?</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A. description</a:t>
            </a:r>
            <a:endParaRPr b="0" lang="en-PH" sz="2000" spc="-1" strike="noStrike">
              <a:latin typeface="Arial"/>
            </a:endParaRPr>
          </a:p>
          <a:p>
            <a:pPr>
              <a:lnSpc>
                <a:spcPct val="100000"/>
              </a:lnSpc>
              <a:buNone/>
            </a:pPr>
            <a:r>
              <a:rPr b="0" lang="en-PH" sz="2000" spc="-1" strike="noStrike">
                <a:latin typeface="Lato"/>
              </a:rPr>
              <a:t>    </a:t>
            </a:r>
            <a:r>
              <a:rPr b="0" lang="en-PH" sz="2000" spc="-1" strike="noStrike">
                <a:highlight>
                  <a:srgbClr val="ffff00"/>
                </a:highlight>
                <a:latin typeface="Lato"/>
              </a:rPr>
              <a:t>B. examples</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C. formal definition</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D. process narration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rPr>
              <a:t>3. Spot a formal definition in the given definition on the previous slide.</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a:t>
            </a:r>
            <a:r>
              <a:rPr b="0" lang="en-PH" sz="2000" spc="-1" strike="noStrike">
                <a:highlight>
                  <a:srgbClr val="ffff00"/>
                </a:highlight>
                <a:latin typeface="Lato"/>
              </a:rPr>
              <a:t>Alternatively referred to as a link and weblink, a hyperlink is an icon, graphic, or</a:t>
            </a:r>
            <a:r>
              <a:rPr b="0" lang="en-PH" sz="2000" spc="-1" strike="noStrike">
                <a:highlight>
                  <a:srgbClr val="ffffff"/>
                </a:highlight>
                <a:latin typeface="Lato"/>
              </a:rPr>
              <a:t> </a:t>
            </a:r>
            <a:r>
              <a:rPr b="0" lang="en-PH" sz="2000" spc="-1" strike="noStrike">
                <a:highlight>
                  <a:srgbClr val="ffffff"/>
                </a:highlight>
                <a:latin typeface="Lato"/>
              </a:rPr>
              <a:t>	</a:t>
            </a:r>
            <a:r>
              <a:rPr b="0" lang="en-PH" sz="2000" spc="-1" strike="noStrike">
                <a:highlight>
                  <a:srgbClr val="ffffff"/>
                </a:highlight>
                <a:latin typeface="Lato"/>
              </a:rPr>
              <a:t>       </a:t>
            </a:r>
            <a:r>
              <a:rPr b="0" lang="en-PH" sz="2000" spc="-1" strike="noStrike">
                <a:highlight>
                  <a:srgbClr val="ffff00"/>
                </a:highlight>
                <a:latin typeface="Lato"/>
              </a:rPr>
              <a:t>text that links to another file or object.</a:t>
            </a:r>
            <a:endParaRPr b="0" lang="en-PH" sz="2000" spc="-1" strike="noStrike">
              <a:latin typeface="Arial"/>
            </a:endParaRPr>
          </a:p>
        </p:txBody>
      </p:sp>
      <p:sp>
        <p:nvSpPr>
          <p:cNvPr id="157" name=""/>
          <p:cNvSpPr/>
          <p:nvPr/>
        </p:nvSpPr>
        <p:spPr>
          <a:xfrm>
            <a:off x="5040000" y="1296000"/>
            <a:ext cx="2699640" cy="44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936000" y="780120"/>
            <a:ext cx="10439280" cy="1379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NÍëþ"/>
              </a:rPr>
              <a:t>Formal and Extended Definitions</a:t>
            </a:r>
            <a:endParaRPr b="0" lang="en-PH" sz="3600" spc="-1" strike="noStrike">
              <a:latin typeface="Arial"/>
            </a:endParaRPr>
          </a:p>
        </p:txBody>
      </p:sp>
      <p:sp>
        <p:nvSpPr>
          <p:cNvPr id="129" name=""/>
          <p:cNvSpPr/>
          <p:nvPr/>
        </p:nvSpPr>
        <p:spPr>
          <a:xfrm>
            <a:off x="1240560" y="2232000"/>
            <a:ext cx="10278720" cy="28695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solidFill>
                  <a:srgbClr val="000000"/>
                </a:solidFill>
                <a:latin typeface="Lato"/>
                <a:ea typeface="DejaVu Sans"/>
              </a:rPr>
              <a:t>Definitions are used in informational or explanatory text genres.</a:t>
            </a:r>
            <a:endParaRPr b="0" lang="en-PH" sz="2000" spc="-1" strike="noStrike">
              <a:latin typeface="Arial"/>
            </a:endParaRPr>
          </a:p>
          <a:p>
            <a:pPr algn="just">
              <a:lnSpc>
                <a:spcPct val="100000"/>
              </a:lnSpc>
              <a:buNone/>
            </a:pPr>
            <a:endParaRPr b="0" lang="en-PH" sz="2000" spc="-1" strike="noStrike">
              <a:latin typeface="Arial"/>
            </a:endParaRPr>
          </a:p>
          <a:p>
            <a:pPr marL="216000" indent="-216000" algn="just">
              <a:lnSpc>
                <a:spcPct val="100000"/>
              </a:lnSpc>
              <a:buClr>
                <a:srgbClr val="000000"/>
              </a:buClr>
              <a:buSzPct val="45000"/>
              <a:buFont typeface="Wingdings" charset="2"/>
              <a:buChar char=""/>
            </a:pPr>
            <a:r>
              <a:rPr b="0" lang="en-PH" sz="2000" spc="-1" strike="noStrike">
                <a:solidFill>
                  <a:srgbClr val="000000"/>
                </a:solidFill>
                <a:latin typeface="Lato"/>
                <a:ea typeface="DejaVu Sans"/>
              </a:rPr>
              <a:t>A </a:t>
            </a:r>
            <a:r>
              <a:rPr b="1" lang="en-PH" sz="2000" spc="-1" strike="noStrike">
                <a:solidFill>
                  <a:srgbClr val="000000"/>
                </a:solidFill>
                <a:latin typeface="Lato"/>
                <a:ea typeface="DejaVu Sans"/>
              </a:rPr>
              <a:t>formal definition</a:t>
            </a:r>
            <a:r>
              <a:rPr b="0" lang="en-PH" sz="2000" spc="-1" strike="noStrike">
                <a:solidFill>
                  <a:srgbClr val="000000"/>
                </a:solidFill>
                <a:latin typeface="Lato"/>
                <a:ea typeface="DejaVu Sans"/>
              </a:rPr>
              <a:t> is a denotative, exact, explicit, or literal meaning of a word. </a:t>
            </a:r>
            <a:endParaRPr b="0" lang="en-PH" sz="2000" spc="-1" strike="noStrike">
              <a:latin typeface="Arial"/>
            </a:endParaRPr>
          </a:p>
          <a:p>
            <a:pPr marL="216000" indent="-216000" algn="just">
              <a:lnSpc>
                <a:spcPct val="100000"/>
              </a:lnSpc>
              <a:buClr>
                <a:srgbClr val="000000"/>
              </a:buClr>
              <a:buSzPct val="45000"/>
              <a:buFont typeface="Wingdings" charset="2"/>
              <a:buChar char=""/>
            </a:pPr>
            <a:r>
              <a:rPr b="0" lang="en-PH" sz="2000" spc="-1" strike="noStrike">
                <a:solidFill>
                  <a:srgbClr val="000000"/>
                </a:solidFill>
                <a:latin typeface="Lato"/>
                <a:ea typeface="DejaVu Sans"/>
              </a:rPr>
              <a:t>For example, “chronological record” is one of the formal definitions of “history.”</a:t>
            </a:r>
            <a:endParaRPr b="0" lang="en-PH" sz="2000" spc="-1" strike="noStrike">
              <a:latin typeface="Arial"/>
            </a:endParaRPr>
          </a:p>
          <a:p>
            <a:pPr algn="just">
              <a:lnSpc>
                <a:spcPct val="100000"/>
              </a:lnSpc>
              <a:buNone/>
            </a:pPr>
            <a:endParaRPr b="0" lang="en-PH" sz="2000" spc="-1" strike="noStrike">
              <a:latin typeface="Arial"/>
            </a:endParaRPr>
          </a:p>
          <a:p>
            <a:pPr marL="216000" indent="-216000" algn="just">
              <a:lnSpc>
                <a:spcPct val="100000"/>
              </a:lnSpc>
              <a:buClr>
                <a:srgbClr val="000000"/>
              </a:buClr>
              <a:buSzPct val="45000"/>
              <a:buFont typeface="Wingdings" charset="2"/>
              <a:buChar char=""/>
            </a:pPr>
            <a:r>
              <a:rPr b="0" lang="en-PH" sz="2000" spc="-1" strike="noStrike">
                <a:solidFill>
                  <a:srgbClr val="000000"/>
                </a:solidFill>
                <a:latin typeface="Lato"/>
                <a:ea typeface="DejaVu Sans"/>
              </a:rPr>
              <a:t>A formal definition includes three important parts: the </a:t>
            </a:r>
            <a:r>
              <a:rPr b="1" lang="en-PH" sz="2000" spc="-1" strike="noStrike">
                <a:solidFill>
                  <a:srgbClr val="000000"/>
                </a:solidFill>
                <a:latin typeface="Lato"/>
                <a:ea typeface="DejaVu Sans"/>
              </a:rPr>
              <a:t>term</a:t>
            </a:r>
            <a:r>
              <a:rPr b="0" lang="en-PH" sz="2000" spc="-1" strike="noStrike">
                <a:solidFill>
                  <a:srgbClr val="000000"/>
                </a:solidFill>
                <a:latin typeface="Lato"/>
                <a:ea typeface="DejaVu Sans"/>
              </a:rPr>
              <a:t> (the word to be defined); </a:t>
            </a:r>
            <a:r>
              <a:rPr b="1" lang="en-PH" sz="2000" spc="-1" strike="noStrike">
                <a:solidFill>
                  <a:srgbClr val="000000"/>
                </a:solidFill>
                <a:latin typeface="Lato"/>
                <a:ea typeface="DejaVu Sans"/>
              </a:rPr>
              <a:t>class</a:t>
            </a:r>
            <a:r>
              <a:rPr b="0" lang="en-PH" sz="2000" spc="-1" strike="noStrike">
                <a:solidFill>
                  <a:srgbClr val="000000"/>
                </a:solidFill>
                <a:latin typeface="Lato"/>
                <a:ea typeface="DejaVu Sans"/>
              </a:rPr>
              <a:t> (the specific category the word belongs to); and </a:t>
            </a:r>
            <a:r>
              <a:rPr b="1" lang="en-PH" sz="2000" spc="-1" strike="noStrike">
                <a:solidFill>
                  <a:srgbClr val="000000"/>
                </a:solidFill>
                <a:latin typeface="Lato"/>
                <a:ea typeface="DejaVu Sans"/>
              </a:rPr>
              <a:t>defining characteristics</a:t>
            </a:r>
            <a:r>
              <a:rPr b="0" lang="en-PH" sz="2000" spc="-1" strike="noStrike">
                <a:solidFill>
                  <a:srgbClr val="000000"/>
                </a:solidFill>
                <a:latin typeface="Lato"/>
                <a:ea typeface="DejaVu Sans"/>
              </a:rPr>
              <a:t> (qualities that the word has that make it different from other words in the class).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972000" y="708480"/>
            <a:ext cx="10439280" cy="1379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NÍëþ"/>
              </a:rPr>
              <a:t>Formal and Extended Definitions</a:t>
            </a:r>
            <a:endParaRPr b="0" lang="en-PH" sz="3600" spc="-1" strike="noStrike">
              <a:latin typeface="Arial"/>
            </a:endParaRPr>
          </a:p>
        </p:txBody>
      </p:sp>
      <p:sp>
        <p:nvSpPr>
          <p:cNvPr id="131" name=""/>
          <p:cNvSpPr/>
          <p:nvPr/>
        </p:nvSpPr>
        <p:spPr>
          <a:xfrm>
            <a:off x="1332000" y="1947240"/>
            <a:ext cx="9719280" cy="1472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en-PH" sz="2000" spc="-1" strike="noStrike">
                <a:solidFill>
                  <a:srgbClr val="000000"/>
                </a:solidFill>
                <a:latin typeface="Lato"/>
                <a:ea typeface="DejaVu Sans"/>
              </a:rPr>
              <a:t>Example:</a:t>
            </a:r>
            <a:r>
              <a:rPr b="0" lang="en-PH" sz="2000" spc="-1" strike="noStrike">
                <a:solidFill>
                  <a:srgbClr val="000000"/>
                </a:solidFill>
                <a:latin typeface="Lato"/>
                <a:ea typeface="DejaVu Sans"/>
              </a:rPr>
              <a:t> A Snapchat is a social media site where netizens can share pictures and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videos that can be temporarily accessible to millions of subscribers within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24 hours from posting.</a:t>
            </a:r>
            <a:endParaRPr b="0" lang="en-PH" sz="2000" spc="-1" strike="noStrike">
              <a:latin typeface="Arial"/>
            </a:endParaRPr>
          </a:p>
        </p:txBody>
      </p:sp>
      <p:sp>
        <p:nvSpPr>
          <p:cNvPr id="132" name=""/>
          <p:cNvSpPr/>
          <p:nvPr/>
        </p:nvSpPr>
        <p:spPr>
          <a:xfrm>
            <a:off x="1620000" y="3417840"/>
            <a:ext cx="9539280" cy="16574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r>
              <a:rPr b="1" lang="en-PH" sz="2000" spc="-1" strike="noStrike">
                <a:solidFill>
                  <a:srgbClr val="000000"/>
                </a:solidFill>
                <a:latin typeface="Lato"/>
                <a:ea typeface="DejaVu Sans"/>
              </a:rPr>
              <a:t>Term</a:t>
            </a:r>
            <a:r>
              <a:rPr b="0" lang="en-PH" sz="2000" spc="-1" strike="noStrike">
                <a:solidFill>
                  <a:srgbClr val="000000"/>
                </a:solidFill>
                <a:latin typeface="Lato"/>
                <a:ea typeface="DejaVu Sans"/>
              </a:rPr>
              <a:t>: Snapchat</a:t>
            </a:r>
            <a:endParaRPr b="0" lang="en-PH" sz="2000" spc="-1" strike="noStrike">
              <a:latin typeface="Arial"/>
            </a:endParaRPr>
          </a:p>
          <a:p>
            <a:pPr>
              <a:lnSpc>
                <a:spcPct val="100000"/>
              </a:lnSpc>
              <a:spcBef>
                <a:spcPts val="567"/>
              </a:spcBef>
              <a:spcAft>
                <a:spcPts val="567"/>
              </a:spcAft>
              <a:buNone/>
            </a:pPr>
            <a:r>
              <a:rPr b="1" lang="en-PH" sz="2000" spc="-1" strike="noStrike">
                <a:solidFill>
                  <a:srgbClr val="000000"/>
                </a:solidFill>
                <a:latin typeface="Lato"/>
                <a:ea typeface="DejaVu Sans"/>
              </a:rPr>
              <a:t>Class</a:t>
            </a:r>
            <a:r>
              <a:rPr b="0" lang="en-PH" sz="2000" spc="-1" strike="noStrike">
                <a:solidFill>
                  <a:srgbClr val="000000"/>
                </a:solidFill>
                <a:latin typeface="Lato"/>
                <a:ea typeface="DejaVu Sans"/>
              </a:rPr>
              <a:t>: Social media site</a:t>
            </a:r>
            <a:endParaRPr b="0" lang="en-PH" sz="2000" spc="-1" strike="noStrike">
              <a:latin typeface="Arial"/>
            </a:endParaRPr>
          </a:p>
          <a:p>
            <a:pPr algn="just">
              <a:lnSpc>
                <a:spcPct val="100000"/>
              </a:lnSpc>
              <a:spcBef>
                <a:spcPts val="567"/>
              </a:spcBef>
              <a:spcAft>
                <a:spcPts val="567"/>
              </a:spcAft>
              <a:buNone/>
            </a:pPr>
            <a:r>
              <a:rPr b="1" lang="en-PH" sz="2000" spc="-1" strike="noStrike">
                <a:solidFill>
                  <a:srgbClr val="000000"/>
                </a:solidFill>
                <a:latin typeface="Lato"/>
                <a:ea typeface="DejaVu Sans"/>
              </a:rPr>
              <a:t>Defining Characteristics</a:t>
            </a:r>
            <a:r>
              <a:rPr b="0" lang="en-PH" sz="2000" spc="-1" strike="noStrike">
                <a:solidFill>
                  <a:srgbClr val="000000"/>
                </a:solidFill>
                <a:latin typeface="Lato"/>
                <a:ea typeface="DejaVu Sans"/>
              </a:rPr>
              <a:t>: Where netizens can share pictures and videos that  can be temporarily accessible to millions of subscribers within 24 hours from posting.</a:t>
            </a:r>
            <a:endParaRPr b="0" lang="en-PH" sz="2000" spc="-1" strike="noStrike">
              <a:latin typeface="Arial"/>
            </a:endParaRPr>
          </a:p>
        </p:txBody>
      </p:sp>
      <p:sp>
        <p:nvSpPr>
          <p:cNvPr id="133" name=""/>
          <p:cNvSpPr/>
          <p:nvPr/>
        </p:nvSpPr>
        <p:spPr>
          <a:xfrm>
            <a:off x="1296000" y="1911240"/>
            <a:ext cx="9647640" cy="1112400"/>
          </a:xfrm>
          <a:prstGeom prst="rect">
            <a:avLst/>
          </a:prstGeom>
          <a:solidFill>
            <a:srgbClr val="8d281e">
              <a:alpha val="8000"/>
            </a:srgbClr>
          </a:solidFill>
          <a:ln w="19080">
            <a:solidFill>
              <a:srgbClr val="8d281e"/>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900000" y="564480"/>
            <a:ext cx="10439280" cy="1379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NÍëþ"/>
              </a:rPr>
              <a:t>Formal and Extended Definitions</a:t>
            </a:r>
            <a:endParaRPr b="0" lang="en-PH" sz="3600" spc="-1" strike="noStrike">
              <a:latin typeface="Arial"/>
            </a:endParaRPr>
          </a:p>
        </p:txBody>
      </p:sp>
      <p:sp>
        <p:nvSpPr>
          <p:cNvPr id="135" name=""/>
          <p:cNvSpPr/>
          <p:nvPr/>
        </p:nvSpPr>
        <p:spPr>
          <a:xfrm>
            <a:off x="1080000" y="1476000"/>
            <a:ext cx="10079640" cy="3151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A formal definition can be expounded by including an </a:t>
            </a:r>
            <a:r>
              <a:rPr b="1" lang="en-PH" sz="2000" spc="-1" strike="noStrike">
                <a:latin typeface="Lato"/>
              </a:rPr>
              <a:t>extended definition</a:t>
            </a:r>
            <a:r>
              <a:rPr b="0" lang="en-PH" sz="2000" spc="-1" strike="noStrike">
                <a:latin typeface="Lato"/>
              </a:rPr>
              <a:t> through inclusion of </a:t>
            </a:r>
            <a:r>
              <a:rPr b="0" i="1" lang="en-PH" sz="2000" spc="-1" strike="noStrike">
                <a:latin typeface="Lato"/>
              </a:rPr>
              <a:t>origin of the word, sensory details, analogy or comparison, or historical information</a:t>
            </a:r>
            <a:r>
              <a:rPr b="0" lang="en-PH" sz="2000" spc="-1" strike="noStrike">
                <a:latin typeface="Lato"/>
              </a:rPr>
              <a:t>. An extended definition is particularly necessary in argumentative essays as this tells the readers the exact topic/argument to be covered.</a:t>
            </a:r>
            <a:endParaRPr b="0" lang="en-PH" sz="2000" spc="-1" strike="noStrike">
              <a:latin typeface="Arial"/>
            </a:endParaRPr>
          </a:p>
        </p:txBody>
      </p:sp>
      <p:sp>
        <p:nvSpPr>
          <p:cNvPr id="136" name=""/>
          <p:cNvSpPr/>
          <p:nvPr/>
        </p:nvSpPr>
        <p:spPr>
          <a:xfrm>
            <a:off x="1188000" y="3276000"/>
            <a:ext cx="9863640" cy="2159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2000" spc="-1" strike="noStrike">
                <a:latin typeface="Lato"/>
              </a:rPr>
              <a:t>Example:</a:t>
            </a:r>
            <a:r>
              <a:rPr b="0" lang="en-PH" sz="2000" spc="-1" strike="noStrike">
                <a:latin typeface="Lato"/>
              </a:rPr>
              <a:t> By poverty here I mean an urban family living on a combined income from all sources of 32,000 dollars a year or less. This definition does not include families living outside of urban centres or those which have some means of supporting themselves outside the cash economy (e.g., by hunting, fishing, or farming). The term also excludes all single people and couples without children at home (Johnston, 2002).</a:t>
            </a:r>
            <a:endParaRPr b="0" lang="en-PH" sz="2000" spc="-1" strike="noStrike">
              <a:latin typeface="Arial"/>
            </a:endParaRPr>
          </a:p>
        </p:txBody>
      </p:sp>
      <p:sp>
        <p:nvSpPr>
          <p:cNvPr id="137" name=""/>
          <p:cNvSpPr/>
          <p:nvPr/>
        </p:nvSpPr>
        <p:spPr>
          <a:xfrm>
            <a:off x="1188000" y="3276000"/>
            <a:ext cx="9863640" cy="2159640"/>
          </a:xfrm>
          <a:prstGeom prst="rect">
            <a:avLst/>
          </a:prstGeom>
          <a:solidFill>
            <a:srgbClr val="8d281e">
              <a:alpha val="8000"/>
            </a:srgbClr>
          </a:solidFill>
          <a:ln w="19080">
            <a:solidFill>
              <a:srgbClr val="8d281e"/>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972000" y="888480"/>
            <a:ext cx="10439280" cy="1379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NÍëþ"/>
              </a:rPr>
              <a:t>Formal and Extended Definitions</a:t>
            </a:r>
            <a:endParaRPr b="0" lang="en-PH" sz="3600" spc="-1" strike="noStrike">
              <a:latin typeface="Arial"/>
            </a:endParaRPr>
          </a:p>
        </p:txBody>
      </p:sp>
      <p:sp>
        <p:nvSpPr>
          <p:cNvPr id="139" name=""/>
          <p:cNvSpPr/>
          <p:nvPr/>
        </p:nvSpPr>
        <p:spPr>
          <a:xfrm>
            <a:off x="1584000" y="2484000"/>
            <a:ext cx="8999640" cy="1619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2000" spc="-1" strike="noStrike">
                <a:latin typeface="Lato"/>
              </a:rPr>
              <a:t>Example:</a:t>
            </a:r>
            <a:r>
              <a:rPr b="0" lang="en-PH" sz="2000" spc="-1" strike="noStrike">
                <a:latin typeface="Lato"/>
              </a:rPr>
              <a:t> A snapchat multimedia message is comparable to a peekaboo toddler game, now you see it, now you don’t. This serves as a solution to permanent data stored in the Internet that would have costly consequences, especially to those who are eyeing job interviews and promotions.</a:t>
            </a:r>
            <a:endParaRPr b="0" lang="en-PH" sz="2000" spc="-1" strike="noStrike">
              <a:latin typeface="Arial"/>
            </a:endParaRPr>
          </a:p>
        </p:txBody>
      </p:sp>
      <p:sp>
        <p:nvSpPr>
          <p:cNvPr id="140" name=""/>
          <p:cNvSpPr/>
          <p:nvPr/>
        </p:nvSpPr>
        <p:spPr>
          <a:xfrm>
            <a:off x="1188000" y="2160000"/>
            <a:ext cx="9791640" cy="2159640"/>
          </a:xfrm>
          <a:prstGeom prst="rect">
            <a:avLst/>
          </a:prstGeom>
          <a:solidFill>
            <a:srgbClr val="8d281e">
              <a:alpha val="8000"/>
            </a:srgbClr>
          </a:solidFill>
          <a:ln w="19080">
            <a:solidFill>
              <a:srgbClr val="8d281e"/>
            </a:solidFill>
            <a:round/>
          </a:ln>
        </p:spPr>
        <p:style>
          <a:lnRef idx="0"/>
          <a:fillRef idx="0"/>
          <a:effectRef idx="0"/>
          <a:fontRef idx="minor"/>
        </p:style>
      </p:sp>
      <p:sp>
        <p:nvSpPr>
          <p:cNvPr id="141" name=""/>
          <p:cNvSpPr/>
          <p:nvPr/>
        </p:nvSpPr>
        <p:spPr>
          <a:xfrm>
            <a:off x="1260000" y="4809240"/>
            <a:ext cx="971964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Finally, remember to use the present tense of the verb in writing your definitions.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936000" y="828360"/>
            <a:ext cx="10439280" cy="1379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NÍëþ"/>
              </a:rPr>
              <a:t>Formal and Extended Definitions</a:t>
            </a:r>
            <a:endParaRPr b="0" lang="en-PH" sz="3600" spc="-1" strike="noStrike">
              <a:latin typeface="Arial"/>
            </a:endParaRPr>
          </a:p>
        </p:txBody>
      </p:sp>
      <p:sp>
        <p:nvSpPr>
          <p:cNvPr id="143" name=""/>
          <p:cNvSpPr/>
          <p:nvPr/>
        </p:nvSpPr>
        <p:spPr>
          <a:xfrm>
            <a:off x="1476000" y="2109240"/>
            <a:ext cx="9323640" cy="77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NÍëþ"/>
              </a:rPr>
              <a:t>To write an extended definition, you can do the following:</a:t>
            </a:r>
            <a:endParaRPr b="0" lang="en-PH" sz="2000" spc="-1" strike="noStrike">
              <a:latin typeface="Arial"/>
            </a:endParaRPr>
          </a:p>
        </p:txBody>
      </p:sp>
      <p:sp>
        <p:nvSpPr>
          <p:cNvPr id="144" name=""/>
          <p:cNvSpPr/>
          <p:nvPr/>
        </p:nvSpPr>
        <p:spPr>
          <a:xfrm>
            <a:off x="1427040" y="4032000"/>
            <a:ext cx="9323280" cy="1110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NÍëþ"/>
              </a:rPr>
              <a:t>2. Add other important details using different strategies or methods of presentation: use or function, examples, description, causal explanation, classification, process narration, and even graphics.</a:t>
            </a:r>
            <a:endParaRPr b="0" lang="en-PH" sz="2000" spc="-1" strike="noStrike">
              <a:latin typeface="Arial"/>
            </a:endParaRPr>
          </a:p>
        </p:txBody>
      </p:sp>
      <p:sp>
        <p:nvSpPr>
          <p:cNvPr id="145" name=""/>
          <p:cNvSpPr/>
          <p:nvPr/>
        </p:nvSpPr>
        <p:spPr>
          <a:xfrm>
            <a:off x="1440000" y="2880000"/>
            <a:ext cx="9359280" cy="1110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1. Compose a formal definition which will be the first part of an extended definition. It is “formal” because it uses a certain form.</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972000" y="540000"/>
            <a:ext cx="10439280" cy="172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NÍëþ"/>
              </a:rPr>
              <a:t>Formal and Extended Definitions</a:t>
            </a:r>
            <a:endParaRPr b="0" lang="en-PH" sz="3600" spc="-1" strike="noStrike">
              <a:latin typeface="Arial"/>
            </a:endParaRPr>
          </a:p>
        </p:txBody>
      </p:sp>
      <p:sp>
        <p:nvSpPr>
          <p:cNvPr id="147" name=""/>
          <p:cNvSpPr/>
          <p:nvPr/>
        </p:nvSpPr>
        <p:spPr>
          <a:xfrm>
            <a:off x="1152000" y="1508040"/>
            <a:ext cx="9899640" cy="2811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buNone/>
            </a:pPr>
            <a:r>
              <a:rPr b="0" lang="en-PH" sz="2000" spc="-1" strike="noStrike">
                <a:latin typeface="Lato"/>
              </a:rPr>
              <a:t>Read this extended definition:</a:t>
            </a:r>
            <a:endParaRPr b="0" lang="en-PH" sz="2000" spc="-1" strike="noStrike">
              <a:latin typeface="Arial"/>
            </a:endParaRPr>
          </a:p>
          <a:p>
            <a:pPr algn="just">
              <a:lnSpc>
                <a:spcPct val="100000"/>
              </a:lnSpc>
              <a:spcBef>
                <a:spcPts val="850"/>
              </a:spcBef>
              <a:spcAft>
                <a:spcPts val="850"/>
              </a:spcAft>
              <a:buNone/>
            </a:pPr>
            <a:r>
              <a:rPr b="0" lang="en-PH" sz="2000" spc="-1" strike="noStrike">
                <a:latin typeface="Lato"/>
              </a:rPr>
              <a:t>	</a:t>
            </a:r>
            <a:r>
              <a:rPr b="0" lang="en-PH" sz="2000" spc="-1" strike="noStrike">
                <a:latin typeface="Lato"/>
              </a:rPr>
              <a:t>Alternatively referred to as a link and weblink, a hyperlink is an icon, graphic, or text that links to another file or object. The worldwide web is comprised of hyperlinks linking trillions of pages and files to one another. For example, the Computer Hope home page is a hyperlink to the main page of Computer Hope.</a:t>
            </a:r>
            <a:endParaRPr b="0" lang="en-PH" sz="2000" spc="-1" strike="noStrike">
              <a:latin typeface="Arial"/>
            </a:endParaRPr>
          </a:p>
        </p:txBody>
      </p:sp>
      <p:sp>
        <p:nvSpPr>
          <p:cNvPr id="148" name=""/>
          <p:cNvSpPr/>
          <p:nvPr/>
        </p:nvSpPr>
        <p:spPr>
          <a:xfrm>
            <a:off x="1182240" y="3816000"/>
            <a:ext cx="9725400" cy="2471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1. What technique is used in the second sentence?</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A. description</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B. examples</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C. use or function</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D. causal explanation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972000" y="828000"/>
            <a:ext cx="10439280" cy="172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NÍëþ"/>
              </a:rPr>
              <a:t>Formal and Extended Definitions</a:t>
            </a:r>
            <a:endParaRPr b="0" lang="en-PH" sz="3600" spc="-1" strike="noStrike">
              <a:latin typeface="Arial"/>
            </a:endParaRPr>
          </a:p>
        </p:txBody>
      </p:sp>
      <p:sp>
        <p:nvSpPr>
          <p:cNvPr id="150" name=""/>
          <p:cNvSpPr/>
          <p:nvPr/>
        </p:nvSpPr>
        <p:spPr>
          <a:xfrm>
            <a:off x="1440000" y="2160000"/>
            <a:ext cx="9719640" cy="2919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buNone/>
            </a:pPr>
            <a:r>
              <a:rPr b="0" lang="en-PH" sz="2000" spc="-1" strike="noStrike">
                <a:latin typeface="Lato"/>
              </a:rPr>
              <a:t>2. What technique is used in the third sentence, “For example, the Computer Hope        home page is a hyperlink to the main page of Computer Hope.”?</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A. description</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B. examples</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C. formal definition</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D. process narration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rPr>
              <a:t>3. Spot a formal definition in the given definition on the previous slide.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972000" y="468000"/>
            <a:ext cx="10439280" cy="172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NÍëþ"/>
              </a:rPr>
              <a:t>Formal and Extended Definitions</a:t>
            </a:r>
            <a:endParaRPr b="0" lang="en-PH" sz="3600" spc="-1" strike="noStrike">
              <a:latin typeface="Arial"/>
            </a:endParaRPr>
          </a:p>
        </p:txBody>
      </p:sp>
      <p:sp>
        <p:nvSpPr>
          <p:cNvPr id="152" name=""/>
          <p:cNvSpPr/>
          <p:nvPr/>
        </p:nvSpPr>
        <p:spPr>
          <a:xfrm>
            <a:off x="1152000" y="1868040"/>
            <a:ext cx="9899640" cy="2811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Read this extended definition:</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Alternatively referred to as a link and weblink, a hyperlink is an icon, graphic, or text that links to another file or object. The worldwide web is comprised of hyperlinks linking trillions of pages and files to one another. For example, the Computer Hope home page is a hyperlink to the main page of Computer Hope.</a:t>
            </a:r>
            <a:endParaRPr b="0" lang="en-PH" sz="2000" spc="-1" strike="noStrike">
              <a:latin typeface="Arial"/>
            </a:endParaRPr>
          </a:p>
        </p:txBody>
      </p:sp>
      <p:sp>
        <p:nvSpPr>
          <p:cNvPr id="153" name=""/>
          <p:cNvSpPr/>
          <p:nvPr/>
        </p:nvSpPr>
        <p:spPr>
          <a:xfrm>
            <a:off x="1182240" y="3816000"/>
            <a:ext cx="9725400" cy="2471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1. What technique is used in the second sentence?</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A. description</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B. examples</a:t>
            </a:r>
            <a:endParaRPr b="0" lang="en-PH" sz="2000" spc="-1" strike="noStrike">
              <a:latin typeface="Arial"/>
            </a:endParaRPr>
          </a:p>
          <a:p>
            <a:pPr>
              <a:lnSpc>
                <a:spcPct val="100000"/>
              </a:lnSpc>
              <a:buNone/>
            </a:pPr>
            <a:r>
              <a:rPr b="0" lang="en-PH" sz="2000" spc="-1" strike="noStrike">
                <a:latin typeface="Lato"/>
              </a:rPr>
              <a:t>    </a:t>
            </a:r>
            <a:r>
              <a:rPr b="0" lang="en-PH" sz="2000" spc="-1" strike="noStrike">
                <a:highlight>
                  <a:srgbClr val="ffff00"/>
                </a:highlight>
                <a:latin typeface="Lato"/>
              </a:rPr>
              <a:t>C. use or function</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D. causal explanation</a:t>
            </a:r>
            <a:endParaRPr b="0" lang="en-PH" sz="2000" spc="-1" strike="noStrike">
              <a:latin typeface="Arial"/>
            </a:endParaRPr>
          </a:p>
        </p:txBody>
      </p:sp>
      <p:sp>
        <p:nvSpPr>
          <p:cNvPr id="154" name=""/>
          <p:cNvSpPr/>
          <p:nvPr/>
        </p:nvSpPr>
        <p:spPr>
          <a:xfrm>
            <a:off x="4752000" y="1188000"/>
            <a:ext cx="2699640" cy="44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4005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2023-07-11T17:38:10Z</dcterms:modified>
  <cp:revision>226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