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1160" cy="6827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8040" cy="2768040"/>
          </a:xfrm>
          <a:prstGeom prst="rect">
            <a:avLst/>
          </a:prstGeom>
          <a:ln w="0">
            <a:noFill/>
          </a:ln>
        </p:spPr>
      </p:pic>
      <p:sp>
        <p:nvSpPr>
          <p:cNvPr id="2" name="Rectangle 5"/>
          <p:cNvSpPr/>
          <p:nvPr/>
        </p:nvSpPr>
        <p:spPr>
          <a:xfrm>
            <a:off x="3487320" y="1475280"/>
            <a:ext cx="8673480" cy="38314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3480" cy="3531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1160" cy="604080"/>
          </a:xfrm>
          <a:prstGeom prst="rect">
            <a:avLst/>
          </a:prstGeom>
          <a:ln w="0">
            <a:noFill/>
          </a:ln>
        </p:spPr>
      </p:pic>
      <p:sp>
        <p:nvSpPr>
          <p:cNvPr id="43" name="Rectangle 7"/>
          <p:cNvSpPr/>
          <p:nvPr/>
        </p:nvSpPr>
        <p:spPr>
          <a:xfrm>
            <a:off x="10868760" y="0"/>
            <a:ext cx="939600" cy="939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3680" cy="1003680"/>
          </a:xfrm>
          <a:prstGeom prst="rect">
            <a:avLst/>
          </a:prstGeom>
          <a:ln w="0">
            <a:noFill/>
          </a:ln>
        </p:spPr>
      </p:pic>
      <p:sp>
        <p:nvSpPr>
          <p:cNvPr id="45" name="TextBox 9"/>
          <p:cNvSpPr/>
          <p:nvPr/>
        </p:nvSpPr>
        <p:spPr>
          <a:xfrm>
            <a:off x="185400" y="6362280"/>
            <a:ext cx="4660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2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5480" cy="335376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160880" y="3420000"/>
            <a:ext cx="771840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Medium"/>
                <a:ea typeface="Arial Black;Arial Black"/>
              </a:rPr>
              <a:t>Pagsusuri ng Sanhi at Bunga ng mga Pangyayari</a:t>
            </a:r>
            <a:endParaRPr b="0" lang="en-PH" sz="3600" spc="-1" strike="noStrike">
              <a:latin typeface="Montserrat Medium"/>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5"/>
          <p:cNvSpPr/>
          <p:nvPr/>
        </p:nvSpPr>
        <p:spPr>
          <a:xfrm>
            <a:off x="-4127400" y="-3240000"/>
            <a:ext cx="10778400" cy="9345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26" name=""/>
          <p:cNvSpPr/>
          <p:nvPr/>
        </p:nvSpPr>
        <p:spPr>
          <a:xfrm>
            <a:off x="397440" y="1235160"/>
            <a:ext cx="11158560" cy="4524840"/>
          </a:xfrm>
          <a:prstGeom prst="rect">
            <a:avLst/>
          </a:prstGeom>
          <a:solidFill>
            <a:srgbClr val="fafad2"/>
          </a:solidFill>
          <a:ln w="76320">
            <a:solidFill>
              <a:srgbClr val="dc143c"/>
            </a:solidFill>
            <a:round/>
          </a:ln>
        </p:spPr>
        <p:style>
          <a:lnRef idx="0"/>
          <a:fillRef idx="0"/>
          <a:effectRef idx="0"/>
          <a:fontRef idx="minor"/>
        </p:style>
        <p:txBody>
          <a:bodyPr lIns="128160" rIns="128160" tIns="83160" bIns="8316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sanhi</a:t>
            </a:r>
            <a:r>
              <a:rPr b="0" lang="en-PH" sz="1800" spc="-1" strike="noStrike">
                <a:solidFill>
                  <a:srgbClr val="000000"/>
                </a:solidFill>
                <a:latin typeface="Lato"/>
                <a:ea typeface="DejaVu Sans"/>
              </a:rPr>
              <a:t> ang </a:t>
            </a:r>
            <a:r>
              <a:rPr b="1" lang="en-PH" sz="1800" spc="-1" strike="noStrike">
                <a:solidFill>
                  <a:srgbClr val="000000"/>
                </a:solidFill>
                <a:latin typeface="Lato"/>
                <a:ea typeface="DejaVu Sans"/>
              </a:rPr>
              <a:t>pinagmulan ng pangyayari</a:t>
            </a:r>
            <a:r>
              <a:rPr b="0" lang="en-PH" sz="1800" spc="-1" strike="noStrike">
                <a:solidFill>
                  <a:srgbClr val="000000"/>
                </a:solidFill>
                <a:latin typeface="Lato"/>
                <a:ea typeface="DejaVu Sans"/>
              </a:rPr>
              <a:t>. Tinatawag din itong </a:t>
            </a:r>
            <a:r>
              <a:rPr b="1" lang="en-PH" sz="1800" spc="-1" strike="noStrike">
                <a:solidFill>
                  <a:srgbClr val="000000"/>
                </a:solidFill>
                <a:latin typeface="Lato"/>
                <a:ea typeface="DejaVu Sans"/>
              </a:rPr>
              <a:t>dahilan ng pangyayari</a:t>
            </a:r>
            <a:r>
              <a:rPr b="0" lang="en-PH" sz="1800" spc="-1" strike="noStrike">
                <a:solidFill>
                  <a:srgbClr val="000000"/>
                </a:solidFill>
                <a:latin typeface="Lato"/>
                <a:ea typeface="DejaVu Sans"/>
              </a:rPr>
              <a:t>. Karaniwang ginagamit ang mga salitang pananda tulad ng </a:t>
            </a:r>
            <a:r>
              <a:rPr b="1" lang="en-PH" sz="1800" spc="-1" strike="noStrike">
                <a:solidFill>
                  <a:srgbClr val="000000"/>
                </a:solidFill>
                <a:latin typeface="Lato"/>
                <a:ea typeface="DejaVu Sans"/>
              </a:rPr>
              <a:t>dahil</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dahilan</a:t>
            </a:r>
            <a:r>
              <a:rPr b="0" lang="en-PH" sz="1800" spc="-1" strike="noStrike">
                <a:solidFill>
                  <a:srgbClr val="000000"/>
                </a:solidFill>
                <a:latin typeface="Lato"/>
                <a:ea typeface="DejaVu Sans"/>
              </a:rPr>
              <a:t>, at </a:t>
            </a:r>
            <a:r>
              <a:rPr b="1" lang="en-PH" sz="1800" spc="-1" strike="noStrike">
                <a:solidFill>
                  <a:srgbClr val="000000"/>
                </a:solidFill>
                <a:latin typeface="Lato"/>
                <a:ea typeface="DejaVu Sans"/>
              </a:rPr>
              <a:t>sanhi</a:t>
            </a:r>
            <a:r>
              <a:rPr b="0" lang="en-PH" sz="1800" spc="-1" strike="noStrike">
                <a:solidFill>
                  <a:srgbClr val="000000"/>
                </a:solidFill>
                <a:latin typeface="Lato"/>
                <a:ea typeface="DejaVu Sans"/>
              </a:rPr>
              <a:t>.</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bunga</a:t>
            </a:r>
            <a:r>
              <a:rPr b="0" lang="en-PH" sz="1800" spc="-1" strike="noStrike">
                <a:solidFill>
                  <a:srgbClr val="000000"/>
                </a:solidFill>
                <a:latin typeface="Lato"/>
                <a:ea typeface="DejaVu Sans"/>
              </a:rPr>
              <a:t> naman ang naging resulta o kinalabasan ng isang pangyayari. Maaari itong mabuti o masama. Karaniwang ginagamit ang mga salitang pananda tulad ng </a:t>
            </a:r>
            <a:r>
              <a:rPr b="1" lang="en-PH" sz="1800" spc="-1" strike="noStrike">
                <a:solidFill>
                  <a:srgbClr val="000000"/>
                </a:solidFill>
                <a:latin typeface="Lato"/>
                <a:ea typeface="DejaVu Sans"/>
              </a:rPr>
              <a:t>kaya</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bunga nito</a:t>
            </a:r>
            <a:r>
              <a:rPr b="0" lang="en-PH" sz="1800" spc="-1" strike="noStrike">
                <a:solidFill>
                  <a:srgbClr val="000000"/>
                </a:solidFill>
                <a:latin typeface="Lato"/>
                <a:ea typeface="DejaVu Sans"/>
              </a:rPr>
              <a:t>, at</a:t>
            </a:r>
            <a:r>
              <a:rPr b="1" lang="en-PH" sz="1800" spc="-1" strike="noStrike">
                <a:solidFill>
                  <a:srgbClr val="000000"/>
                </a:solidFill>
                <a:latin typeface="Lato"/>
                <a:ea typeface="DejaVu Sans"/>
              </a:rPr>
              <a:t> resulta nito</a:t>
            </a:r>
            <a:r>
              <a:rPr b="0" lang="en-PH" sz="1800" spc="-1" strike="noStrike">
                <a:solidFill>
                  <a:srgbClr val="000000"/>
                </a:solidFill>
                <a:latin typeface="Lato"/>
                <a:ea typeface="DejaVu Sans"/>
              </a:rPr>
              <a:t>.</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sanhi</a:t>
            </a:r>
            <a:r>
              <a:rPr b="0" lang="en-PH" sz="1800" spc="-1" strike="noStrike">
                <a:solidFill>
                  <a:srgbClr val="000000"/>
                </a:solidFill>
                <a:latin typeface="Lato"/>
                <a:ea typeface="DejaVu Sans"/>
              </a:rPr>
              <a:t> at </a:t>
            </a:r>
            <a:r>
              <a:rPr b="1" lang="en-PH" sz="1800" spc="-1" strike="noStrike">
                <a:solidFill>
                  <a:srgbClr val="000000"/>
                </a:solidFill>
                <a:latin typeface="Lato"/>
                <a:ea typeface="DejaVu Sans"/>
              </a:rPr>
              <a:t>bunga </a:t>
            </a:r>
            <a:r>
              <a:rPr b="0" lang="en-PH" sz="1800" spc="-1" strike="noStrike">
                <a:solidFill>
                  <a:srgbClr val="000000"/>
                </a:solidFill>
                <a:latin typeface="Lato"/>
                <a:ea typeface="DejaVu Sans"/>
              </a:rPr>
              <a:t>ay nagpapakita ng </a:t>
            </a:r>
            <a:r>
              <a:rPr b="1" lang="en-PH" sz="1800" spc="-1" strike="noStrike">
                <a:solidFill>
                  <a:srgbClr val="000000"/>
                </a:solidFill>
                <a:latin typeface="Lato"/>
                <a:ea typeface="DejaVu Sans"/>
              </a:rPr>
              <a:t>relasyon o ugnayan ng mga pangyayaring inilalahad sa isang pangungusap</a:t>
            </a:r>
            <a:r>
              <a:rPr b="0" lang="en-PH" sz="1800" spc="-1" strike="noStrike">
                <a:solidFill>
                  <a:srgbClr val="000000"/>
                </a:solidFill>
                <a:latin typeface="Lato"/>
                <a:ea typeface="DejaVu Sans"/>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2"/>
          <p:cNvSpPr/>
          <p:nvPr/>
        </p:nvSpPr>
        <p:spPr>
          <a:xfrm>
            <a:off x="-4127400" y="-3240000"/>
            <a:ext cx="10778400" cy="9345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28" name=""/>
          <p:cNvSpPr/>
          <p:nvPr/>
        </p:nvSpPr>
        <p:spPr>
          <a:xfrm>
            <a:off x="324360" y="1116000"/>
            <a:ext cx="11555640" cy="4536000"/>
          </a:xfrm>
          <a:prstGeom prst="rect">
            <a:avLst/>
          </a:prstGeom>
          <a:solidFill>
            <a:srgbClr val="f0ffff"/>
          </a:solidFill>
          <a:ln w="76320">
            <a:solidFill>
              <a:srgbClr val="800000"/>
            </a:solidFill>
            <a:round/>
          </a:ln>
        </p:spPr>
        <p:style>
          <a:lnRef idx="0"/>
          <a:fillRef idx="0"/>
          <a:effectRef idx="0"/>
          <a:fontRef idx="minor"/>
        </p:style>
        <p:txBody>
          <a:bodyPr lIns="128160" rIns="128160" tIns="83160" bIns="83160" anchor="t">
            <a:noAutofit/>
          </a:bodyPr>
          <a:p>
            <a:pPr>
              <a:lnSpc>
                <a:spcPct val="100000"/>
              </a:lnSpc>
              <a:buNone/>
            </a:pPr>
            <a:r>
              <a:rPr b="1" lang="en-PH" sz="1800" spc="-1" strike="noStrike">
                <a:solidFill>
                  <a:srgbClr val="000000"/>
                </a:solidFill>
                <a:latin typeface="Lato"/>
                <a:ea typeface="DejaVu Sans"/>
              </a:rPr>
              <a:t>Halimbawa: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Basahing muli ang isang talata mula sa alamat. Bigyang-pansin ang mga pangungusap na nakasulat nang mariin.</a:t>
            </a:r>
            <a:endParaRPr b="0" lang="en-PH" sz="1800" spc="-1" strike="noStrike">
              <a:latin typeface="Arial"/>
            </a:endParaRPr>
          </a:p>
        </p:txBody>
      </p:sp>
      <p:sp>
        <p:nvSpPr>
          <p:cNvPr id="129" name=""/>
          <p:cNvSpPr/>
          <p:nvPr/>
        </p:nvSpPr>
        <p:spPr>
          <a:xfrm>
            <a:off x="900000" y="2011680"/>
            <a:ext cx="10078920" cy="25401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Magmula noon, hindi na sila nasilayan matapos ang masamang pangyayaring iyon</a:t>
            </a:r>
            <a:r>
              <a:rPr b="0" lang="en-PH" sz="1800" spc="-1" strike="noStrike">
                <a:solidFill>
                  <a:srgbClr val="000000"/>
                </a:solidFill>
                <a:latin typeface="Lato"/>
                <a:ea typeface="DejaVu Sans"/>
              </a:rPr>
              <a:t>. Nakita na lamang ng mga tao ang magkabilang pares ng sapin sa paa nina Tsi at Nel. Ikinalungkot iyon ng buong baryo Bomod-Ok lalonglalo na ang pamilya nina Tsi at Nel. Wala silang ibang masisi kundi ang minahan na nagbunsod ng sakuna. Nawala na kasi ang mga punong sumisipsip ng tubig tuwing umuulan. </a:t>
            </a:r>
            <a:r>
              <a:rPr b="1" lang="en-PH" sz="1800" spc="-1" strike="noStrike">
                <a:solidFill>
                  <a:srgbClr val="000000"/>
                </a:solidFill>
                <a:latin typeface="Lato"/>
                <a:ea typeface="DejaVu Sans"/>
              </a:rPr>
              <a:t>Nadagdagan pa ang lupa sa ilalim ng tubig mula sa pagmimina sa itaas ng bundok kaya lubhang bumabaw ang tubig na naging sanhi upang maging mabilis ang pagtaas ng tubig sa ilog.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3"/>
          <p:cNvSpPr/>
          <p:nvPr/>
        </p:nvSpPr>
        <p:spPr>
          <a:xfrm>
            <a:off x="-4127400" y="-3240000"/>
            <a:ext cx="10778400" cy="9345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1" name=""/>
          <p:cNvSpPr/>
          <p:nvPr/>
        </p:nvSpPr>
        <p:spPr>
          <a:xfrm>
            <a:off x="252000" y="1089720"/>
            <a:ext cx="11340000" cy="4670280"/>
          </a:xfrm>
          <a:prstGeom prst="rect">
            <a:avLst/>
          </a:prstGeom>
          <a:solidFill>
            <a:srgbClr val="f0ffff"/>
          </a:solidFill>
          <a:ln w="76320">
            <a:solidFill>
              <a:srgbClr val="800000"/>
            </a:solidFill>
            <a:round/>
          </a:ln>
        </p:spPr>
        <p:style>
          <a:lnRef idx="0"/>
          <a:fillRef idx="0"/>
          <a:effectRef idx="0"/>
          <a:fontRef idx="minor"/>
        </p:style>
        <p:txBody>
          <a:bodyPr lIns="128160" rIns="128160" tIns="83160" bIns="8316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Suriin mo ang sumusunod na pangungusap batay sa mga pangyayaring binanggit sa talata. Pansinin ang sinadyang paghahati nito sa dalawang bahagi.</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a:t>
            </a:r>
            <a:r>
              <a:rPr b="0" lang="en-PH" sz="1800" spc="-1" strike="noStrike" u="sng">
                <a:solidFill>
                  <a:srgbClr val="000000"/>
                </a:solidFill>
                <a:uFillTx/>
                <a:latin typeface="Lato"/>
                <a:ea typeface="DejaVu Sans"/>
              </a:rPr>
              <a:t>Nalungkot ang mga tao </a:t>
            </a:r>
            <a:r>
              <a:rPr b="0" lang="en-PH" sz="1800" spc="-1" strike="noStrike">
                <a:solidFill>
                  <a:srgbClr val="000000"/>
                </a:solidFill>
                <a:latin typeface="Lato"/>
                <a:ea typeface="DejaVu Sans"/>
              </a:rPr>
              <a:t>// </a:t>
            </a:r>
            <a:r>
              <a:rPr b="0" lang="en-PH" sz="1800" spc="-1" strike="noStrike" u="sng">
                <a:solidFill>
                  <a:srgbClr val="000000"/>
                </a:solidFill>
                <a:uFillTx/>
                <a:latin typeface="Lato"/>
                <a:ea typeface="DejaVu Sans"/>
              </a:rPr>
              <a:t>dahil hindi na nila nasilayan sina Tsi at Nel pagkatapos ng pagbaha</a:t>
            </a:r>
            <a:r>
              <a:rPr b="0" lang="en-PH" sz="1800" spc="-1" strike="noStrike">
                <a:solidFill>
                  <a:srgbClr val="000000"/>
                </a:solidFill>
                <a:latin typeface="Lato"/>
                <a:ea typeface="DejaVu Sans"/>
              </a:rPr>
              <a:t>.</a:t>
            </a:r>
            <a:endParaRPr b="0" lang="en-PH" sz="1800" spc="-1" strike="noStrike">
              <a:latin typeface="Arial"/>
            </a:endParaRPr>
          </a:p>
          <a:p>
            <a:pPr>
              <a:lnSpc>
                <a:spcPct val="100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Tanong:</a:t>
            </a:r>
            <a:r>
              <a:rPr b="0" lang="en-PH" sz="1800" spc="-1" strike="noStrike">
                <a:solidFill>
                  <a:srgbClr val="000000"/>
                </a:solidFill>
                <a:latin typeface="Lato"/>
                <a:ea typeface="DejaVu Sans"/>
              </a:rPr>
              <a:t> Ano ang pangyayaring pinag-uusapan sa pangungusap?</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Sagot: </a:t>
            </a:r>
            <a:r>
              <a:rPr b="0" lang="en-PH" sz="1800" spc="-1" strike="noStrike">
                <a:solidFill>
                  <a:srgbClr val="000000"/>
                </a:solidFill>
                <a:latin typeface="Lato"/>
                <a:ea typeface="DejaVu Sans"/>
              </a:rPr>
              <a:t>Nalungkot ang mga tao. (Ito ang </a:t>
            </a:r>
            <a:r>
              <a:rPr b="1" lang="en-PH" sz="1800" spc="-1" strike="noStrike">
                <a:solidFill>
                  <a:srgbClr val="000000"/>
                </a:solidFill>
                <a:latin typeface="Lato"/>
                <a:ea typeface="DejaVu Sans"/>
              </a:rPr>
              <a:t>bunga</a:t>
            </a:r>
            <a:r>
              <a:rPr b="0" lang="en-PH" sz="1800" spc="-1" strike="noStrike">
                <a:solidFill>
                  <a:srgbClr val="000000"/>
                </a:solidFill>
                <a:latin typeface="Lato"/>
                <a:ea typeface="DejaVu Sans"/>
              </a:rPr>
              <a:t> ng pangyayari.)</a:t>
            </a:r>
            <a:endParaRPr b="0" lang="en-PH" sz="1800" spc="-1" strike="noStrike">
              <a:latin typeface="Arial"/>
            </a:endParaRPr>
          </a:p>
          <a:p>
            <a:pPr>
              <a:lnSpc>
                <a:spcPct val="100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Tanong:</a:t>
            </a:r>
            <a:r>
              <a:rPr b="0" lang="en-PH" sz="1800" spc="-1" strike="noStrike">
                <a:solidFill>
                  <a:srgbClr val="000000"/>
                </a:solidFill>
                <a:latin typeface="Lato"/>
                <a:ea typeface="DejaVu Sans"/>
              </a:rPr>
              <a:t> Ano naman ang dahilan ng kanilang kalungkutan?</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Sagot:</a:t>
            </a:r>
            <a:r>
              <a:rPr b="0" lang="en-PH" sz="1800" spc="-1" strike="noStrike">
                <a:solidFill>
                  <a:srgbClr val="000000"/>
                </a:solidFill>
                <a:latin typeface="Lato"/>
                <a:ea typeface="DejaVu Sans"/>
              </a:rPr>
              <a:t> Hindi na nila nasilayan sina Tsi at Nel. (Ito ang </a:t>
            </a:r>
            <a:r>
              <a:rPr b="1" lang="en-PH" sz="1800" spc="-1" strike="noStrike">
                <a:solidFill>
                  <a:srgbClr val="000000"/>
                </a:solidFill>
                <a:latin typeface="Lato"/>
                <a:ea typeface="DejaVu Sans"/>
              </a:rPr>
              <a:t>sanhi</a:t>
            </a:r>
            <a:r>
              <a:rPr b="0" lang="en-PH" sz="1800" spc="-1" strike="noStrike">
                <a:solidFill>
                  <a:srgbClr val="000000"/>
                </a:solidFill>
                <a:latin typeface="Lato"/>
                <a:ea typeface="DejaVu Sans"/>
              </a:rPr>
              <a:t> ng pangyayari.)</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4"/>
          <p:cNvSpPr/>
          <p:nvPr/>
        </p:nvSpPr>
        <p:spPr>
          <a:xfrm>
            <a:off x="-4127400" y="-3240000"/>
            <a:ext cx="10778400" cy="9345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3" name=""/>
          <p:cNvSpPr/>
          <p:nvPr/>
        </p:nvSpPr>
        <p:spPr>
          <a:xfrm>
            <a:off x="360000" y="1125720"/>
            <a:ext cx="11340000" cy="4670280"/>
          </a:xfrm>
          <a:prstGeom prst="rect">
            <a:avLst/>
          </a:prstGeom>
          <a:solidFill>
            <a:srgbClr val="f0ffff"/>
          </a:solidFill>
          <a:ln w="76320">
            <a:solidFill>
              <a:srgbClr val="800000"/>
            </a:solidFill>
            <a:round/>
          </a:ln>
        </p:spPr>
        <p:style>
          <a:lnRef idx="0"/>
          <a:fillRef idx="0"/>
          <a:effectRef idx="0"/>
          <a:fontRef idx="minor"/>
        </p:style>
        <p:txBody>
          <a:bodyPr lIns="128160" rIns="128160" tIns="83160" bIns="83160" anchor="t">
            <a:noAutofit/>
          </a:bodyPr>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Tingnan pa ang ikalawang pangungusap.</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a:t>
            </a:r>
            <a:r>
              <a:rPr b="0" lang="en-PH" sz="1800" spc="-1" strike="noStrike" u="sng">
                <a:solidFill>
                  <a:srgbClr val="000000"/>
                </a:solidFill>
                <a:uFillTx/>
                <a:latin typeface="Lato"/>
                <a:ea typeface="DejaVu Sans"/>
              </a:rPr>
              <a:t>Nadagdagan pa ang lupa sa ilalim ng tubig mula sa pagmimina sa itaas ng bundok</a:t>
            </a:r>
            <a:r>
              <a:rPr b="0" lang="en-PH" sz="1800" spc="-1" strike="noStrike">
                <a:solidFill>
                  <a:srgbClr val="000000"/>
                </a:solidFill>
                <a:latin typeface="Lato"/>
                <a:ea typeface="DejaVu Sans"/>
              </a:rPr>
              <a:t> // </a:t>
            </a:r>
            <a:r>
              <a:rPr b="0" lang="en-PH" sz="1800" spc="-1" strike="noStrike" u="sng">
                <a:solidFill>
                  <a:srgbClr val="000000"/>
                </a:solidFill>
                <a:uFillTx/>
                <a:latin typeface="Lato"/>
                <a:ea typeface="DejaVu Sans"/>
              </a:rPr>
              <a:t>kaya lubhang bumabaw ang ilog</a:t>
            </a:r>
            <a:r>
              <a:rPr b="0" lang="en-PH" sz="1800" spc="-1" strike="noStrike">
                <a:solidFill>
                  <a:srgbClr val="000000"/>
                </a:solidFill>
                <a:latin typeface="Lato"/>
                <a:ea typeface="DejaVu Sans"/>
              </a:rPr>
              <a: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Tanong:</a:t>
            </a:r>
            <a:r>
              <a:rPr b="0" lang="en-PH" sz="1800" spc="-1" strike="noStrike">
                <a:solidFill>
                  <a:srgbClr val="000000"/>
                </a:solidFill>
                <a:latin typeface="Lato"/>
                <a:ea typeface="DejaVu Sans"/>
              </a:rPr>
              <a:t> Ano ang pangyayaring pinag-uusapan sa pangungusap na ito?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Sagot:</a:t>
            </a:r>
            <a:r>
              <a:rPr b="0" lang="en-PH" sz="1800" spc="-1" strike="noStrike">
                <a:solidFill>
                  <a:srgbClr val="000000"/>
                </a:solidFill>
                <a:latin typeface="Lato"/>
                <a:ea typeface="DejaVu Sans"/>
              </a:rPr>
              <a:t> Lubhang bumabaw ang ilog. (Ito ang </a:t>
            </a:r>
            <a:r>
              <a:rPr b="1" lang="en-PH" sz="1800" spc="-1" strike="noStrike">
                <a:solidFill>
                  <a:srgbClr val="000000"/>
                </a:solidFill>
                <a:latin typeface="Lato"/>
                <a:ea typeface="DejaVu Sans"/>
              </a:rPr>
              <a:t>bunga</a:t>
            </a:r>
            <a:r>
              <a:rPr b="0" lang="en-PH" sz="1800" spc="-1" strike="noStrike">
                <a:solidFill>
                  <a:srgbClr val="000000"/>
                </a:solidFill>
                <a:latin typeface="Lato"/>
                <a:ea typeface="DejaVu Sans"/>
              </a:rPr>
              <a:t> ng pangyayari.</a:t>
            </a:r>
            <a:endParaRPr b="0" lang="en-PH" sz="1800" spc="-1" strike="noStrike">
              <a:latin typeface="Arial"/>
            </a:endParaRPr>
          </a:p>
          <a:p>
            <a:pPr>
              <a:lnSpc>
                <a:spcPct val="10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Tanong:</a:t>
            </a:r>
            <a:r>
              <a:rPr b="0" lang="en-PH" sz="1800" spc="-1" strike="noStrike">
                <a:solidFill>
                  <a:srgbClr val="000000"/>
                </a:solidFill>
                <a:latin typeface="Lato"/>
                <a:ea typeface="DejaVu Sans"/>
              </a:rPr>
              <a:t> Ano ang dahilan ng pagbabaw ng ilog?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Sagot:</a:t>
            </a:r>
            <a:r>
              <a:rPr b="0" lang="en-PH" sz="1800" spc="-1" strike="noStrike">
                <a:solidFill>
                  <a:srgbClr val="000000"/>
                </a:solidFill>
                <a:latin typeface="Lato"/>
                <a:ea typeface="DejaVu Sans"/>
              </a:rPr>
              <a:t> Nadagdagan ang lupa mula sa pagmimina sa itaas ng bundok. (Ito ang </a:t>
            </a:r>
            <a:r>
              <a:rPr b="1" lang="en-PH" sz="1800" spc="-1" strike="noStrike">
                <a:solidFill>
                  <a:srgbClr val="000000"/>
                </a:solidFill>
                <a:latin typeface="Lato"/>
                <a:ea typeface="DejaVu Sans"/>
              </a:rPr>
              <a:t>sanhi</a:t>
            </a:r>
            <a:r>
              <a:rPr b="0" lang="en-PH" sz="1800" spc="-1" strike="noStrike">
                <a:solidFill>
                  <a:srgbClr val="000000"/>
                </a:solidFill>
                <a:latin typeface="Lato"/>
                <a:ea typeface="DejaVu Sans"/>
              </a:rPr>
              <a:t> ng pangyayari.)</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p:nvPr>
        </p:nvSpPr>
        <p:spPr>
          <a:xfrm>
            <a:off x="1800000" y="540000"/>
            <a:ext cx="8073360" cy="693360"/>
          </a:xfrm>
          <a:prstGeom prst="rect">
            <a:avLst/>
          </a:prstGeom>
          <a:solidFill>
            <a:srgbClr val="ffdead"/>
          </a:solidFill>
          <a:ln w="76320">
            <a:solidFill>
              <a:srgbClr val="dc143c"/>
            </a:solidFill>
            <a:round/>
          </a:ln>
        </p:spPr>
        <p:txBody>
          <a:bodyPr lIns="128160" rIns="128160" tIns="83160" bIns="83160" anchor="t">
            <a:noAutofit/>
          </a:bodyPr>
          <a:p>
            <a:pPr algn="ctr">
              <a:lnSpc>
                <a:spcPct val="100000"/>
              </a:lnSpc>
              <a:spcAft>
                <a:spcPts val="601"/>
              </a:spcAft>
              <a:buNone/>
            </a:pPr>
            <a:r>
              <a:rPr b="1" lang="en-US" sz="2400" spc="-1" strike="noStrike">
                <a:solidFill>
                  <a:srgbClr val="000000"/>
                </a:solidFill>
                <a:latin typeface="Lato"/>
                <a:ea typeface="Arial;Arial"/>
              </a:rPr>
              <a:t>Pagsasanay</a:t>
            </a:r>
            <a:endParaRPr b="0" lang="en-PH" sz="2400" spc="-1" strike="noStrike">
              <a:latin typeface="Lato"/>
            </a:endParaRPr>
          </a:p>
        </p:txBody>
      </p:sp>
      <p:sp>
        <p:nvSpPr>
          <p:cNvPr id="135" name=""/>
          <p:cNvSpPr/>
          <p:nvPr/>
        </p:nvSpPr>
        <p:spPr>
          <a:xfrm>
            <a:off x="180000" y="1532520"/>
            <a:ext cx="11692080" cy="4404600"/>
          </a:xfrm>
          <a:prstGeom prst="rect">
            <a:avLst/>
          </a:prstGeom>
          <a:solidFill>
            <a:srgbClr val="e0ffff"/>
          </a:solidFill>
          <a:ln w="76320">
            <a:solidFill>
              <a:srgbClr val="8b4513"/>
            </a:solidFill>
            <a:round/>
          </a:ln>
        </p:spPr>
        <p:style>
          <a:lnRef idx="0"/>
          <a:fillRef idx="0"/>
          <a:effectRef idx="0"/>
          <a:fontRef idx="minor"/>
        </p:style>
        <p:txBody>
          <a:bodyPr lIns="128160" rIns="128160" tIns="83160" bIns="83160" anchor="t">
            <a:noAutofit/>
          </a:bodyPr>
          <a:p>
            <a:pPr>
              <a:lnSpc>
                <a:spcPct val="100000"/>
              </a:lnSpc>
              <a:buNone/>
            </a:pPr>
            <a:r>
              <a:rPr b="1" lang="en-PH" sz="1800" spc="-1" strike="noStrike">
                <a:solidFill>
                  <a:srgbClr val="000000"/>
                </a:solidFill>
                <a:latin typeface="Lato"/>
                <a:ea typeface="DejaVu Sans"/>
              </a:rPr>
              <a:t>I. Panuto: </a:t>
            </a:r>
            <a:r>
              <a:rPr b="0" lang="en-PH" sz="1800" spc="-1" strike="noStrike">
                <a:solidFill>
                  <a:srgbClr val="000000"/>
                </a:solidFill>
                <a:latin typeface="Lato"/>
                <a:ea typeface="DejaVu Sans"/>
              </a:rPr>
              <a:t>Basahin at dugtungan ang sumusunod na parirala upang mabuo ang tamang detalye tungkol sa mga pangyayari sa binasang alamat. </a:t>
            </a:r>
            <a:endParaRPr b="0" lang="en-PH" sz="1800" spc="-1" strike="noStrike">
              <a:latin typeface="Arial"/>
            </a:endParaRPr>
          </a:p>
          <a:p>
            <a:pPr>
              <a:lnSpc>
                <a:spcPct val="10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Walang sapin sa paa ang mga batang mag-aaral dahil ______________.</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Naaawa kay Tsi ang kaniyang ama kaya nagpasya siyang ____________.</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Nagmimina ang mga tao sa kabundukan sapagkat ayon sa usap-usapan ________.</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Ang pagragasa ng tubig mula sa kabundukan ay dulot ng ____________.</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Hindi na muling nakita ng taong-bayan sina Tsi at Nel sapagkat ________.</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856440" y="1440000"/>
            <a:ext cx="10663560" cy="3780000"/>
          </a:xfrm>
          <a:prstGeom prst="rect">
            <a:avLst/>
          </a:prstGeom>
          <a:solidFill>
            <a:srgbClr val="ffe4e1"/>
          </a:solidFill>
          <a:ln w="76320">
            <a:solidFill>
              <a:srgbClr val="ffff00"/>
            </a:solidFill>
            <a:round/>
          </a:ln>
        </p:spPr>
        <p:style>
          <a:lnRef idx="0"/>
          <a:fillRef idx="0"/>
          <a:effectRef idx="0"/>
          <a:fontRef idx="minor"/>
        </p:style>
        <p:txBody>
          <a:bodyPr lIns="128160" rIns="128160" tIns="83160" bIns="83160" anchor="t">
            <a:noAutofit/>
          </a:bodyPr>
          <a:p>
            <a:pPr>
              <a:lnSpc>
                <a:spcPct val="100000"/>
              </a:lnSpc>
              <a:buNone/>
            </a:pPr>
            <a:r>
              <a:rPr b="0" lang="en-PH" sz="2200" spc="-1" strike="noStrike">
                <a:solidFill>
                  <a:srgbClr val="000000"/>
                </a:solidFill>
                <a:latin typeface="Lato"/>
                <a:ea typeface="DejaVu Sans"/>
              </a:rPr>
              <a:t>Susi sa Pagwawasto</a:t>
            </a:r>
            <a:endParaRPr b="0" lang="en-PH" sz="2200" spc="-1" strike="noStrike">
              <a:latin typeface="Lato"/>
            </a:endParaRPr>
          </a:p>
          <a:p>
            <a:pPr>
              <a:lnSpc>
                <a:spcPct val="100000"/>
              </a:lnSpc>
              <a:buNone/>
            </a:pPr>
            <a:endParaRPr b="0" lang="en-PH" sz="2200" spc="-1" strike="noStrike">
              <a:latin typeface="Lato"/>
            </a:endParaRPr>
          </a:p>
          <a:p>
            <a:pPr>
              <a:lnSpc>
                <a:spcPct val="150000"/>
              </a:lnSpc>
              <a:buNone/>
            </a:pPr>
            <a:r>
              <a:rPr b="0" lang="en-PH" sz="1800" spc="-1" strike="noStrike">
                <a:solidFill>
                  <a:srgbClr val="000000"/>
                </a:solidFill>
                <a:latin typeface="Lato"/>
                <a:ea typeface="DejaVu Sans"/>
              </a:rPr>
              <a:t>1. mahirap ang kanilang pamilya</a:t>
            </a:r>
            <a:endParaRPr b="0" lang="en-PH" sz="1800" spc="-1" strike="noStrike">
              <a:latin typeface="Lato"/>
            </a:endParaRPr>
          </a:p>
          <a:p>
            <a:pPr>
              <a:lnSpc>
                <a:spcPct val="150000"/>
              </a:lnSpc>
              <a:buNone/>
            </a:pPr>
            <a:r>
              <a:rPr b="0" lang="en-PH" sz="1800" spc="-1" strike="noStrike">
                <a:solidFill>
                  <a:srgbClr val="000000"/>
                </a:solidFill>
                <a:latin typeface="Lato"/>
                <a:ea typeface="DejaVu Sans"/>
              </a:rPr>
              <a:t>2. pumasok sa minahan</a:t>
            </a:r>
            <a:endParaRPr b="0" lang="en-PH" sz="1800" spc="-1" strike="noStrike">
              <a:latin typeface="Lato"/>
            </a:endParaRPr>
          </a:p>
          <a:p>
            <a:pPr>
              <a:lnSpc>
                <a:spcPct val="150000"/>
              </a:lnSpc>
              <a:buNone/>
            </a:pPr>
            <a:r>
              <a:rPr b="0" lang="en-PH" sz="1800" spc="-1" strike="noStrike">
                <a:solidFill>
                  <a:srgbClr val="000000"/>
                </a:solidFill>
                <a:latin typeface="Lato"/>
                <a:ea typeface="DejaVu Sans"/>
              </a:rPr>
              <a:t>3. maraming ginto</a:t>
            </a:r>
            <a:endParaRPr b="0" lang="en-PH" sz="1800" spc="-1" strike="noStrike">
              <a:latin typeface="Lato"/>
            </a:endParaRPr>
          </a:p>
          <a:p>
            <a:pPr>
              <a:lnSpc>
                <a:spcPct val="150000"/>
              </a:lnSpc>
              <a:buNone/>
            </a:pPr>
            <a:r>
              <a:rPr b="0" lang="en-PH" sz="1800" spc="-1" strike="noStrike">
                <a:solidFill>
                  <a:srgbClr val="000000"/>
                </a:solidFill>
                <a:latin typeface="Lato"/>
                <a:ea typeface="DejaVu Sans"/>
              </a:rPr>
              <a:t>4. pagkakalbo ng kabundukan</a:t>
            </a:r>
            <a:endParaRPr b="0" lang="en-PH" sz="1800" spc="-1" strike="noStrike">
              <a:latin typeface="Lato"/>
            </a:endParaRPr>
          </a:p>
          <a:p>
            <a:pPr>
              <a:lnSpc>
                <a:spcPct val="150000"/>
              </a:lnSpc>
              <a:buNone/>
            </a:pPr>
            <a:r>
              <a:rPr b="0" lang="en-PH" sz="1800" spc="-1" strike="noStrike">
                <a:solidFill>
                  <a:srgbClr val="000000"/>
                </a:solidFill>
                <a:latin typeface="Lato"/>
                <a:ea typeface="DejaVu Sans"/>
              </a:rPr>
              <a:t>5. posibleng namatay na ang dalawang bata</a:t>
            </a: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3507</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2023-09-20T10:36:51Z</dcterms:modified>
  <cp:revision>426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