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1960" cy="68378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8840" cy="2778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4280" cy="38422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4280" cy="363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1960" cy="614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0400" cy="9504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4480" cy="1014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1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6280" cy="33645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5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Babala sa Daan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(Patinig at Katinig)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 txBox="1"/>
          <p:nvPr/>
        </p:nvSpPr>
        <p:spPr>
          <a:xfrm>
            <a:off x="540000" y="360000"/>
            <a:ext cx="10800000" cy="563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600" spc="-1" strike="noStrike">
                <a:latin typeface="Lato"/>
              </a:rPr>
              <a:t>Panuto: </a:t>
            </a:r>
            <a:r>
              <a:rPr b="0" lang="en-PH" sz="2600" spc="-1" strike="noStrike">
                <a:latin typeface="Lato"/>
              </a:rPr>
              <a:t>Ikahon ang sagot sa sumusunod:</a:t>
            </a:r>
            <a:endParaRPr b="0" lang="en-PH" sz="2600" spc="-1" strike="noStrike">
              <a:latin typeface="Lato"/>
            </a:endParaRPr>
          </a:p>
          <a:p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1. Tungkol saan ang binasang diyalogo?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A. pagtawid sa kalsada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B. pagpasok sa eskuwela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C. iba’t ibang babala sa daan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2. Paano malalaman na maaari nang tumawid?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A. kapag wala nang ibang tao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B. kapag sumenyas na ang pulis trapiko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C. kapag matagal nang naghihintay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3. Bakit kailangang makilala ang mga babala sa daan?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A. para makapasok nang maaga sa eskuwela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B. para hindi madisgrasya</a:t>
            </a:r>
            <a:endParaRPr b="0" lang="en-PH" sz="2600" spc="-1" strike="noStrike">
              <a:latin typeface="Lato"/>
            </a:endParaRPr>
          </a:p>
          <a:p>
            <a:pPr algn="just"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C. para makapaglaro sa kalsada</a:t>
            </a:r>
            <a:endParaRPr b="0" lang="en-PH" sz="26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440720" y="2160000"/>
            <a:ext cx="9178560" cy="1259280"/>
          </a:xfrm>
          <a:prstGeom prst="rect">
            <a:avLst/>
          </a:prstGeom>
          <a:solidFill>
            <a:srgbClr val="ff8000">
              <a:alpha val="40000"/>
            </a:srgbClr>
          </a:solidFill>
          <a:ln w="57240">
            <a:solidFill>
              <a:srgbClr val="2a6099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Pagtukoy sa mga Patinig at Katinig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816840" y="1918080"/>
            <a:ext cx="10414080" cy="2400840"/>
          </a:xfrm>
          <a:prstGeom prst="rect">
            <a:avLst/>
          </a:prstGeom>
          <a:solidFill>
            <a:srgbClr val="ffd8ce"/>
          </a:solidFill>
          <a:ln w="7632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4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4800" spc="-1" strike="noStrike">
                <a:solidFill>
                  <a:srgbClr val="000000"/>
                </a:solidFill>
                <a:latin typeface="Lato"/>
                <a:ea typeface="DejaVu Sans"/>
              </a:rPr>
              <a:t>Ang alpabetong Filipino ay binubuo ng 28 letra; limang patinig at 23 katinig.</a:t>
            </a:r>
            <a:endParaRPr b="0" lang="en-PH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900000" y="1080000"/>
            <a:ext cx="5219280" cy="899280"/>
          </a:xfrm>
          <a:prstGeom prst="rect">
            <a:avLst/>
          </a:prstGeom>
          <a:solidFill>
            <a:srgbClr val="f6f9d4"/>
          </a:solidFill>
          <a:ln w="57240">
            <a:solidFill>
              <a:srgbClr val="8d28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Ang mga PATINIG ay:</a:t>
            </a:r>
            <a:endParaRPr b="0" lang="en-PH" sz="36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1440000" y="2160000"/>
            <a:ext cx="9493920" cy="32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60000" y="1116000"/>
            <a:ext cx="11518920" cy="49968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360000" y="360000"/>
            <a:ext cx="5219280" cy="755280"/>
          </a:xfrm>
          <a:prstGeom prst="rect">
            <a:avLst/>
          </a:prstGeom>
          <a:solidFill>
            <a:srgbClr val="f6f9d4"/>
          </a:solidFill>
          <a:ln w="57240">
            <a:solidFill>
              <a:srgbClr val="8d28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Ang mga KATINIG ay: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540000" y="324000"/>
            <a:ext cx="10259280" cy="2339280"/>
          </a:xfrm>
          <a:prstGeom prst="rect">
            <a:avLst/>
          </a:prstGeom>
          <a:solidFill>
            <a:srgbClr val="ffd8ce"/>
          </a:solidFill>
          <a:ln w="76320">
            <a:solidFill>
              <a:srgbClr val="78037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Tulungang makapunta sa eskuwelahan ang mga letra nang ligtas.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Isigaw ang tunog ng letrang nasa maling lugar.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Dalawang beses kung katinig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–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Tatlong beses kung patinig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Isigaw namang minsan habang pumapalakpak ang tunog ng letrang sumusunod sa babala. Ingatan mo sila.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2160360" y="2700000"/>
            <a:ext cx="7919280" cy="354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rcRect l="4416" t="13111" r="47675" b="8147"/>
          <a:stretch/>
        </p:blipFill>
        <p:spPr>
          <a:xfrm>
            <a:off x="360000" y="1080000"/>
            <a:ext cx="3312000" cy="4320000"/>
          </a:xfrm>
          <a:prstGeom prst="rect">
            <a:avLst/>
          </a:prstGeom>
          <a:ln w="0"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rcRect l="0" t="5236" r="59555" b="47513"/>
          <a:stretch/>
        </p:blipFill>
        <p:spPr>
          <a:xfrm>
            <a:off x="9180000" y="1440360"/>
            <a:ext cx="2196720" cy="323964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5940000" y="3600000"/>
            <a:ext cx="1440000" cy="240444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4320000" y="2340000"/>
            <a:ext cx="4320000" cy="900000"/>
          </a:xfrm>
          <a:prstGeom prst="rect">
            <a:avLst/>
          </a:prstGeom>
          <a:solidFill>
            <a:srgbClr val="ffff00"/>
          </a:solidFill>
          <a:ln w="76320">
            <a:solidFill>
              <a:srgbClr val="bf004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4000" spc="-1" strike="noStrike">
                <a:solidFill>
                  <a:srgbClr val="000000"/>
                </a:solidFill>
                <a:latin typeface="Lato"/>
                <a:ea typeface="DejaVu Sans"/>
              </a:rPr>
              <a:t>Babala sa Daan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rcRect l="0" t="16464" r="0" b="0"/>
          <a:stretch/>
        </p:blipFill>
        <p:spPr>
          <a:xfrm>
            <a:off x="1226880" y="1375920"/>
            <a:ext cx="9213120" cy="456408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180000" y="288000"/>
            <a:ext cx="10259280" cy="702000"/>
          </a:xfrm>
          <a:prstGeom prst="rect">
            <a:avLst/>
          </a:prstGeom>
          <a:solidFill>
            <a:srgbClr val="fff5ce"/>
          </a:solidFill>
          <a:ln w="29160">
            <a:solidFill>
              <a:srgbClr val="30270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Alamin ang iba pang babala sa daan. Basahin ang diyalogo sa ibaba.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"/>
          <p:cNvGrpSpPr/>
          <p:nvPr/>
        </p:nvGrpSpPr>
        <p:grpSpPr>
          <a:xfrm>
            <a:off x="1080000" y="367560"/>
            <a:ext cx="9538920" cy="5571360"/>
            <a:chOff x="1080000" y="367560"/>
            <a:chExt cx="9538920" cy="5571360"/>
          </a:xfrm>
        </p:grpSpPr>
        <p:pic>
          <p:nvPicPr>
            <p:cNvPr id="132" name="" descr=""/>
            <p:cNvPicPr/>
            <p:nvPr/>
          </p:nvPicPr>
          <p:blipFill>
            <a:blip r:embed="rId1"/>
            <a:stretch/>
          </p:blipFill>
          <p:spPr>
            <a:xfrm>
              <a:off x="1080000" y="367560"/>
              <a:ext cx="9538920" cy="539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3" name=""/>
            <p:cNvSpPr/>
            <p:nvPr/>
          </p:nvSpPr>
          <p:spPr>
            <a:xfrm>
              <a:off x="1260000" y="5040000"/>
              <a:ext cx="5218920" cy="8989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"/>
          <p:cNvGrpSpPr/>
          <p:nvPr/>
        </p:nvGrpSpPr>
        <p:grpSpPr>
          <a:xfrm>
            <a:off x="1119960" y="-3058920"/>
            <a:ext cx="10717560" cy="9017280"/>
            <a:chOff x="1119960" y="-3058920"/>
            <a:chExt cx="10717560" cy="9017280"/>
          </a:xfrm>
        </p:grpSpPr>
        <p:pic>
          <p:nvPicPr>
            <p:cNvPr id="135" name="" descr=""/>
            <p:cNvPicPr/>
            <p:nvPr/>
          </p:nvPicPr>
          <p:blipFill>
            <a:blip r:embed="rId1"/>
            <a:stretch/>
          </p:blipFill>
          <p:spPr>
            <a:xfrm>
              <a:off x="1119960" y="702000"/>
              <a:ext cx="9678960" cy="5256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6" name=""/>
            <p:cNvSpPr/>
            <p:nvPr/>
          </p:nvSpPr>
          <p:spPr>
            <a:xfrm rot="14219400">
              <a:off x="7047000" y="-2388240"/>
              <a:ext cx="3900600" cy="4239720"/>
            </a:xfrm>
            <a:prstGeom prst="chord">
              <a:avLst>
                <a:gd name="adj1" fmla="val 9080514"/>
                <a:gd name="adj2" fmla="val 16765516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720000" y="1379160"/>
            <a:ext cx="10973880" cy="437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540000" y="900000"/>
            <a:ext cx="11241360" cy="515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720000" y="180000"/>
            <a:ext cx="10078920" cy="597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1949760" y="1991520"/>
            <a:ext cx="8129160" cy="2062800"/>
          </a:xfrm>
          <a:prstGeom prst="rect">
            <a:avLst/>
          </a:prstGeom>
          <a:solidFill>
            <a:srgbClr val="ff8000">
              <a:alpha val="53000"/>
            </a:srgbClr>
          </a:solidFill>
          <a:ln cap="rnd" w="76320">
            <a:solidFill>
              <a:srgbClr val="158466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Ang “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Babala sa Daan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” ay isang diyalogo.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diyalogo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 ay pag-uusap ng isa o higit pang tauhan.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2023-08-05T14:53:16Z</dcterms:modified>
  <cp:revision>246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