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9DE8B7B2-9ED7-497A-BFCB-0C0E5E07D138}"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8709249-5530-4807-AAE1-3831A4369D8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5C3AEC3E-3AC2-42BB-AEC0-2C908AE8B5C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8E9C814A-3A90-47A5-893D-6BE009953242}"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5933D2A-6D77-4EE8-8B0B-970A4C541C48}"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A049F2C-44E6-4910-BC68-330E86A2216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DE9E142-9B55-46B1-A419-513F48CFD533}"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B628678-2AE7-4213-822B-8720803735E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A130C73-6CB7-490D-9D1E-F8DF1AB77EA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5765841-4C84-44A3-8D8F-AC693CA4930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880647A-BEAE-4344-BFAF-A79C90010FB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DC011E7-DC34-4CC7-9814-C9D3AE6F72C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D1ED483-74CC-4BBF-8FE5-4E08C47BE90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1B6C28A-DE7D-41DB-A3FD-7257E54A88C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279765E-12BD-4B1F-A36B-0FB279F3882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4BB41F1-68E3-40DA-B13E-BA26CE44E227}"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E5DC9939-ED30-4BA4-A558-03BFBB2E1746}"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37E90769-0232-42C8-A1A3-63CB701C1C3D}"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5A1C05F-4272-4926-AE69-E35F3F30EE02}"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C0B3475-4FF1-41EE-B7E9-0118E54D4322}"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5DFAFCE-556D-4C22-AA2C-7B4D1630CF4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2B47C73-5EB5-4A7D-AC18-17AC13E2461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159E2A3-F6F8-4E90-94C7-1F675861579B}"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5EAE2AB-EA7C-4056-8944-C6FA5ECB730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9518F18-BD0F-44F8-9981-80B5E5E8B39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6373746-887C-4AF8-AC69-AF0BE0F7432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BD4F934-0538-4987-95C7-563C8C06CB7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E8510D4-1F92-4BE8-AFB2-BF901F2640A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B68E6E6-9B55-42BD-AC2C-0BBA98B73DE7}"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DCE6C2C-093C-43E5-B45F-6C71D7CB1DB9}"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32F7BAE-E933-40D9-8CC0-1174EDD5DF9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182064C-CB79-40DD-A555-988CAD3EC938}"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8664CE5-5F27-4592-BA32-68A5159F38B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C3A9226-9807-4B0E-B5C2-E932D85B1BF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D3B4A73-6DFC-45FF-B587-30EA6F48DDFB}"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9D55FB4-1FD9-4022-860E-C074245ED2C5}"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95641D04-9D43-453A-8EDC-1FBB2AE051CE}"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B8FD912E-6D3B-4854-B35A-EBABB012D1BF}"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A06A5B01-4AB0-4B4B-990B-009CDD4D93F1}"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448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Paghahambing sa mga Lungsod at Munisipalidad ng NCR</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2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Lokasyon at Direksiyon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6804000" y="1260000"/>
            <a:ext cx="3132000" cy="4857120"/>
          </a:xfrm>
          <a:prstGeom prst="rect">
            <a:avLst/>
          </a:prstGeom>
          <a:ln w="0">
            <a:noFill/>
          </a:ln>
        </p:spPr>
      </p:pic>
      <p:sp>
        <p:nvSpPr>
          <p:cNvPr id="137" name=""/>
          <p:cNvSpPr txBox="1"/>
          <p:nvPr/>
        </p:nvSpPr>
        <p:spPr>
          <a:xfrm>
            <a:off x="875880" y="1440000"/>
            <a:ext cx="5604120" cy="4186080"/>
          </a:xfrm>
          <a:prstGeom prst="rect">
            <a:avLst/>
          </a:prstGeom>
          <a:noFill/>
          <a:ln w="0">
            <a:noFill/>
          </a:ln>
        </p:spPr>
        <p:txBody>
          <a:bodyPr lIns="90000" rIns="90000" tIns="45000" bIns="45000" anchor="t">
            <a:noAutofit/>
          </a:bodyPr>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Iba-iba ang lokasyon ng bawat lungsod at munisipalidad. Ang mga lungsod ng Valenzuela, Malabon, Navotas, Hilagang Caloocan, at Quezon ay nasa itaas o hilagang bahagi ng NCR. Nasa kanluran naman ng NCR ang mga lungsod ng Maynila at Pasay. Samantalang nasa silangang bahagi naman ang mga lungsod ng Marikina at Pasig. Nasa katimugang bahagi o sa ibabang bahagi ng mapa ang mga lungsod ng Muntinlupa, Las Piñas, at Parañaque.</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Nasa gitnang bahagi ng mapa ng Metro Manila ang mga lungsod ng San Juan, Mandaluyong, Makati, at Taguig. Napaliligiran ng mga lungsod ng Makati, Pasig, at Taguig ang munisipalidad ng Pateros.</a:t>
            </a:r>
            <a:endParaRPr b="0" lang="en-PH" sz="1800" spc="-1" strike="noStrike">
              <a:solidFill>
                <a:srgbClr val="000000"/>
              </a:solidFill>
              <a:latin typeface="Lato"/>
              <a:ea typeface="PingFang SC"/>
            </a:endParaRPr>
          </a:p>
        </p:txBody>
      </p:sp>
      <p:sp>
        <p:nvSpPr>
          <p:cNvPr id="138" name=""/>
          <p:cNvSpPr txBox="1"/>
          <p:nvPr/>
        </p:nvSpPr>
        <p:spPr>
          <a:xfrm>
            <a:off x="9972000" y="5400000"/>
            <a:ext cx="2088000" cy="821880"/>
          </a:xfrm>
          <a:prstGeom prst="rect">
            <a:avLst/>
          </a:prstGeom>
          <a:noFill/>
          <a:ln w="0">
            <a:noFill/>
          </a:ln>
        </p:spPr>
        <p:txBody>
          <a:bodyPr lIns="90000" rIns="90000" tIns="45000" bIns="45000" anchor="t">
            <a:noAutofit/>
          </a:bodyPr>
          <a:p>
            <a:r>
              <a:rPr b="1" lang="en-PH" sz="1200" spc="-1" strike="noStrike">
                <a:solidFill>
                  <a:srgbClr val="000000"/>
                </a:solidFill>
                <a:latin typeface="Lato"/>
              </a:rPr>
              <a:t>Panuntunan:</a:t>
            </a:r>
            <a:endParaRPr b="0" lang="en-PH" sz="1200" spc="-1" strike="noStrike">
              <a:solidFill>
                <a:srgbClr val="000000"/>
              </a:solidFill>
              <a:latin typeface="Lato"/>
            </a:endParaRPr>
          </a:p>
          <a:p>
            <a:r>
              <a:rPr b="1" lang="en-PH" sz="1200" spc="-1" strike="noStrike">
                <a:solidFill>
                  <a:srgbClr val="000000"/>
                </a:solidFill>
                <a:latin typeface="Lato"/>
              </a:rPr>
              <a:t>H</a:t>
            </a:r>
            <a:r>
              <a:rPr b="0" lang="en-PH" sz="1200" spc="-1" strike="noStrike">
                <a:solidFill>
                  <a:srgbClr val="000000"/>
                </a:solidFill>
                <a:latin typeface="Lato"/>
              </a:rPr>
              <a:t> – Hilaga         </a:t>
            </a:r>
            <a:r>
              <a:rPr b="1" lang="en-PH" sz="1200" spc="-1" strike="noStrike">
                <a:solidFill>
                  <a:srgbClr val="000000"/>
                </a:solidFill>
                <a:latin typeface="Lato"/>
              </a:rPr>
              <a:t>S</a:t>
            </a:r>
            <a:r>
              <a:rPr b="0" lang="en-PH" sz="1200" spc="-1" strike="noStrike">
                <a:solidFill>
                  <a:srgbClr val="000000"/>
                </a:solidFill>
                <a:latin typeface="Lato"/>
              </a:rPr>
              <a:t> – Silangan</a:t>
            </a:r>
            <a:endParaRPr b="0" lang="en-PH" sz="1200" spc="-1" strike="noStrike">
              <a:solidFill>
                <a:srgbClr val="000000"/>
              </a:solidFill>
              <a:latin typeface="Lato"/>
            </a:endParaRPr>
          </a:p>
          <a:p>
            <a:r>
              <a:rPr b="1" lang="en-PH" sz="1200" spc="-1" strike="noStrike">
                <a:solidFill>
                  <a:srgbClr val="000000"/>
                </a:solidFill>
                <a:latin typeface="Lato"/>
              </a:rPr>
              <a:t>K</a:t>
            </a:r>
            <a:r>
              <a:rPr b="0" lang="en-PH" sz="1200" spc="-1" strike="noStrike">
                <a:solidFill>
                  <a:srgbClr val="000000"/>
                </a:solidFill>
                <a:latin typeface="Lato"/>
              </a:rPr>
              <a:t> – Kanluran   </a:t>
            </a:r>
            <a:r>
              <a:rPr b="1" lang="en-PH" sz="1200" spc="-1" strike="noStrike">
                <a:solidFill>
                  <a:srgbClr val="000000"/>
                </a:solidFill>
                <a:latin typeface="Lato"/>
              </a:rPr>
              <a:t>T</a:t>
            </a:r>
            <a:r>
              <a:rPr b="0" lang="en-PH" sz="1200" spc="-1" strike="noStrike">
                <a:solidFill>
                  <a:srgbClr val="000000"/>
                </a:solidFill>
                <a:latin typeface="Lato"/>
              </a:rPr>
              <a:t> – Timog</a:t>
            </a:r>
            <a:endParaRPr b="0" lang="en-PH" sz="1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5"/>
          <p:cNvSpPr/>
          <p:nvPr/>
        </p:nvSpPr>
        <p:spPr>
          <a:xfrm>
            <a:off x="-113040" y="532080"/>
            <a:ext cx="38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0" name="Rectangle 8"/>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Laki at Anyo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1" name=""/>
          <p:cNvSpPr txBox="1"/>
          <p:nvPr/>
        </p:nvSpPr>
        <p:spPr>
          <a:xfrm>
            <a:off x="698040" y="1473480"/>
            <a:ext cx="10641960" cy="83052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PH" sz="1800" spc="-1" strike="noStrike">
                <a:solidFill>
                  <a:srgbClr val="000000"/>
                </a:solidFill>
                <a:latin typeface="Lato"/>
              </a:rPr>
              <a:t>Hindi lamang sa lokasyon nagkakaiba ang labing-anim na lungsod at isang munisipalidad ng NCR. Magkakaiba rin sila sa laki at anyo.</a:t>
            </a:r>
            <a:endParaRPr b="0" lang="en-PH" sz="1800" spc="-1" strike="noStrike">
              <a:solidFill>
                <a:srgbClr val="000000"/>
              </a:solidFill>
              <a:latin typeface="Lato"/>
            </a:endParaRPr>
          </a:p>
        </p:txBody>
      </p:sp>
      <p:pic>
        <p:nvPicPr>
          <p:cNvPr id="142" name="" descr=""/>
          <p:cNvPicPr/>
          <p:nvPr/>
        </p:nvPicPr>
        <p:blipFill>
          <a:blip r:embed="rId1"/>
          <a:stretch/>
        </p:blipFill>
        <p:spPr>
          <a:xfrm>
            <a:off x="1620000" y="2160000"/>
            <a:ext cx="8814960" cy="3960000"/>
          </a:xfrm>
          <a:prstGeom prst="rect">
            <a:avLst/>
          </a:prstGeom>
          <a:ln w="0">
            <a:noFill/>
          </a:ln>
        </p:spPr>
      </p:pic>
      <p:sp>
        <p:nvSpPr>
          <p:cNvPr id="143" name=""/>
          <p:cNvSpPr txBox="1"/>
          <p:nvPr/>
        </p:nvSpPr>
        <p:spPr>
          <a:xfrm>
            <a:off x="906840" y="5773320"/>
            <a:ext cx="3413160" cy="346680"/>
          </a:xfrm>
          <a:prstGeom prst="rect">
            <a:avLst/>
          </a:prstGeom>
          <a:noFill/>
          <a:ln w="0">
            <a:noFill/>
          </a:ln>
        </p:spPr>
        <p:txBody>
          <a:bodyPr lIns="90000" rIns="90000" tIns="45000" bIns="45000" anchor="t">
            <a:noAutofit/>
          </a:bodyPr>
          <a:p>
            <a:r>
              <a:rPr b="1" lang="en-PH" sz="1500" spc="-1" strike="noStrike">
                <a:solidFill>
                  <a:srgbClr val="000000"/>
                </a:solidFill>
                <a:latin typeface="Lato"/>
              </a:rPr>
              <a:t>Pinagkunan:</a:t>
            </a:r>
            <a:r>
              <a:rPr b="0" lang="en-PH" sz="1500" spc="-1" strike="noStrike">
                <a:solidFill>
                  <a:srgbClr val="000000"/>
                </a:solidFill>
                <a:latin typeface="Lato"/>
              </a:rPr>
              <a:t> NSO 2012 Census</a:t>
            </a:r>
            <a:endParaRPr b="0" lang="en-PH" sz="15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2"/>
          <p:cNvSpPr/>
          <p:nvPr/>
        </p:nvSpPr>
        <p:spPr>
          <a:xfrm>
            <a:off x="-113040" y="532080"/>
            <a:ext cx="38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5" name="Rectangle 4"/>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Populasyon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txBox="1"/>
          <p:nvPr/>
        </p:nvSpPr>
        <p:spPr>
          <a:xfrm>
            <a:off x="698040" y="5397480"/>
            <a:ext cx="10641960" cy="83052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PH" sz="1800" spc="-1" strike="noStrike">
                <a:solidFill>
                  <a:srgbClr val="000000"/>
                </a:solidFill>
                <a:latin typeface="Lato"/>
              </a:rPr>
              <a:t>Ang Lungsod Quezon ang may pinakamalaking populasyon. Sumusunod dito ang Maynila. Kakaunti naman ang populasyon ng munisipalidad o bayan ng Pateros.</a:t>
            </a:r>
            <a:endParaRPr b="0" lang="en-PH" sz="1800" spc="-1" strike="noStrike">
              <a:solidFill>
                <a:srgbClr val="000000"/>
              </a:solidFill>
              <a:latin typeface="Lato"/>
            </a:endParaRPr>
          </a:p>
        </p:txBody>
      </p:sp>
      <p:pic>
        <p:nvPicPr>
          <p:cNvPr id="147" name="" descr=""/>
          <p:cNvPicPr/>
          <p:nvPr/>
        </p:nvPicPr>
        <p:blipFill>
          <a:blip r:embed="rId1"/>
          <a:stretch/>
        </p:blipFill>
        <p:spPr>
          <a:xfrm>
            <a:off x="1476000" y="1440000"/>
            <a:ext cx="2160000" cy="3895200"/>
          </a:xfrm>
          <a:prstGeom prst="rect">
            <a:avLst/>
          </a:prstGeom>
          <a:ln w="0">
            <a:noFill/>
          </a:ln>
        </p:spPr>
      </p:pic>
      <p:pic>
        <p:nvPicPr>
          <p:cNvPr id="148" name="" descr=""/>
          <p:cNvPicPr/>
          <p:nvPr/>
        </p:nvPicPr>
        <p:blipFill>
          <a:blip r:embed="rId2"/>
          <a:stretch/>
        </p:blipFill>
        <p:spPr>
          <a:xfrm>
            <a:off x="4176000" y="1440000"/>
            <a:ext cx="6300000" cy="39132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9"/>
          <p:cNvSpPr/>
          <p:nvPr/>
        </p:nvSpPr>
        <p:spPr>
          <a:xfrm>
            <a:off x="-113040" y="532080"/>
            <a:ext cx="46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0" name="Rectangle 10"/>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Distansiya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txBox="1"/>
          <p:nvPr/>
        </p:nvSpPr>
        <p:spPr>
          <a:xfrm>
            <a:off x="878040" y="1620000"/>
            <a:ext cx="6501960" cy="3930840"/>
          </a:xfrm>
          <a:prstGeom prst="rect">
            <a:avLst/>
          </a:prstGeom>
          <a:noFill/>
          <a:ln w="0">
            <a:noFill/>
          </a:ln>
        </p:spPr>
        <p:txBody>
          <a:bodyPr lIns="90000" rIns="90000" tIns="45000" bIns="45000" anchor="t">
            <a:noAutofit/>
          </a:bodyPr>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Magkakaiba rin ang layo o distansiya ng bawat lungsod o bayan sa Metro Manila. </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Makikita na mas malayo ang Lungsod Valenzuela sa Maynila kaysa sa Lungsod San Juan. Mas malapit ang distansiya ng Lungsod Mandaluyong sa Lungsod Pasig kaysa sa Lungsod Navotas. Malayo ang distansiya sa pagitan ng Lungsod Valenzuela at Lungsod Muntinlupa. Magkakalapit naman ang mga Lungsod Parañaque, Las Piñas, at Muntinlupa.</a:t>
            </a:r>
            <a:endParaRPr b="0" lang="en-PH" sz="1800" spc="-1" strike="noStrike">
              <a:solidFill>
                <a:srgbClr val="000000"/>
              </a:solidFill>
              <a:latin typeface="Lato"/>
              <a:ea typeface="PingFang SC"/>
            </a:endParaRPr>
          </a:p>
        </p:txBody>
      </p:sp>
      <p:pic>
        <p:nvPicPr>
          <p:cNvPr id="152" name="" descr=""/>
          <p:cNvPicPr/>
          <p:nvPr/>
        </p:nvPicPr>
        <p:blipFill>
          <a:blip r:embed="rId1"/>
          <a:stretch/>
        </p:blipFill>
        <p:spPr>
          <a:xfrm>
            <a:off x="7428600" y="1030320"/>
            <a:ext cx="2831400" cy="50896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1895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2023-08-04T09:44:35Z</dcterms:modified>
  <cp:revision>211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