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10.png" ContentType="image/png"/>
  <Override PartName="/ppt/media/image9.png" ContentType="image/png"/>
  <Override PartName="/ppt/media/image14.png" ContentType="image/png"/>
  <Override PartName="/ppt/media/image5.png" ContentType="image/png"/>
  <Override PartName="/ppt/media/image1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2320" cy="68382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79200" cy="2779200"/>
          </a:xfrm>
          <a:prstGeom prst="rect">
            <a:avLst/>
          </a:prstGeom>
          <a:ln w="0">
            <a:noFill/>
          </a:ln>
        </p:spPr>
      </p:pic>
      <p:sp>
        <p:nvSpPr>
          <p:cNvPr id="2" name="Rectangle 5"/>
          <p:cNvSpPr/>
          <p:nvPr/>
        </p:nvSpPr>
        <p:spPr>
          <a:xfrm>
            <a:off x="3487320" y="1475280"/>
            <a:ext cx="8684640" cy="38426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4640" cy="3643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2320" cy="615240"/>
          </a:xfrm>
          <a:prstGeom prst="rect">
            <a:avLst/>
          </a:prstGeom>
          <a:ln w="0">
            <a:noFill/>
          </a:ln>
        </p:spPr>
      </p:pic>
      <p:sp>
        <p:nvSpPr>
          <p:cNvPr id="43" name="Rectangle 7"/>
          <p:cNvSpPr/>
          <p:nvPr/>
        </p:nvSpPr>
        <p:spPr>
          <a:xfrm>
            <a:off x="10868760" y="0"/>
            <a:ext cx="950760" cy="9507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4840" cy="1014840"/>
          </a:xfrm>
          <a:prstGeom prst="rect">
            <a:avLst/>
          </a:prstGeom>
          <a:ln w="0">
            <a:noFill/>
          </a:ln>
        </p:spPr>
      </p:pic>
      <p:sp>
        <p:nvSpPr>
          <p:cNvPr id="45" name="TextBox 9"/>
          <p:cNvSpPr/>
          <p:nvPr/>
        </p:nvSpPr>
        <p:spPr>
          <a:xfrm>
            <a:off x="185400" y="6362280"/>
            <a:ext cx="4672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3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6640" cy="33649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08000"/>
            <a:ext cx="8080560" cy="1413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1134"/>
              </a:spcBef>
              <a:spcAft>
                <a:spcPts val="1134"/>
              </a:spcAft>
              <a:buNone/>
            </a:pPr>
            <a:r>
              <a:rPr b="1" lang="en-US" sz="3600" spc="-1" strike="noStrike">
                <a:solidFill>
                  <a:srgbClr val="ffffff"/>
                </a:solidFill>
                <a:latin typeface="Montserrat Medium"/>
                <a:ea typeface="DejaVu Sans"/>
              </a:rPr>
              <a:t>What Is It, Zach? (Part 1)</a:t>
            </a:r>
            <a:endParaRPr b="0" lang="en-PH" sz="3600" spc="-1" strike="noStrike">
              <a:latin typeface="Arial"/>
            </a:endParaRPr>
          </a:p>
          <a:p>
            <a:pPr algn="ctr">
              <a:lnSpc>
                <a:spcPct val="100000"/>
              </a:lnSpc>
              <a:spcBef>
                <a:spcPts val="1134"/>
              </a:spcBef>
              <a:spcAft>
                <a:spcPts val="1134"/>
              </a:spcAft>
              <a:buNone/>
            </a:pPr>
            <a:r>
              <a:rPr b="1" lang="en-US" sz="3200" spc="-1" strike="noStrike">
                <a:solidFill>
                  <a:srgbClr val="ffffff"/>
                </a:solidFill>
                <a:latin typeface="Montserrat Medium"/>
                <a:ea typeface="DejaVu Sans"/>
              </a:rPr>
              <a:t>(Adjectives: Length and Distance)</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756000" y="432000"/>
            <a:ext cx="9933120" cy="5686200"/>
          </a:xfrm>
          <a:prstGeom prst="rect">
            <a:avLst/>
          </a:prstGeom>
          <a:noFill/>
          <a:ln cap="rnd" w="57240">
            <a:solidFill>
              <a:srgbClr val="ff4000"/>
            </a:solidFill>
            <a:prstDash val="sys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50" name=""/>
          <p:cNvSpPr/>
          <p:nvPr/>
        </p:nvSpPr>
        <p:spPr>
          <a:xfrm>
            <a:off x="974520" y="648000"/>
            <a:ext cx="9642960" cy="503748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1701"/>
              </a:spcBef>
              <a:spcAft>
                <a:spcPts val="1701"/>
              </a:spcAft>
              <a:buNone/>
            </a:pPr>
            <a:r>
              <a:rPr b="1" lang="en-PH" sz="2400" spc="-1" strike="noStrike">
                <a:solidFill>
                  <a:srgbClr val="000000"/>
                </a:solidFill>
                <a:highlight>
                  <a:srgbClr val="f6f9d4"/>
                </a:highlight>
                <a:latin typeface="Lato"/>
                <a:ea typeface="DejaVu Sans"/>
              </a:rPr>
              <a:t>Think Well</a:t>
            </a:r>
            <a:endParaRPr b="0" lang="en-PH" sz="2400" spc="-1" strike="noStrike">
              <a:latin typeface="Arial"/>
            </a:endParaRPr>
          </a:p>
          <a:p>
            <a:pPr>
              <a:lnSpc>
                <a:spcPct val="200000"/>
              </a:lnSpc>
              <a:spcBef>
                <a:spcPts val="1701"/>
              </a:spcBef>
              <a:spcAft>
                <a:spcPts val="1701"/>
              </a:spcAft>
              <a:buNone/>
            </a:pPr>
            <a:r>
              <a:rPr b="0" lang="en-PH" sz="2400" spc="-1" strike="noStrike">
                <a:solidFill>
                  <a:srgbClr val="000000"/>
                </a:solidFill>
                <a:latin typeface="Lato"/>
                <a:ea typeface="DejaVu Sans"/>
              </a:rPr>
              <a:t>1. Why do you think is Zach hiding the magnifying glass he brought?</a:t>
            </a:r>
            <a:endParaRPr b="0" lang="en-PH" sz="2400" spc="-1" strike="noStrike">
              <a:latin typeface="Arial"/>
            </a:endParaRPr>
          </a:p>
          <a:p>
            <a:pPr>
              <a:lnSpc>
                <a:spcPct val="200000"/>
              </a:lnSpc>
              <a:spcBef>
                <a:spcPts val="1701"/>
              </a:spcBef>
              <a:spcAft>
                <a:spcPts val="1701"/>
              </a:spcAft>
              <a:buNone/>
            </a:pPr>
            <a:r>
              <a:rPr b="0" lang="en-PH" sz="2400" spc="-1" strike="noStrike">
                <a:solidFill>
                  <a:srgbClr val="000000"/>
                </a:solidFill>
                <a:latin typeface="Lato"/>
                <a:ea typeface="DejaVu Sans"/>
              </a:rPr>
              <a:t>2. What do you think will he use it for at the farm?</a:t>
            </a:r>
            <a:endParaRPr b="0" lang="en-PH" sz="2400" spc="-1" strike="noStrike">
              <a:latin typeface="Arial"/>
            </a:endParaRPr>
          </a:p>
          <a:p>
            <a:pPr>
              <a:lnSpc>
                <a:spcPct val="200000"/>
              </a:lnSpc>
              <a:spcBef>
                <a:spcPts val="1701"/>
              </a:spcBef>
              <a:spcAft>
                <a:spcPts val="1701"/>
              </a:spcAft>
              <a:buNone/>
            </a:pPr>
            <a:r>
              <a:rPr b="0" lang="en-PH" sz="2400" spc="-1" strike="noStrike">
                <a:solidFill>
                  <a:srgbClr val="000000"/>
                </a:solidFill>
                <a:latin typeface="Lato"/>
                <a:ea typeface="DejaVu Sans"/>
              </a:rPr>
              <a:t>3. Ask questions about the story to each other.</a:t>
            </a:r>
            <a:endParaRPr b="0" lang="en-PH" sz="2400" spc="-1" strike="noStrike">
              <a:latin typeface="Arial"/>
            </a:endParaRPr>
          </a:p>
        </p:txBody>
      </p:sp>
      <p:pic>
        <p:nvPicPr>
          <p:cNvPr id="151" name="" descr=""/>
          <p:cNvPicPr/>
          <p:nvPr/>
        </p:nvPicPr>
        <p:blipFill>
          <a:blip r:embed="rId1"/>
          <a:stretch/>
        </p:blipFill>
        <p:spPr>
          <a:xfrm>
            <a:off x="8280000" y="2942280"/>
            <a:ext cx="3779640" cy="31773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756000" y="432000"/>
            <a:ext cx="9933120" cy="5686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53" name=""/>
          <p:cNvSpPr/>
          <p:nvPr/>
        </p:nvSpPr>
        <p:spPr>
          <a:xfrm>
            <a:off x="974520" y="648000"/>
            <a:ext cx="9642960" cy="50374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2400" spc="-1" strike="noStrike">
                <a:solidFill>
                  <a:srgbClr val="000000"/>
                </a:solidFill>
                <a:highlight>
                  <a:srgbClr val="f6f9d4"/>
                </a:highlight>
                <a:latin typeface="Lato"/>
                <a:ea typeface="DejaVu Sans"/>
              </a:rPr>
              <a:t>Oral Language</a:t>
            </a:r>
            <a:endParaRPr b="0" lang="en-PH" sz="2400" spc="-1" strike="noStrike">
              <a:latin typeface="Arial"/>
            </a:endParaRPr>
          </a:p>
          <a:p>
            <a:pPr>
              <a:lnSpc>
                <a:spcPct val="200000"/>
              </a:lnSpc>
              <a:buNone/>
            </a:pP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Who, What, Where, When, How, and Why</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are question words.</a:t>
            </a:r>
            <a:endParaRPr b="0" lang="en-PH" sz="2400" spc="-1" strike="noStrike">
              <a:latin typeface="Arial"/>
            </a:endParaRPr>
          </a:p>
          <a:p>
            <a:pPr algn="just">
              <a:lnSpc>
                <a:spcPct val="200000"/>
              </a:lnSpc>
              <a:buNone/>
            </a:pPr>
            <a:r>
              <a:rPr b="1" lang="en-PH" sz="2400" spc="-1" strike="noStrike">
                <a:solidFill>
                  <a:srgbClr val="000000"/>
                </a:solidFill>
                <a:latin typeface="Lato"/>
                <a:ea typeface="DejaVu Sans"/>
              </a:rPr>
              <a:t>Who</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is the question word used when asking for a person.</a:t>
            </a:r>
            <a:endParaRPr b="0" lang="en-PH" sz="2400" spc="-1" strike="noStrike">
              <a:latin typeface="Arial"/>
            </a:endParaRPr>
          </a:p>
          <a:p>
            <a:pPr algn="just">
              <a:lnSpc>
                <a:spcPct val="200000"/>
              </a:lnSpc>
              <a:buNone/>
            </a:pPr>
            <a:r>
              <a:rPr b="1" lang="en-PH" sz="2400" spc="-1" strike="noStrike">
                <a:solidFill>
                  <a:srgbClr val="000000"/>
                </a:solidFill>
                <a:latin typeface="Lato"/>
                <a:ea typeface="DejaVu Sans"/>
              </a:rPr>
              <a:t>What</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is the question word used when asking for an object, an animal,</a:t>
            </a:r>
            <a:endParaRPr b="0" lang="en-PH" sz="2400" spc="-1" strike="noStrike">
              <a:latin typeface="Arial"/>
            </a:endParaRPr>
          </a:p>
          <a:p>
            <a:pPr algn="just">
              <a:lnSpc>
                <a:spcPct val="200000"/>
              </a:lnSpc>
              <a:buNone/>
            </a:pPr>
            <a:r>
              <a:rPr b="0" lang="en-PH" sz="2400" spc="-1" strike="noStrike">
                <a:solidFill>
                  <a:srgbClr val="000000"/>
                </a:solidFill>
                <a:latin typeface="Lato"/>
                <a:ea typeface="DejaVu Sans"/>
              </a:rPr>
              <a:t>or an event.</a:t>
            </a:r>
            <a:endParaRPr b="0" lang="en-PH" sz="2400" spc="-1" strike="noStrike">
              <a:latin typeface="Arial"/>
            </a:endParaRPr>
          </a:p>
          <a:p>
            <a:pPr algn="just">
              <a:lnSpc>
                <a:spcPct val="200000"/>
              </a:lnSpc>
              <a:buNone/>
            </a:pPr>
            <a:r>
              <a:rPr b="1" lang="en-PH" sz="2400" spc="-1" strike="noStrike">
                <a:solidFill>
                  <a:srgbClr val="000000"/>
                </a:solidFill>
                <a:latin typeface="Lato"/>
                <a:ea typeface="DejaVu Sans"/>
              </a:rPr>
              <a:t>Where</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is the question word used when asking for a place.</a:t>
            </a:r>
            <a:endParaRPr b="0" lang="en-PH" sz="2400" spc="-1" strike="noStrike">
              <a:latin typeface="Arial"/>
            </a:endParaRPr>
          </a:p>
          <a:p>
            <a:pPr algn="just">
              <a:lnSpc>
                <a:spcPct val="200000"/>
              </a:lnSpc>
              <a:buNone/>
            </a:pPr>
            <a:endParaRPr b="0" lang="en-PH" sz="2400" spc="-1" strike="noStrike">
              <a:latin typeface="Arial"/>
            </a:endParaRPr>
          </a:p>
        </p:txBody>
      </p:sp>
      <p:pic>
        <p:nvPicPr>
          <p:cNvPr id="154" name="" descr=""/>
          <p:cNvPicPr/>
          <p:nvPr/>
        </p:nvPicPr>
        <p:blipFill>
          <a:blip r:embed="rId1"/>
          <a:stretch/>
        </p:blipFill>
        <p:spPr>
          <a:xfrm>
            <a:off x="8709480" y="3999960"/>
            <a:ext cx="1979640" cy="19396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756000" y="432000"/>
            <a:ext cx="9933120" cy="5686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56" name=""/>
          <p:cNvSpPr/>
          <p:nvPr/>
        </p:nvSpPr>
        <p:spPr>
          <a:xfrm>
            <a:off x="974520" y="648000"/>
            <a:ext cx="9642960" cy="503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highlight>
                  <a:srgbClr val="f6f9d4"/>
                </a:highlight>
                <a:latin typeface="Lato"/>
                <a:ea typeface="DejaVu Sans"/>
              </a:rPr>
              <a:t>Oral Language</a:t>
            </a:r>
            <a:endParaRPr b="0" lang="en-PH" sz="2400" spc="-1" strike="noStrike">
              <a:latin typeface="Arial"/>
            </a:endParaRPr>
          </a:p>
          <a:p>
            <a:pPr algn="just">
              <a:lnSpc>
                <a:spcPct val="200000"/>
              </a:lnSpc>
              <a:buNone/>
            </a:pP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Who, What, Where, When, How, and Why</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are question words.</a:t>
            </a:r>
            <a:endParaRPr b="0" lang="en-PH" sz="2400" spc="-1" strike="noStrike">
              <a:latin typeface="Arial"/>
            </a:endParaRPr>
          </a:p>
          <a:p>
            <a:pPr algn="just">
              <a:lnSpc>
                <a:spcPct val="200000"/>
              </a:lnSpc>
              <a:buNone/>
            </a:pPr>
            <a:r>
              <a:rPr b="1" lang="en-PH" sz="2400" spc="-1" strike="noStrike">
                <a:solidFill>
                  <a:srgbClr val="000000"/>
                </a:solidFill>
                <a:latin typeface="Lato"/>
                <a:ea typeface="DejaVu Sans"/>
              </a:rPr>
              <a:t>When</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is the question word used when asking for the day, week, </a:t>
            </a:r>
            <a:r>
              <a:rPr b="0" lang="en-PH" sz="2400" spc="-1" strike="noStrike">
                <a:solidFill>
                  <a:srgbClr val="000000"/>
                </a:solidFill>
                <a:latin typeface="Lato"/>
                <a:ea typeface="DejaVu Sans"/>
              </a:rPr>
              <a:t>month,  year, or time.</a:t>
            </a:r>
            <a:endParaRPr b="0" lang="en-PH" sz="2400" spc="-1" strike="noStrike">
              <a:latin typeface="Arial"/>
            </a:endParaRPr>
          </a:p>
          <a:p>
            <a:pPr algn="just">
              <a:lnSpc>
                <a:spcPct val="200000"/>
              </a:lnSpc>
              <a:buNone/>
            </a:pPr>
            <a:r>
              <a:rPr b="1" lang="en-PH" sz="2400" spc="-1" strike="noStrike">
                <a:solidFill>
                  <a:srgbClr val="000000"/>
                </a:solidFill>
                <a:latin typeface="Lato"/>
                <a:ea typeface="DejaVu Sans"/>
              </a:rPr>
              <a:t>Why</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is the question word used when asking for the reason.</a:t>
            </a:r>
            <a:endParaRPr b="0" lang="en-PH" sz="2400" spc="-1" strike="noStrike">
              <a:latin typeface="Arial"/>
            </a:endParaRPr>
          </a:p>
          <a:p>
            <a:pPr algn="just">
              <a:lnSpc>
                <a:spcPct val="200000"/>
              </a:lnSpc>
              <a:buNone/>
            </a:pPr>
            <a:r>
              <a:rPr b="1" lang="en-PH" sz="2400" spc="-1" strike="noStrike">
                <a:solidFill>
                  <a:srgbClr val="000000"/>
                </a:solidFill>
                <a:latin typeface="Lato"/>
                <a:ea typeface="DejaVu Sans"/>
              </a:rPr>
              <a:t>How</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is the question word used when asking for </a:t>
            </a:r>
            <a:endParaRPr b="0" lang="en-PH" sz="2400" spc="-1" strike="noStrike">
              <a:latin typeface="Arial"/>
            </a:endParaRPr>
          </a:p>
          <a:p>
            <a:pPr algn="just">
              <a:lnSpc>
                <a:spcPct val="200000"/>
              </a:lnSpc>
              <a:buNone/>
            </a:pPr>
            <a:r>
              <a:rPr b="0" lang="en-PH" sz="2400" spc="-1" strike="noStrike">
                <a:solidFill>
                  <a:srgbClr val="000000"/>
                </a:solidFill>
                <a:latin typeface="Lato"/>
                <a:ea typeface="€ž]ëþ"/>
              </a:rPr>
              <a:t>manner or ways </a:t>
            </a:r>
            <a:r>
              <a:rPr b="0" lang="en-PH" sz="2400" spc="-1" strike="noStrike">
                <a:solidFill>
                  <a:srgbClr val="000000"/>
                </a:solidFill>
                <a:latin typeface="Lato"/>
                <a:ea typeface="DejaVu Sans"/>
              </a:rPr>
              <a:t>something was done.</a:t>
            </a:r>
            <a:endParaRPr b="0" lang="en-PH" sz="2400" spc="-1" strike="noStrike">
              <a:latin typeface="Arial"/>
            </a:endParaRPr>
          </a:p>
          <a:p>
            <a:pPr algn="just">
              <a:lnSpc>
                <a:spcPct val="100000"/>
              </a:lnSpc>
              <a:buNone/>
            </a:pPr>
            <a:endParaRPr b="0" lang="en-PH" sz="2400" spc="-1" strike="noStrike">
              <a:latin typeface="Arial"/>
            </a:endParaRPr>
          </a:p>
        </p:txBody>
      </p:sp>
      <p:pic>
        <p:nvPicPr>
          <p:cNvPr id="157" name="" descr=""/>
          <p:cNvPicPr/>
          <p:nvPr/>
        </p:nvPicPr>
        <p:blipFill>
          <a:blip r:embed="rId1"/>
          <a:stretch/>
        </p:blipFill>
        <p:spPr>
          <a:xfrm>
            <a:off x="8460000" y="3999960"/>
            <a:ext cx="1979640" cy="19396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756000" y="432000"/>
            <a:ext cx="9933120" cy="5686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59" name=""/>
          <p:cNvSpPr/>
          <p:nvPr/>
        </p:nvSpPr>
        <p:spPr>
          <a:xfrm>
            <a:off x="974520" y="648000"/>
            <a:ext cx="9642960" cy="50374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2400" spc="-1" strike="noStrike">
                <a:solidFill>
                  <a:srgbClr val="000000"/>
                </a:solidFill>
                <a:highlight>
                  <a:srgbClr val="f6f9d4"/>
                </a:highlight>
                <a:latin typeface="Lato"/>
                <a:ea typeface="DejaVu Sans"/>
              </a:rPr>
              <a:t>Grammar</a:t>
            </a:r>
            <a:endParaRPr b="0" lang="en-PH" sz="2400" spc="-1" strike="noStrike">
              <a:latin typeface="Arial"/>
            </a:endParaRPr>
          </a:p>
          <a:p>
            <a:pPr>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Read this paragraph which was taken from the story. Take note of the words in bold. What do they describe?</a:t>
            </a:r>
            <a:endParaRPr b="0" lang="en-PH" sz="2400" spc="-1" strike="noStrike">
              <a:latin typeface="Arial"/>
            </a:endParaRPr>
          </a:p>
          <a:p>
            <a:pPr>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The lovely family reached the </a:t>
            </a:r>
            <a:r>
              <a:rPr b="1" lang="en-PH" sz="2400" spc="-1" strike="noStrike">
                <a:solidFill>
                  <a:srgbClr val="000000"/>
                </a:solidFill>
                <a:latin typeface="Lato"/>
                <a:ea typeface="DejaVu Sans"/>
              </a:rPr>
              <a:t>large</a:t>
            </a:r>
            <a:r>
              <a:rPr b="0" lang="en-PH" sz="2400" spc="-1" strike="noStrike">
                <a:solidFill>
                  <a:srgbClr val="000000"/>
                </a:solidFill>
                <a:latin typeface="Lato"/>
                <a:ea typeface="DejaVu Sans"/>
              </a:rPr>
              <a:t> farm. The children hurriedly ran to meet their grandparents. Their </a:t>
            </a:r>
            <a:r>
              <a:rPr b="1" lang="en-PH" sz="2400" spc="-1" strike="noStrike">
                <a:solidFill>
                  <a:srgbClr val="000000"/>
                </a:solidFill>
                <a:latin typeface="Lato"/>
                <a:ea typeface="DejaVu Sans"/>
              </a:rPr>
              <a:t>happy</a:t>
            </a:r>
            <a:r>
              <a:rPr b="0" lang="en-PH" sz="2400" spc="-1" strike="noStrike">
                <a:solidFill>
                  <a:srgbClr val="000000"/>
                </a:solidFill>
                <a:latin typeface="Lato"/>
                <a:ea typeface="DejaVu Sans"/>
              </a:rPr>
              <a:t> </a:t>
            </a:r>
            <a:r>
              <a:rPr b="0" i="1" lang="en-PH" sz="2400" spc="-1" strike="noStrike">
                <a:solidFill>
                  <a:srgbClr val="000000"/>
                </a:solidFill>
                <a:latin typeface="Lato"/>
                <a:ea typeface="DejaVu Sans"/>
              </a:rPr>
              <a:t>lola</a:t>
            </a:r>
            <a:r>
              <a:rPr b="0" lang="en-PH" sz="2400" spc="-1" strike="noStrike">
                <a:solidFill>
                  <a:srgbClr val="000000"/>
                </a:solidFill>
                <a:latin typeface="Lato"/>
                <a:ea typeface="DejaVu Sans"/>
              </a:rPr>
              <a:t> and </a:t>
            </a:r>
            <a:r>
              <a:rPr b="0" i="1" lang="en-PH" sz="2400" spc="-1" strike="noStrike">
                <a:solidFill>
                  <a:srgbClr val="000000"/>
                </a:solidFill>
                <a:latin typeface="Lato"/>
                <a:ea typeface="DejaVu Sans"/>
              </a:rPr>
              <a:t>lolo</a:t>
            </a:r>
            <a:r>
              <a:rPr b="0" lang="en-PH" sz="2400" spc="-1" strike="noStrike">
                <a:solidFill>
                  <a:srgbClr val="000000"/>
                </a:solidFill>
                <a:latin typeface="Lato"/>
                <a:ea typeface="DejaVu Sans"/>
              </a:rPr>
              <a:t> were so </a:t>
            </a:r>
            <a:r>
              <a:rPr b="1" lang="en-PH" sz="2400" spc="-1" strike="noStrike">
                <a:solidFill>
                  <a:srgbClr val="000000"/>
                </a:solidFill>
                <a:latin typeface="Lato"/>
                <a:ea typeface="DejaVu Sans"/>
              </a:rPr>
              <a:t>excited</a:t>
            </a:r>
            <a:r>
              <a:rPr b="0" lang="en-PH" sz="2400" spc="-1" strike="noStrike">
                <a:solidFill>
                  <a:srgbClr val="000000"/>
                </a:solidFill>
                <a:latin typeface="Lato"/>
                <a:ea typeface="DejaVu Sans"/>
              </a:rPr>
              <a:t> to see them. Their </a:t>
            </a:r>
            <a:r>
              <a:rPr b="0" i="1" lang="en-PH" sz="2400" spc="-1" strike="noStrike">
                <a:solidFill>
                  <a:srgbClr val="000000"/>
                </a:solidFill>
                <a:latin typeface="Lato"/>
                <a:ea typeface="DejaVu Sans"/>
              </a:rPr>
              <a:t>lola</a:t>
            </a:r>
            <a:r>
              <a:rPr b="0" lang="en-PH" sz="2400" spc="-1" strike="noStrike">
                <a:solidFill>
                  <a:srgbClr val="000000"/>
                </a:solidFill>
                <a:latin typeface="Lato"/>
                <a:ea typeface="DejaVu Sans"/>
              </a:rPr>
              <a:t> prepared </a:t>
            </a:r>
            <a:r>
              <a:rPr b="1" lang="en-PH" sz="2400" spc="-1" strike="noStrike">
                <a:solidFill>
                  <a:srgbClr val="000000"/>
                </a:solidFill>
                <a:latin typeface="Lato"/>
                <a:ea typeface="DejaVu Sans"/>
              </a:rPr>
              <a:t>delicious</a:t>
            </a:r>
            <a:r>
              <a:rPr b="0" lang="en-PH" sz="2400" spc="-1" strike="noStrike">
                <a:solidFill>
                  <a:srgbClr val="000000"/>
                </a:solidFill>
                <a:latin typeface="Lato"/>
                <a:ea typeface="DejaVu Sans"/>
              </a:rPr>
              <a:t> </a:t>
            </a:r>
            <a:r>
              <a:rPr b="0" i="1" lang="en-PH" sz="2400" spc="-1" strike="noStrike">
                <a:solidFill>
                  <a:srgbClr val="000000"/>
                </a:solidFill>
                <a:latin typeface="Lato"/>
                <a:ea typeface="DejaVu Sans"/>
              </a:rPr>
              <a:t>bibingka</a:t>
            </a:r>
            <a:r>
              <a:rPr b="0" lang="en-PH" sz="2400" spc="-1" strike="noStrike">
                <a:solidFill>
                  <a:srgbClr val="000000"/>
                </a:solidFill>
                <a:latin typeface="Lato"/>
                <a:ea typeface="DejaVu Sans"/>
              </a:rPr>
              <a:t> and </a:t>
            </a:r>
            <a:r>
              <a:rPr b="1" lang="en-PH" sz="2400" spc="-1" strike="noStrike">
                <a:solidFill>
                  <a:srgbClr val="000000"/>
                </a:solidFill>
                <a:latin typeface="Lato"/>
                <a:ea typeface="DejaVu Sans"/>
              </a:rPr>
              <a:t>sweet</a:t>
            </a:r>
            <a:r>
              <a:rPr b="0" lang="en-PH" sz="2400" spc="-1" strike="noStrike">
                <a:solidFill>
                  <a:srgbClr val="000000"/>
                </a:solidFill>
                <a:latin typeface="Lato"/>
                <a:ea typeface="DejaVu Sans"/>
              </a:rPr>
              <a:t> </a:t>
            </a:r>
            <a:r>
              <a:rPr b="0" i="1" lang="en-PH" sz="2400" spc="-1" strike="noStrike">
                <a:solidFill>
                  <a:srgbClr val="000000"/>
                </a:solidFill>
                <a:latin typeface="Lato"/>
                <a:ea typeface="DejaVu Sans"/>
              </a:rPr>
              <a:t>buko</a:t>
            </a:r>
            <a:r>
              <a:rPr b="0" lang="en-PH" sz="2400" spc="-1" strike="noStrike">
                <a:solidFill>
                  <a:srgbClr val="000000"/>
                </a:solidFill>
                <a:latin typeface="Lato"/>
                <a:ea typeface="DejaVu Sans"/>
              </a:rPr>
              <a:t> juice as a refreshment.</a:t>
            </a:r>
            <a:endParaRPr b="0" lang="en-PH" sz="2400" spc="-1" strike="noStrike">
              <a:latin typeface="Arial"/>
            </a:endParaRPr>
          </a:p>
          <a:p>
            <a:pPr>
              <a:lnSpc>
                <a:spcPct val="200000"/>
              </a:lnSpc>
              <a:buNone/>
            </a:pPr>
            <a:r>
              <a:rPr b="0" lang="en-PH" sz="2000" spc="-1" strike="noStrike">
                <a:solidFill>
                  <a:srgbClr val="000000"/>
                </a:solidFill>
                <a:highlight>
                  <a:srgbClr val="f6f9d4"/>
                </a:highlight>
                <a:latin typeface="Lato"/>
                <a:ea typeface="DejaVu Sans"/>
              </a:rPr>
              <a:t>	</a:t>
            </a:r>
            <a:endParaRPr b="0" lang="en-PH" sz="2000" spc="-1" strike="noStrike">
              <a:latin typeface="Arial"/>
            </a:endParaRPr>
          </a:p>
          <a:p>
            <a:pPr>
              <a:lnSpc>
                <a:spcPct val="200000"/>
              </a:lnSpc>
              <a:buNone/>
            </a:pP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756000" y="432000"/>
            <a:ext cx="9933120" cy="5686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61" name=""/>
          <p:cNvSpPr/>
          <p:nvPr/>
        </p:nvSpPr>
        <p:spPr>
          <a:xfrm>
            <a:off x="974520" y="648000"/>
            <a:ext cx="9642960" cy="503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highlight>
                  <a:srgbClr val="f6f9d4"/>
                </a:highlight>
                <a:latin typeface="Lato"/>
                <a:ea typeface="DejaVu Sans"/>
              </a:rPr>
              <a:t>Grammar</a:t>
            </a:r>
            <a:endParaRPr b="0" lang="en-PH" sz="2400" spc="-1" strike="noStrike">
              <a:latin typeface="Arial"/>
            </a:endParaRPr>
          </a:p>
          <a:p>
            <a:pPr>
              <a:lnSpc>
                <a:spcPct val="200000"/>
              </a:lnSpc>
              <a:spcBef>
                <a:spcPts val="283"/>
              </a:spcBef>
              <a:spcAft>
                <a:spcPts val="283"/>
              </a:spcAft>
              <a:buNone/>
            </a:pPr>
            <a:r>
              <a:rPr b="0" lang="en-PH" sz="2000" spc="-1" strike="noStrike">
                <a:solidFill>
                  <a:srgbClr val="000000"/>
                </a:solidFill>
                <a:highlight>
                  <a:srgbClr val="f6f9d4"/>
                </a:highlight>
                <a:latin typeface="Lato"/>
                <a:ea typeface="DejaVu Sans"/>
              </a:rPr>
              <a:t>	</a:t>
            </a:r>
            <a:r>
              <a:rPr b="0" lang="en-PH" sz="2000" spc="-1" strike="noStrike">
                <a:solidFill>
                  <a:srgbClr val="000000"/>
                </a:solidFill>
                <a:highlight>
                  <a:srgbClr val="f6f9d4"/>
                </a:highlight>
                <a:latin typeface="Lato"/>
                <a:ea typeface="DejaVu Sans"/>
              </a:rPr>
              <a:t>	</a:t>
            </a:r>
            <a:r>
              <a:rPr b="0" lang="en-PH" sz="2400" spc="-1" strike="noStrike">
                <a:solidFill>
                  <a:srgbClr val="000000"/>
                </a:solidFill>
                <a:latin typeface="Lato"/>
                <a:ea typeface="DejaVu Sans"/>
              </a:rPr>
              <a:t>Given below are more sentences. Take note of the words that describe and the words that are being described.</a:t>
            </a:r>
            <a:endParaRPr b="0" lang="en-PH" sz="2400" spc="-1" strike="noStrike">
              <a:latin typeface="Arial"/>
            </a:endParaRPr>
          </a:p>
          <a:p>
            <a:pPr>
              <a:lnSpc>
                <a:spcPct val="200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1. Thelma wears a </a:t>
            </a:r>
            <a:r>
              <a:rPr b="1" lang="en-PH" sz="2400" spc="-1" strike="noStrike">
                <a:solidFill>
                  <a:srgbClr val="000000"/>
                </a:solidFill>
                <a:latin typeface="Lato"/>
                <a:ea typeface="DejaVu Sans"/>
              </a:rPr>
              <a:t>long</a:t>
            </a:r>
            <a:r>
              <a:rPr b="0" lang="en-PH" sz="2400" spc="-1" strike="noStrike">
                <a:solidFill>
                  <a:srgbClr val="000000"/>
                </a:solidFill>
                <a:latin typeface="Lato"/>
                <a:ea typeface="DejaVu Sans"/>
              </a:rPr>
              <a:t> </a:t>
            </a:r>
            <a:r>
              <a:rPr b="0" lang="en-PH" sz="2400" spc="-1" strike="noStrike" u="heavy">
                <a:solidFill>
                  <a:srgbClr val="000000"/>
                </a:solidFill>
                <a:uFillTx/>
                <a:latin typeface="Lato"/>
                <a:ea typeface="DejaVu Sans"/>
              </a:rPr>
              <a:t>dress</a:t>
            </a:r>
            <a:r>
              <a:rPr b="0" lang="en-PH" sz="2400" spc="-1" strike="noStrike">
                <a:solidFill>
                  <a:srgbClr val="000000"/>
                </a:solidFill>
                <a:latin typeface="Lato"/>
                <a:ea typeface="DejaVu Sans"/>
              </a:rPr>
              <a:t>.</a:t>
            </a:r>
            <a:endParaRPr b="0" lang="en-PH" sz="2400" spc="-1" strike="noStrike">
              <a:latin typeface="Arial"/>
            </a:endParaRPr>
          </a:p>
          <a:p>
            <a:pPr>
              <a:lnSpc>
                <a:spcPct val="200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2. </a:t>
            </a:r>
            <a:r>
              <a:rPr b="0" lang="en-PH" sz="2400" spc="-1" strike="noStrike" u="heavy">
                <a:solidFill>
                  <a:srgbClr val="000000"/>
                </a:solidFill>
                <a:uFillTx/>
                <a:latin typeface="Lato"/>
                <a:ea typeface="DejaVu Sans"/>
              </a:rPr>
              <a:t>Mariel</a:t>
            </a:r>
            <a:r>
              <a:rPr b="0" lang="en-PH" sz="2400" spc="-1" strike="noStrike">
                <a:solidFill>
                  <a:srgbClr val="000000"/>
                </a:solidFill>
                <a:latin typeface="Lato"/>
                <a:ea typeface="DejaVu Sans"/>
              </a:rPr>
              <a:t> is </a:t>
            </a:r>
            <a:r>
              <a:rPr b="1" lang="en-PH" sz="2400" spc="-1" strike="noStrike">
                <a:solidFill>
                  <a:srgbClr val="000000"/>
                </a:solidFill>
                <a:latin typeface="Lato"/>
                <a:ea typeface="DejaVu Sans"/>
              </a:rPr>
              <a:t>sad</a:t>
            </a:r>
            <a:r>
              <a:rPr b="0" lang="en-PH" sz="2400" spc="-1" strike="noStrike">
                <a:solidFill>
                  <a:srgbClr val="000000"/>
                </a:solidFill>
                <a:latin typeface="Lato"/>
                <a:ea typeface="DejaVu Sans"/>
              </a:rPr>
              <a:t> to leave her school.</a:t>
            </a:r>
            <a:endParaRPr b="0" lang="en-PH" sz="2400" spc="-1" strike="noStrike">
              <a:latin typeface="Arial"/>
            </a:endParaRPr>
          </a:p>
          <a:p>
            <a:pPr>
              <a:lnSpc>
                <a:spcPct val="200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3. </a:t>
            </a:r>
            <a:r>
              <a:rPr b="0" lang="en-PH" sz="2400" spc="-1" strike="noStrike" u="heavy">
                <a:solidFill>
                  <a:srgbClr val="000000"/>
                </a:solidFill>
                <a:uFillTx/>
                <a:latin typeface="Lato"/>
                <a:ea typeface="DejaVu Sans"/>
              </a:rPr>
              <a:t>Weng</a:t>
            </a:r>
            <a:r>
              <a:rPr b="0" lang="en-PH" sz="2400" spc="-1" strike="noStrike">
                <a:solidFill>
                  <a:srgbClr val="000000"/>
                </a:solidFill>
                <a:latin typeface="Lato"/>
                <a:ea typeface="DejaVu Sans"/>
              </a:rPr>
              <a:t> is </a:t>
            </a:r>
            <a:r>
              <a:rPr b="1" lang="en-PH" sz="2400" spc="-1" strike="noStrike">
                <a:solidFill>
                  <a:srgbClr val="000000"/>
                </a:solidFill>
                <a:latin typeface="Lato"/>
                <a:ea typeface="DejaVu Sans"/>
              </a:rPr>
              <a:t>obedient</a:t>
            </a:r>
            <a:r>
              <a:rPr b="0" lang="en-PH" sz="2400" spc="-1" strike="noStrike">
                <a:solidFill>
                  <a:srgbClr val="000000"/>
                </a:solidFill>
                <a:latin typeface="Lato"/>
                <a:ea typeface="DejaVu Sans"/>
              </a:rPr>
              <a:t> to her parents.</a:t>
            </a:r>
            <a:endParaRPr b="0" lang="en-PH" sz="2400" spc="-1" strike="noStrike">
              <a:latin typeface="Arial"/>
            </a:endParaRPr>
          </a:p>
          <a:p>
            <a:pPr>
              <a:lnSpc>
                <a:spcPct val="200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4. Joyce likes to bake </a:t>
            </a:r>
            <a:r>
              <a:rPr b="1" lang="en-PH" sz="2400" spc="-1" strike="noStrike">
                <a:solidFill>
                  <a:srgbClr val="000000"/>
                </a:solidFill>
                <a:latin typeface="Lato"/>
                <a:ea typeface="DejaVu Sans"/>
              </a:rPr>
              <a:t>delicious</a:t>
            </a:r>
            <a:r>
              <a:rPr b="0" lang="en-PH" sz="2400" spc="-1" strike="noStrike">
                <a:solidFill>
                  <a:srgbClr val="000000"/>
                </a:solidFill>
                <a:latin typeface="Lato"/>
                <a:ea typeface="DejaVu Sans"/>
              </a:rPr>
              <a:t> </a:t>
            </a:r>
            <a:r>
              <a:rPr b="0" lang="en-PH" sz="2400" spc="-1" strike="noStrike" u="heavy">
                <a:solidFill>
                  <a:srgbClr val="000000"/>
                </a:solidFill>
                <a:uFillTx/>
                <a:latin typeface="Lato"/>
                <a:ea typeface="DejaVu Sans"/>
              </a:rPr>
              <a:t>cookies</a:t>
            </a:r>
            <a:r>
              <a:rPr b="0" lang="en-PH" sz="2400" spc="-1" strike="noStrike">
                <a:solidFill>
                  <a:srgbClr val="000000"/>
                </a:solidFill>
                <a:latin typeface="Lato"/>
                <a:ea typeface="DejaVu Sans"/>
              </a:rPr>
              <a:t>.</a:t>
            </a:r>
            <a:endParaRPr b="0" lang="en-PH" sz="2400" spc="-1" strike="noStrike">
              <a:latin typeface="Arial"/>
            </a:endParaRPr>
          </a:p>
          <a:p>
            <a:pPr>
              <a:lnSpc>
                <a:spcPct val="100000"/>
              </a:lnSpc>
              <a:buNone/>
            </a:pPr>
            <a:endParaRPr b="0" lang="en-PH" sz="2400" spc="-1" strike="noStrike">
              <a:latin typeface="Arial"/>
            </a:endParaRPr>
          </a:p>
        </p:txBody>
      </p:sp>
      <p:pic>
        <p:nvPicPr>
          <p:cNvPr id="162" name="" descr=""/>
          <p:cNvPicPr/>
          <p:nvPr/>
        </p:nvPicPr>
        <p:blipFill>
          <a:blip r:embed="rId1"/>
          <a:stretch/>
        </p:blipFill>
        <p:spPr>
          <a:xfrm>
            <a:off x="7740000" y="3745800"/>
            <a:ext cx="2307600" cy="19396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756000" y="432000"/>
            <a:ext cx="9933120" cy="5686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64" name=""/>
          <p:cNvSpPr/>
          <p:nvPr/>
        </p:nvSpPr>
        <p:spPr>
          <a:xfrm>
            <a:off x="974520" y="648000"/>
            <a:ext cx="9642960" cy="503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highlight>
                  <a:srgbClr val="f6f9d4"/>
                </a:highlight>
                <a:latin typeface="Lato"/>
                <a:ea typeface="DejaVu Sans"/>
              </a:rPr>
              <a:t>Grammar</a:t>
            </a:r>
            <a:endParaRPr b="0" lang="en-PH" sz="2400" spc="-1" strike="noStrike">
              <a:latin typeface="Arial"/>
            </a:endParaRPr>
          </a:p>
          <a:p>
            <a:pPr algn="just">
              <a:lnSpc>
                <a:spcPct val="100000"/>
              </a:lnSpc>
              <a:buNone/>
            </a:pPr>
            <a:r>
              <a:rPr b="1" lang="en-PH" sz="2400" spc="-1" strike="noStrike">
                <a:solidFill>
                  <a:srgbClr val="000000"/>
                </a:solidFill>
                <a:latin typeface="Lato"/>
                <a:ea typeface="€ž]ëþ"/>
              </a:rPr>
              <a:t>	</a:t>
            </a:r>
            <a:r>
              <a:rPr b="1" lang="en-PH" sz="2400" spc="-1" strike="noStrike">
                <a:solidFill>
                  <a:srgbClr val="000000"/>
                </a:solidFill>
                <a:latin typeface="Lato"/>
                <a:ea typeface="€ž]ëþ"/>
              </a:rPr>
              <a:t>Adjectives</a:t>
            </a:r>
            <a:r>
              <a:rPr b="0" lang="en-PH" sz="2400" spc="-1" strike="noStrike">
                <a:solidFill>
                  <a:srgbClr val="000000"/>
                </a:solidFill>
                <a:latin typeface="Lato"/>
                <a:ea typeface="€ž]ëþ"/>
              </a:rPr>
              <a:t> </a:t>
            </a:r>
            <a:r>
              <a:rPr b="0" lang="en-PH" sz="2400" spc="-1" strike="noStrike">
                <a:solidFill>
                  <a:srgbClr val="000000"/>
                </a:solidFill>
                <a:latin typeface="Lato"/>
                <a:ea typeface="DejaVu Sans"/>
              </a:rPr>
              <a:t>describe people, animals, places, and things.</a:t>
            </a:r>
            <a:endParaRPr b="0" lang="en-PH" sz="2400" spc="-1" strike="noStrike">
              <a:latin typeface="Arial"/>
            </a:endParaRPr>
          </a:p>
          <a:p>
            <a:pPr algn="just">
              <a:lnSpc>
                <a:spcPct val="150000"/>
              </a:lnSpc>
              <a:buNone/>
            </a:pPr>
            <a:r>
              <a:rPr b="0" lang="en-PH" sz="2400" spc="-1" strike="noStrike">
                <a:solidFill>
                  <a:srgbClr val="000000"/>
                </a:solidFill>
                <a:latin typeface="Lato"/>
                <a:ea typeface="DejaVu Sans"/>
              </a:rPr>
              <a:t>Here are sample adjectives that we can use to describe:</a:t>
            </a:r>
            <a:endParaRPr b="0" lang="en-PH" sz="2400" spc="-1" strike="noStrike">
              <a:latin typeface="Arial"/>
            </a:endParaRPr>
          </a:p>
          <a:p>
            <a:pPr marL="1224000" indent="-1224000" algn="just">
              <a:lnSpc>
                <a:spcPct val="150000"/>
              </a:lnSpc>
              <a:buNone/>
              <a:tabLst>
                <a:tab algn="l" pos="0"/>
              </a:tabLst>
            </a:pPr>
            <a:r>
              <a:rPr b="1" lang="en-PH" sz="2400" spc="-1" strike="noStrike">
                <a:solidFill>
                  <a:srgbClr val="000000"/>
                </a:solidFill>
                <a:latin typeface="Lato"/>
                <a:ea typeface="DejaVu Sans"/>
              </a:rPr>
              <a:t>People</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 kind, lovely, courteous, beautiful, smart, tall, old, young, </a:t>
            </a:r>
            <a:r>
              <a:rPr b="0" lang="en-PH" sz="2400" spc="-1" strike="noStrike">
                <a:solidFill>
                  <a:srgbClr val="000000"/>
                </a:solidFill>
                <a:latin typeface="Lato"/>
                <a:ea typeface="DejaVu Sans"/>
              </a:rPr>
              <a:t>happy, sad, helpful, generous, angry, and excited</a:t>
            </a:r>
            <a:endParaRPr b="0" lang="en-PH" sz="2400" spc="-1" strike="noStrike">
              <a:latin typeface="Arial"/>
            </a:endParaRPr>
          </a:p>
          <a:p>
            <a:pPr marL="1224000" indent="-1224000" algn="just">
              <a:lnSpc>
                <a:spcPct val="150000"/>
              </a:lnSpc>
              <a:buNone/>
              <a:tabLst>
                <a:tab algn="l" pos="0"/>
              </a:tabLst>
            </a:pPr>
            <a:r>
              <a:rPr b="1" lang="en-PH" sz="2400" spc="-1" strike="noStrike">
                <a:solidFill>
                  <a:srgbClr val="000000"/>
                </a:solidFill>
                <a:latin typeface="Lato"/>
                <a:ea typeface="DejaVu Sans"/>
              </a:rPr>
              <a:t>Animals</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 clever, fast, brave, friendly, loyal, big, tiny, white, black, and </a:t>
            </a:r>
            <a:r>
              <a:rPr b="0" lang="en-PH" sz="2400" spc="-1" strike="noStrike">
                <a:solidFill>
                  <a:srgbClr val="000000"/>
                </a:solidFill>
                <a:latin typeface="Lato"/>
                <a:ea typeface="DejaVu Sans"/>
              </a:rPr>
              <a:t>angry</a:t>
            </a:r>
            <a:endParaRPr b="0" lang="en-PH" sz="2400" spc="-1" strike="noStrike">
              <a:latin typeface="Arial"/>
            </a:endParaRPr>
          </a:p>
          <a:p>
            <a:pPr marL="1224000" indent="-1224000" algn="just">
              <a:lnSpc>
                <a:spcPct val="150000"/>
              </a:lnSpc>
              <a:buNone/>
              <a:tabLst>
                <a:tab algn="l" pos="0"/>
              </a:tabLst>
            </a:pPr>
            <a:r>
              <a:rPr b="1" lang="en-PH" sz="2400" spc="-1" strike="noStrike">
                <a:solidFill>
                  <a:srgbClr val="000000"/>
                </a:solidFill>
                <a:latin typeface="Lato"/>
                <a:ea typeface="DejaVu Sans"/>
              </a:rPr>
              <a:t>Things</a:t>
            </a:r>
            <a:r>
              <a:rPr b="0" lang="en-PH" sz="2400" spc="-1" strike="noStrike">
                <a:solidFill>
                  <a:srgbClr val="000000"/>
                </a:solidFill>
                <a:latin typeface="Lato"/>
                <a:ea typeface="DejaVu Sans"/>
              </a:rPr>
              <a:t> – useful, heavy, light, small, big, large, clean, dirty, cheap, expensive, brown, and green</a:t>
            </a:r>
            <a:endParaRPr b="0" lang="en-PH" sz="2400" spc="-1" strike="noStrike">
              <a:latin typeface="Arial"/>
            </a:endParaRPr>
          </a:p>
          <a:p>
            <a:pPr marL="1224000" indent="-1224000" algn="just">
              <a:lnSpc>
                <a:spcPct val="150000"/>
              </a:lnSpc>
              <a:buNone/>
              <a:tabLst>
                <a:tab algn="l" pos="0"/>
              </a:tabLst>
            </a:pPr>
            <a:r>
              <a:rPr b="1" lang="en-PH" sz="2400" spc="-1" strike="noStrike">
                <a:solidFill>
                  <a:srgbClr val="000000"/>
                </a:solidFill>
                <a:latin typeface="Lato"/>
                <a:ea typeface="DejaVu Sans"/>
              </a:rPr>
              <a:t>Food</a:t>
            </a:r>
            <a:r>
              <a:rPr b="0" lang="en-PH" sz="2400" spc="-1" strike="noStrike">
                <a:solidFill>
                  <a:srgbClr val="000000"/>
                </a:solidFill>
                <a:latin typeface="Lato"/>
                <a:ea typeface="DejaVu Sans"/>
              </a:rPr>
              <a:t> – delicious, sweet, sour, tasty, and spicy</a:t>
            </a:r>
            <a:endParaRPr b="0" lang="en-PH" sz="2400" spc="-1" strike="noStrike">
              <a:latin typeface="Arial"/>
            </a:endParaRPr>
          </a:p>
          <a:p>
            <a:pPr marL="1224000" indent="-1224000" algn="just">
              <a:lnSpc>
                <a:spcPct val="100000"/>
              </a:lnSpc>
              <a:buNone/>
              <a:tabLst>
                <a:tab algn="l" pos="0"/>
              </a:tabLst>
            </a:pPr>
            <a:endParaRPr b="0" lang="en-PH" sz="2400" spc="-1" strike="noStrike">
              <a:latin typeface="Arial"/>
            </a:endParaRPr>
          </a:p>
        </p:txBody>
      </p:sp>
      <p:pic>
        <p:nvPicPr>
          <p:cNvPr id="165" name="" descr=""/>
          <p:cNvPicPr/>
          <p:nvPr/>
        </p:nvPicPr>
        <p:blipFill>
          <a:blip r:embed="rId1"/>
          <a:stretch/>
        </p:blipFill>
        <p:spPr>
          <a:xfrm>
            <a:off x="9900000" y="4860000"/>
            <a:ext cx="2159640" cy="12582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
          <p:cNvSpPr/>
          <p:nvPr/>
        </p:nvSpPr>
        <p:spPr>
          <a:xfrm>
            <a:off x="756000" y="432000"/>
            <a:ext cx="9933120" cy="5686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67" name=""/>
          <p:cNvSpPr/>
          <p:nvPr/>
        </p:nvSpPr>
        <p:spPr>
          <a:xfrm>
            <a:off x="974520" y="648000"/>
            <a:ext cx="9642960" cy="503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highlight>
                  <a:srgbClr val="f6f9d4"/>
                </a:highlight>
                <a:latin typeface="Lato"/>
                <a:ea typeface="DejaVu Sans"/>
              </a:rPr>
              <a:t>Writing</a:t>
            </a:r>
            <a:endParaRPr b="0" lang="en-PH" sz="2400" spc="-1" strike="noStrike">
              <a:latin typeface="Arial"/>
            </a:endParaRPr>
          </a:p>
          <a:p>
            <a:pPr>
              <a:lnSpc>
                <a:spcPct val="100000"/>
              </a:lnSpc>
              <a:buNone/>
            </a:pPr>
            <a:endParaRPr b="0" lang="en-PH" sz="2400" spc="-1" strike="noStrike">
              <a:latin typeface="Arial"/>
            </a:endParaRPr>
          </a:p>
        </p:txBody>
      </p:sp>
      <p:sp>
        <p:nvSpPr>
          <p:cNvPr id="168" name=""/>
          <p:cNvSpPr/>
          <p:nvPr/>
        </p:nvSpPr>
        <p:spPr>
          <a:xfrm>
            <a:off x="1332000" y="1188000"/>
            <a:ext cx="8818200" cy="4678200"/>
          </a:xfrm>
          <a:custGeom>
            <a:avLst/>
            <a:gdLst/>
            <a:ahLst/>
            <a:rect l="l" t="t" r="r" b="b"/>
            <a:pathLst>
              <a:path w="24502" h="13002">
                <a:moveTo>
                  <a:pt x="2166" y="0"/>
                </a:moveTo>
                <a:lnTo>
                  <a:pt x="2167" y="0"/>
                </a:lnTo>
                <a:cubicBezTo>
                  <a:pt x="1786" y="0"/>
                  <a:pt x="1413" y="100"/>
                  <a:pt x="1083" y="290"/>
                </a:cubicBezTo>
                <a:cubicBezTo>
                  <a:pt x="754" y="480"/>
                  <a:pt x="480" y="754"/>
                  <a:pt x="290" y="1083"/>
                </a:cubicBezTo>
                <a:cubicBezTo>
                  <a:pt x="100" y="1413"/>
                  <a:pt x="0" y="1786"/>
                  <a:pt x="0" y="2167"/>
                </a:cubicBezTo>
                <a:lnTo>
                  <a:pt x="0" y="10834"/>
                </a:lnTo>
                <a:lnTo>
                  <a:pt x="0" y="10834"/>
                </a:lnTo>
                <a:cubicBezTo>
                  <a:pt x="0" y="11215"/>
                  <a:pt x="100" y="11588"/>
                  <a:pt x="290" y="11918"/>
                </a:cubicBezTo>
                <a:cubicBezTo>
                  <a:pt x="480" y="12247"/>
                  <a:pt x="754" y="12521"/>
                  <a:pt x="1083" y="12711"/>
                </a:cubicBezTo>
                <a:cubicBezTo>
                  <a:pt x="1413" y="12901"/>
                  <a:pt x="1786" y="13001"/>
                  <a:pt x="2167" y="13001"/>
                </a:cubicBezTo>
                <a:lnTo>
                  <a:pt x="22334" y="13001"/>
                </a:lnTo>
                <a:lnTo>
                  <a:pt x="22334" y="13001"/>
                </a:lnTo>
                <a:cubicBezTo>
                  <a:pt x="22715" y="13001"/>
                  <a:pt x="23088" y="12901"/>
                  <a:pt x="23418" y="12711"/>
                </a:cubicBezTo>
                <a:cubicBezTo>
                  <a:pt x="23747" y="12521"/>
                  <a:pt x="24021" y="12247"/>
                  <a:pt x="24211" y="11918"/>
                </a:cubicBezTo>
                <a:cubicBezTo>
                  <a:pt x="24401" y="11588"/>
                  <a:pt x="24501" y="11215"/>
                  <a:pt x="24501" y="10834"/>
                </a:cubicBezTo>
                <a:lnTo>
                  <a:pt x="24501" y="2166"/>
                </a:lnTo>
                <a:lnTo>
                  <a:pt x="24501" y="2167"/>
                </a:lnTo>
                <a:lnTo>
                  <a:pt x="24501" y="2167"/>
                </a:lnTo>
                <a:cubicBezTo>
                  <a:pt x="24501" y="1786"/>
                  <a:pt x="24401" y="1413"/>
                  <a:pt x="24211" y="1083"/>
                </a:cubicBezTo>
                <a:cubicBezTo>
                  <a:pt x="24021" y="754"/>
                  <a:pt x="23747" y="480"/>
                  <a:pt x="23418" y="290"/>
                </a:cubicBezTo>
                <a:cubicBezTo>
                  <a:pt x="23088" y="100"/>
                  <a:pt x="22715" y="0"/>
                  <a:pt x="22334" y="0"/>
                </a:cubicBezTo>
                <a:lnTo>
                  <a:pt x="2166" y="0"/>
                </a:lnTo>
              </a:path>
            </a:pathLst>
          </a:custGeom>
          <a:solidFill>
            <a:srgbClr val="729fcf">
              <a:alpha val="2000"/>
            </a:srgbClr>
          </a:solidFill>
          <a:ln w="0">
            <a:solidFill>
              <a:srgbClr val="3465a4"/>
            </a:solidFill>
          </a:ln>
        </p:spPr>
        <p:style>
          <a:lnRef idx="0"/>
          <a:fillRef idx="0"/>
          <a:effectRef idx="0"/>
          <a:fontRef idx="minor"/>
        </p:style>
        <p:txBody>
          <a:bodyPr lIns="90000" rIns="90000" tIns="45000" bIns="45000" anchor="t">
            <a:noAutofit/>
          </a:bodyPr>
          <a:p>
            <a:pPr>
              <a:lnSpc>
                <a:spcPct val="200000"/>
              </a:lnSpc>
              <a:buNone/>
            </a:pPr>
            <a:r>
              <a:rPr b="1" lang="en-PH" sz="2000" spc="-1" strike="noStrike">
                <a:solidFill>
                  <a:srgbClr val="000000"/>
                </a:solidFill>
                <a:latin typeface="Lato"/>
                <a:ea typeface="€ž]ëþ"/>
              </a:rPr>
              <a:t>	</a:t>
            </a:r>
            <a:r>
              <a:rPr b="1" lang="en-PH" sz="2000" spc="-1" strike="noStrike">
                <a:solidFill>
                  <a:srgbClr val="000000"/>
                </a:solidFill>
                <a:latin typeface="Lato"/>
                <a:ea typeface="€ž]ëþ"/>
              </a:rPr>
              <a:t>Copy the groups of words in cursive writing. Write the letters neatly and</a:t>
            </a:r>
            <a:endParaRPr b="0" lang="en-PH" sz="2000" spc="-1" strike="noStrike">
              <a:latin typeface="Arial"/>
            </a:endParaRPr>
          </a:p>
          <a:p>
            <a:pPr>
              <a:lnSpc>
                <a:spcPct val="200000"/>
              </a:lnSpc>
              <a:buNone/>
            </a:pPr>
            <a:r>
              <a:rPr b="1" lang="en-PH" sz="2000" spc="-1" strike="noStrike">
                <a:solidFill>
                  <a:srgbClr val="000000"/>
                </a:solidFill>
                <a:latin typeface="Lato"/>
                <a:ea typeface="€ž]ëþ"/>
              </a:rPr>
              <a:t>clearly.</a:t>
            </a:r>
            <a:endParaRPr b="0" lang="en-PH" sz="2000" spc="-1" strike="noStrike">
              <a:latin typeface="Arial"/>
            </a:endParaRPr>
          </a:p>
          <a:p>
            <a:pPr>
              <a:lnSpc>
                <a:spcPct val="200000"/>
              </a:lnSpc>
              <a:buNone/>
            </a:pPr>
            <a:r>
              <a:rPr b="0" lang="en-PH" sz="2000" spc="-1" strike="noStrike">
                <a:solidFill>
                  <a:srgbClr val="000000"/>
                </a:solidFill>
                <a:latin typeface="Lato"/>
                <a:ea typeface="€ž]ëþ"/>
              </a:rPr>
              <a:t>	</a:t>
            </a:r>
            <a:r>
              <a:rPr b="0" lang="en-PH" sz="2000" spc="-1" strike="noStrike">
                <a:solidFill>
                  <a:srgbClr val="000000"/>
                </a:solidFill>
                <a:latin typeface="Lato"/>
                <a:ea typeface="€ž]ëþ"/>
              </a:rPr>
              <a:t>1. quiet garden</a:t>
            </a:r>
            <a:endParaRPr b="0" lang="en-PH" sz="2000" spc="-1" strike="noStrike">
              <a:latin typeface="Arial"/>
            </a:endParaRPr>
          </a:p>
          <a:p>
            <a:pPr>
              <a:lnSpc>
                <a:spcPct val="200000"/>
              </a:lnSpc>
              <a:buNone/>
            </a:pPr>
            <a:r>
              <a:rPr b="0" lang="en-PH" sz="2000" spc="-1" strike="noStrike">
                <a:solidFill>
                  <a:srgbClr val="000000"/>
                </a:solidFill>
                <a:latin typeface="Lato"/>
                <a:ea typeface="€ž]ëþ"/>
              </a:rPr>
              <a:t>	</a:t>
            </a:r>
            <a:r>
              <a:rPr b="0" lang="en-PH" sz="2000" spc="-1" strike="noStrike">
                <a:solidFill>
                  <a:srgbClr val="000000"/>
                </a:solidFill>
                <a:latin typeface="Lato"/>
                <a:ea typeface="€ž]ëþ"/>
              </a:rPr>
              <a:t>2. excited people</a:t>
            </a:r>
            <a:endParaRPr b="0" lang="en-PH" sz="2000" spc="-1" strike="noStrike">
              <a:latin typeface="Arial"/>
            </a:endParaRPr>
          </a:p>
          <a:p>
            <a:pPr>
              <a:lnSpc>
                <a:spcPct val="200000"/>
              </a:lnSpc>
              <a:buNone/>
            </a:pPr>
            <a:r>
              <a:rPr b="0" lang="en-PH" sz="2000" spc="-1" strike="noStrike">
                <a:solidFill>
                  <a:srgbClr val="000000"/>
                </a:solidFill>
                <a:latin typeface="Lato"/>
                <a:ea typeface="€ž]ëþ"/>
              </a:rPr>
              <a:t>	</a:t>
            </a:r>
            <a:r>
              <a:rPr b="0" lang="en-PH" sz="2000" spc="-1" strike="noStrike">
                <a:solidFill>
                  <a:srgbClr val="000000"/>
                </a:solidFill>
                <a:latin typeface="Lato"/>
                <a:ea typeface="€ž]ëþ"/>
              </a:rPr>
              <a:t>3. crowded mall</a:t>
            </a:r>
            <a:endParaRPr b="0" lang="en-PH" sz="2000" spc="-1" strike="noStrike">
              <a:latin typeface="Arial"/>
            </a:endParaRPr>
          </a:p>
          <a:p>
            <a:pPr>
              <a:lnSpc>
                <a:spcPct val="200000"/>
              </a:lnSpc>
              <a:buNone/>
            </a:pPr>
            <a:r>
              <a:rPr b="0" lang="en-PH" sz="2000" spc="-1" strike="noStrike">
                <a:solidFill>
                  <a:srgbClr val="000000"/>
                </a:solidFill>
                <a:latin typeface="Lato"/>
                <a:ea typeface="€ž]ëþ"/>
              </a:rPr>
              <a:t>	</a:t>
            </a:r>
            <a:r>
              <a:rPr b="0" lang="en-PH" sz="2000" spc="-1" strike="noStrike">
                <a:solidFill>
                  <a:srgbClr val="000000"/>
                </a:solidFill>
                <a:latin typeface="Lato"/>
                <a:ea typeface="€ž]ëþ"/>
              </a:rPr>
              <a:t>4. clever cat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 y="504000"/>
            <a:ext cx="9933120" cy="543312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26" name=""/>
          <p:cNvSpPr/>
          <p:nvPr/>
        </p:nvSpPr>
        <p:spPr>
          <a:xfrm>
            <a:off x="974520" y="720000"/>
            <a:ext cx="9642960" cy="5037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highlight>
                  <a:srgbClr val="f6f9d4"/>
                </a:highlight>
                <a:latin typeface="Lato"/>
                <a:ea typeface="DejaVu Sans"/>
              </a:rPr>
              <a:t>Book and Print Knowledge</a:t>
            </a:r>
            <a:endParaRPr b="0" lang="en-PH" sz="2400" spc="-1" strike="noStrike">
              <a:latin typeface="Arial"/>
            </a:endParaRPr>
          </a:p>
          <a:p>
            <a:pPr>
              <a:lnSpc>
                <a:spcPct val="100000"/>
              </a:lnSpc>
              <a:buNone/>
            </a:pP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Recall proper eye movements.</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left to right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return sweep </a:t>
            </a: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endParaRPr b="0" lang="en-PH" sz="2400" spc="-1" strike="noStrike">
              <a:latin typeface="Arial"/>
            </a:endParaRPr>
          </a:p>
          <a:p>
            <a:pPr>
              <a:lnSpc>
                <a:spcPct val="100000"/>
              </a:lnSpc>
              <a:buNone/>
            </a:pP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top to bottom</a:t>
            </a:r>
            <a:endParaRPr b="0" lang="en-PH" sz="2400" spc="-1" strike="noStrike">
              <a:latin typeface="Arial"/>
            </a:endParaRPr>
          </a:p>
        </p:txBody>
      </p:sp>
      <p:sp>
        <p:nvSpPr>
          <p:cNvPr id="127" name=""/>
          <p:cNvSpPr/>
          <p:nvPr/>
        </p:nvSpPr>
        <p:spPr>
          <a:xfrm>
            <a:off x="3564000" y="2268000"/>
            <a:ext cx="2338200" cy="610200"/>
          </a:xfrm>
          <a:custGeom>
            <a:avLst/>
            <a:gdLst/>
            <a:ahLst/>
            <a:rect l="l" t="t" r="r" b="b"/>
            <a:pathLst>
              <a:path w="6501" h="1702">
                <a:moveTo>
                  <a:pt x="0" y="425"/>
                </a:moveTo>
                <a:lnTo>
                  <a:pt x="4875" y="425"/>
                </a:lnTo>
                <a:lnTo>
                  <a:pt x="4875" y="0"/>
                </a:lnTo>
                <a:lnTo>
                  <a:pt x="6500" y="850"/>
                </a:lnTo>
                <a:lnTo>
                  <a:pt x="4875" y="1701"/>
                </a:lnTo>
                <a:lnTo>
                  <a:pt x="4875" y="1275"/>
                </a:lnTo>
                <a:lnTo>
                  <a:pt x="0" y="1275"/>
                </a:lnTo>
                <a:lnTo>
                  <a:pt x="0" y="425"/>
                </a:lnTo>
              </a:path>
            </a:pathLst>
          </a:custGeom>
          <a:solidFill>
            <a:srgbClr val="00a933"/>
          </a:solidFill>
          <a:ln w="0">
            <a:noFill/>
          </a:ln>
        </p:spPr>
        <p:style>
          <a:lnRef idx="0"/>
          <a:fillRef idx="0"/>
          <a:effectRef idx="0"/>
          <a:fontRef idx="minor"/>
        </p:style>
      </p:sp>
      <p:pic>
        <p:nvPicPr>
          <p:cNvPr id="128" name="" descr=""/>
          <p:cNvPicPr/>
          <p:nvPr/>
        </p:nvPicPr>
        <p:blipFill>
          <a:blip r:embed="rId1"/>
          <a:srcRect l="3099" t="0" r="0" b="0"/>
          <a:stretch/>
        </p:blipFill>
        <p:spPr>
          <a:xfrm>
            <a:off x="7920000" y="2160000"/>
            <a:ext cx="2158200" cy="2158200"/>
          </a:xfrm>
          <a:prstGeom prst="rect">
            <a:avLst/>
          </a:prstGeom>
          <a:ln w="0">
            <a:noFill/>
          </a:ln>
        </p:spPr>
      </p:pic>
      <p:sp>
        <p:nvSpPr>
          <p:cNvPr id="129" name=""/>
          <p:cNvSpPr/>
          <p:nvPr/>
        </p:nvSpPr>
        <p:spPr>
          <a:xfrm>
            <a:off x="4320000" y="2880000"/>
            <a:ext cx="718200" cy="2338200"/>
          </a:xfrm>
          <a:custGeom>
            <a:avLst/>
            <a:gdLst/>
            <a:ahLst/>
            <a:rect l="l" t="t" r="r" b="b"/>
            <a:pathLst>
              <a:path w="2002" h="6501">
                <a:moveTo>
                  <a:pt x="500" y="0"/>
                </a:moveTo>
                <a:lnTo>
                  <a:pt x="500" y="4875"/>
                </a:lnTo>
                <a:lnTo>
                  <a:pt x="0" y="4875"/>
                </a:lnTo>
                <a:lnTo>
                  <a:pt x="1000" y="6500"/>
                </a:lnTo>
                <a:lnTo>
                  <a:pt x="2001" y="4875"/>
                </a:lnTo>
                <a:lnTo>
                  <a:pt x="1500" y="4875"/>
                </a:lnTo>
                <a:lnTo>
                  <a:pt x="1500" y="0"/>
                </a:lnTo>
                <a:lnTo>
                  <a:pt x="500" y="0"/>
                </a:lnTo>
              </a:path>
            </a:pathLst>
          </a:custGeom>
          <a:solidFill>
            <a:srgbClr val="00a933"/>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56000" y="432000"/>
            <a:ext cx="9933120" cy="5614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31" name=""/>
          <p:cNvSpPr/>
          <p:nvPr/>
        </p:nvSpPr>
        <p:spPr>
          <a:xfrm>
            <a:off x="974520" y="504000"/>
            <a:ext cx="9642960" cy="50374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1" lang="en-PH" sz="2400" spc="-1" strike="noStrike">
                <a:solidFill>
                  <a:srgbClr val="000000"/>
                </a:solidFill>
                <a:highlight>
                  <a:srgbClr val="f6f9d4"/>
                </a:highlight>
                <a:latin typeface="Lato"/>
                <a:ea typeface="DejaVu Sans"/>
              </a:rPr>
              <a:t>Vocabulary</a:t>
            </a:r>
            <a:endParaRPr b="0" lang="en-PH" sz="2400" spc="-1" strike="noStrike">
              <a:latin typeface="Arial"/>
            </a:endParaRPr>
          </a:p>
          <a:p>
            <a:pPr algn="just">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The meaning of a word depends on how it is used in a sentence. The word </a:t>
            </a:r>
            <a:r>
              <a:rPr b="1" lang="en-PH" sz="2400" spc="-1" strike="noStrike">
                <a:solidFill>
                  <a:srgbClr val="c9211e"/>
                </a:solidFill>
                <a:latin typeface="Lato"/>
                <a:ea typeface="DejaVu Sans"/>
              </a:rPr>
              <a:t>ring</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may mean “the jewelry worn on one’s finger.” It may also mean </a:t>
            </a:r>
            <a:r>
              <a:rPr b="0" lang="en-PH" sz="2400" spc="-1" strike="noStrike">
                <a:solidFill>
                  <a:srgbClr val="000000"/>
                </a:solidFill>
                <a:latin typeface="Lato"/>
                <a:ea typeface="DejaVu Sans"/>
              </a:rPr>
              <a:t>“what you do with a bell.”</a:t>
            </a:r>
            <a:endParaRPr b="0" lang="en-PH" sz="2400" spc="-1" strike="noStrike">
              <a:latin typeface="Arial"/>
            </a:endParaRPr>
          </a:p>
          <a:p>
            <a:pPr algn="just">
              <a:lnSpc>
                <a:spcPct val="200000"/>
              </a:lnSpc>
              <a:buNone/>
            </a:pPr>
            <a:r>
              <a:rPr b="0" lang="en-PH" sz="2400" spc="-1" strike="noStrike" u="dbl">
                <a:solidFill>
                  <a:srgbClr val="000000"/>
                </a:solidFill>
                <a:uFillTx/>
                <a:latin typeface="Lato"/>
                <a:ea typeface="DejaVu Sans"/>
              </a:rPr>
              <a:t>Read the following sentences:</a:t>
            </a:r>
            <a:endParaRPr b="0" lang="en-PH" sz="2400" spc="-1" strike="noStrike">
              <a:latin typeface="Arial"/>
            </a:endParaRPr>
          </a:p>
          <a:p>
            <a:pPr algn="just">
              <a:lnSpc>
                <a:spcPct val="200000"/>
              </a:lnSpc>
              <a:buNone/>
            </a:pPr>
            <a:r>
              <a:rPr b="0" lang="en-PH" sz="2400" spc="-1" strike="noStrike">
                <a:solidFill>
                  <a:srgbClr val="000000"/>
                </a:solidFill>
                <a:latin typeface="Lato"/>
                <a:ea typeface="€ž]ëþ"/>
              </a:rPr>
              <a:t>	</a:t>
            </a:r>
            <a:r>
              <a:rPr b="0" lang="en-PH" sz="2400" spc="-1" strike="noStrike">
                <a:solidFill>
                  <a:srgbClr val="000000"/>
                </a:solidFill>
                <a:latin typeface="Lato"/>
                <a:ea typeface="€ž]ëþ"/>
              </a:rPr>
              <a:t>1. My mother still wears her wedding </a:t>
            </a:r>
            <a:r>
              <a:rPr b="1" lang="en-PH" sz="2400" spc="-1" strike="noStrike">
                <a:solidFill>
                  <a:srgbClr val="c9211e"/>
                </a:solidFill>
                <a:latin typeface="Lato"/>
                <a:ea typeface="DejaVu Sans"/>
              </a:rPr>
              <a:t>ring</a:t>
            </a:r>
            <a:r>
              <a:rPr b="0" lang="en-PH" sz="2400" spc="-1" strike="noStrike">
                <a:solidFill>
                  <a:srgbClr val="000000"/>
                </a:solidFill>
                <a:latin typeface="Lato"/>
                <a:ea typeface="DejaVu Sans"/>
              </a:rPr>
              <a:t>.</a:t>
            </a:r>
            <a:endParaRPr b="0" lang="en-PH" sz="2400" spc="-1" strike="noStrike">
              <a:latin typeface="Arial"/>
            </a:endParaRPr>
          </a:p>
          <a:p>
            <a:pPr algn="just">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2. Jayson was asked to </a:t>
            </a:r>
            <a:r>
              <a:rPr b="1" lang="en-PH" sz="2400" spc="-1" strike="noStrike">
                <a:solidFill>
                  <a:srgbClr val="c9211e"/>
                </a:solidFill>
                <a:latin typeface="Lato"/>
                <a:ea typeface="DejaVu Sans"/>
              </a:rPr>
              <a:t>ring</a:t>
            </a:r>
            <a:r>
              <a:rPr b="0" lang="en-PH" sz="2400" spc="-1" strike="noStrike">
                <a:solidFill>
                  <a:srgbClr val="000000"/>
                </a:solidFill>
                <a:latin typeface="Lato"/>
                <a:ea typeface="DejaVu Sans"/>
              </a:rPr>
              <a:t> the bell.</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56000" y="432000"/>
            <a:ext cx="9933120" cy="5614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33" name=""/>
          <p:cNvSpPr/>
          <p:nvPr/>
        </p:nvSpPr>
        <p:spPr>
          <a:xfrm>
            <a:off x="974520" y="504000"/>
            <a:ext cx="9642960" cy="50374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1" lang="en-PH" sz="2400" spc="-1" strike="noStrike">
                <a:solidFill>
                  <a:srgbClr val="000000"/>
                </a:solidFill>
                <a:highlight>
                  <a:srgbClr val="f6f9d4"/>
                </a:highlight>
                <a:latin typeface="Lato"/>
                <a:ea typeface="DejaVu Sans"/>
              </a:rPr>
              <a:t>Vocabulary</a:t>
            </a:r>
            <a:endParaRPr b="0" lang="en-PH" sz="2400" spc="-1" strike="noStrike">
              <a:latin typeface="Arial"/>
            </a:endParaRPr>
          </a:p>
          <a:p>
            <a:pPr algn="just">
              <a:lnSpc>
                <a:spcPct val="200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The word </a:t>
            </a:r>
            <a:r>
              <a:rPr b="1" lang="en-PH" sz="2400" spc="-1" strike="noStrike">
                <a:solidFill>
                  <a:srgbClr val="c9211e"/>
                </a:solidFill>
                <a:latin typeface="Lato"/>
                <a:ea typeface="DejaVu Sans"/>
              </a:rPr>
              <a:t>rock</a:t>
            </a:r>
            <a:r>
              <a:rPr b="0" lang="en-PH" sz="2400" spc="-1" strike="noStrike">
                <a:solidFill>
                  <a:srgbClr val="000000"/>
                </a:solidFill>
                <a:latin typeface="Lato"/>
                <a:ea typeface="DejaVu Sans"/>
              </a:rPr>
              <a:t> has several meanings as well.</a:t>
            </a:r>
            <a:endParaRPr b="0" lang="en-PH" sz="2400" spc="-1" strike="noStrike">
              <a:latin typeface="Arial"/>
            </a:endParaRPr>
          </a:p>
          <a:p>
            <a:pPr algn="just">
              <a:lnSpc>
                <a:spcPct val="200000"/>
              </a:lnSpc>
              <a:spcBef>
                <a:spcPts val="283"/>
              </a:spcBef>
              <a:spcAft>
                <a:spcPts val="283"/>
              </a:spcAft>
              <a:buNone/>
            </a:pPr>
            <a:r>
              <a:rPr b="0" lang="en-PH" sz="2400" spc="-1" strike="noStrike" u="dbl">
                <a:solidFill>
                  <a:srgbClr val="000000"/>
                </a:solidFill>
                <a:uFillTx/>
                <a:latin typeface="Lato"/>
                <a:ea typeface="DejaVu Sans"/>
              </a:rPr>
              <a:t>Read the sentences below and tell the meaning of </a:t>
            </a:r>
            <a:r>
              <a:rPr b="1" lang="en-PH" sz="2400" spc="-1" strike="noStrike" u="dbl">
                <a:solidFill>
                  <a:srgbClr val="c9211e"/>
                </a:solidFill>
                <a:uFillTx/>
                <a:latin typeface="Lato"/>
                <a:ea typeface="DejaVu Sans"/>
              </a:rPr>
              <a:t>rock</a:t>
            </a:r>
            <a:r>
              <a:rPr b="0" lang="en-PH" sz="2400" spc="-1" strike="noStrike" u="dbl">
                <a:solidFill>
                  <a:srgbClr val="000000"/>
                </a:solidFill>
                <a:uFillTx/>
                <a:latin typeface="Lato"/>
                <a:ea typeface="DejaVu Sans"/>
              </a:rPr>
              <a:t>.</a:t>
            </a:r>
            <a:endParaRPr b="0" lang="en-PH" sz="2400" spc="-1" strike="noStrike">
              <a:latin typeface="Arial"/>
            </a:endParaRPr>
          </a:p>
          <a:p>
            <a:pPr algn="just">
              <a:lnSpc>
                <a:spcPct val="200000"/>
              </a:lnSpc>
              <a:spcBef>
                <a:spcPts val="283"/>
              </a:spcBef>
              <a:spcAft>
                <a:spcPts val="283"/>
              </a:spcAft>
              <a:buNone/>
            </a:pPr>
            <a:r>
              <a:rPr b="0" lang="en-PH" sz="2400" spc="-1" strike="noStrike">
                <a:solidFill>
                  <a:srgbClr val="000000"/>
                </a:solidFill>
                <a:latin typeface="Lato"/>
                <a:ea typeface="€ž]ëþ"/>
              </a:rPr>
              <a:t>	</a:t>
            </a:r>
            <a:r>
              <a:rPr b="0" lang="en-PH" sz="2400" spc="-1" strike="noStrike">
                <a:solidFill>
                  <a:srgbClr val="000000"/>
                </a:solidFill>
                <a:latin typeface="Lato"/>
                <a:ea typeface="€ž]ëþ"/>
              </a:rPr>
              <a:t>1. Mr. Bautista sat on a big </a:t>
            </a:r>
            <a:r>
              <a:rPr b="1" lang="en-PH" sz="2400" spc="-1" strike="noStrike">
                <a:solidFill>
                  <a:srgbClr val="c9211e"/>
                </a:solidFill>
                <a:latin typeface="Lato"/>
                <a:ea typeface="DejaVu Sans"/>
              </a:rPr>
              <a:t>rock</a:t>
            </a:r>
            <a:r>
              <a:rPr b="0" lang="en-PH" sz="2400" spc="-1" strike="noStrike">
                <a:solidFill>
                  <a:srgbClr val="000000"/>
                </a:solidFill>
                <a:latin typeface="Lato"/>
                <a:ea typeface="DejaVu Sans"/>
              </a:rPr>
              <a:t> </a:t>
            </a:r>
            <a:r>
              <a:rPr b="0" lang="en-PH" sz="2400" spc="-1" strike="noStrike">
                <a:solidFill>
                  <a:srgbClr val="000000"/>
                </a:solidFill>
                <a:latin typeface="Lato"/>
                <a:ea typeface="€ž]ëþ"/>
              </a:rPr>
              <a:t>while waiting for the campers.</a:t>
            </a:r>
            <a:endParaRPr b="0" lang="en-PH" sz="2400" spc="-1" strike="noStrike">
              <a:latin typeface="Arial"/>
            </a:endParaRPr>
          </a:p>
          <a:p>
            <a:pPr algn="just">
              <a:lnSpc>
                <a:spcPct val="200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2. Mother </a:t>
            </a:r>
            <a:r>
              <a:rPr b="1" lang="en-PH" sz="2400" spc="-1" strike="noStrike">
                <a:solidFill>
                  <a:srgbClr val="c9211e"/>
                </a:solidFill>
                <a:latin typeface="Lato"/>
                <a:ea typeface="DejaVu Sans"/>
              </a:rPr>
              <a:t>rocks</a:t>
            </a:r>
            <a:r>
              <a:rPr b="0" lang="en-PH" sz="2400" spc="-1" strike="noStrike">
                <a:solidFill>
                  <a:srgbClr val="000000"/>
                </a:solidFill>
                <a:latin typeface="Lato"/>
                <a:ea typeface="DejaVu Sans"/>
              </a:rPr>
              <a:t> the baby as she sings a lullaby.</a:t>
            </a:r>
            <a:endParaRPr b="0" lang="en-PH" sz="2400" spc="-1" strike="noStrike">
              <a:latin typeface="Arial"/>
            </a:endParaRPr>
          </a:p>
          <a:p>
            <a:pPr algn="just">
              <a:lnSpc>
                <a:spcPct val="200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3. Jess and Mike enjoy listening to </a:t>
            </a:r>
            <a:r>
              <a:rPr b="1" lang="en-PH" sz="2400" spc="-1" strike="noStrike">
                <a:solidFill>
                  <a:srgbClr val="c9211e"/>
                </a:solidFill>
                <a:latin typeface="Lato"/>
                <a:ea typeface="DejaVu Sans"/>
              </a:rPr>
              <a:t>rock</a:t>
            </a:r>
            <a:r>
              <a:rPr b="0" lang="en-PH" sz="2400" spc="-1" strike="noStrike">
                <a:solidFill>
                  <a:srgbClr val="000000"/>
                </a:solidFill>
                <a:latin typeface="Lato"/>
                <a:ea typeface="DejaVu Sans"/>
              </a:rPr>
              <a:t> music.</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56000" y="432000"/>
            <a:ext cx="9323640" cy="5686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35" name=""/>
          <p:cNvSpPr/>
          <p:nvPr/>
        </p:nvSpPr>
        <p:spPr>
          <a:xfrm>
            <a:off x="974520" y="504000"/>
            <a:ext cx="8745120" cy="503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What Is It, Zach? (Part 1)</a:t>
            </a:r>
            <a:endParaRPr b="0" lang="en-PH" sz="2400" spc="-1" strike="noStrike">
              <a:latin typeface="Arial"/>
            </a:endParaRPr>
          </a:p>
          <a:p>
            <a:pPr algn="ctr">
              <a:lnSpc>
                <a:spcPct val="100000"/>
              </a:lnSpc>
              <a:buNone/>
            </a:pPr>
            <a:r>
              <a:rPr b="0" lang="en-PH" sz="2400" spc="-1" strike="noStrike">
                <a:solidFill>
                  <a:srgbClr val="000000"/>
                </a:solidFill>
                <a:latin typeface="Lato"/>
                <a:ea typeface="DejaVu Sans"/>
              </a:rPr>
              <a:t>by Rommel Lumanta</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Once a month, the Carandan family visits their farm in Batangas. Zach and Deanne look forward to going to the farm to see their </a:t>
            </a:r>
            <a:r>
              <a:rPr b="1" i="1" lang="en-PH" sz="2400" spc="-1" strike="noStrike">
                <a:solidFill>
                  <a:srgbClr val="000000"/>
                </a:solidFill>
                <a:latin typeface="Lato"/>
                <a:ea typeface="DejaVu Sans"/>
              </a:rPr>
              <a:t>lola</a:t>
            </a:r>
            <a:r>
              <a:rPr b="0" lang="en-PH" sz="2400" spc="-1" strike="noStrike">
                <a:solidFill>
                  <a:srgbClr val="000000"/>
                </a:solidFill>
                <a:latin typeface="Lato"/>
                <a:ea typeface="DejaVu Sans"/>
              </a:rPr>
              <a:t> and </a:t>
            </a:r>
            <a:r>
              <a:rPr b="1" i="1" lang="en-PH" sz="2400" spc="-1" strike="noStrike">
                <a:solidFill>
                  <a:srgbClr val="000000"/>
                </a:solidFill>
                <a:latin typeface="Lato"/>
                <a:ea typeface="DejaVu Sans"/>
              </a:rPr>
              <a:t>lolo</a:t>
            </a:r>
            <a:r>
              <a:rPr b="0" lang="en-PH" sz="2400" spc="-1" strike="noStrike">
                <a:solidFill>
                  <a:srgbClr val="000000"/>
                </a:solidFill>
                <a:latin typeface="Lato"/>
                <a:ea typeface="DejaVu Sans"/>
              </a:rPr>
              <a:t>.</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One lovely, early morning of Saturday, Daddy Casey asked the children,</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Are you ready to go to Batangas?”</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Yes, we are!” Deanne and Zach shouted excitedly.</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Then, be ready while your Mommy and I </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put these  bags and  baskets inside the car trunk,” </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said Daddy Casey.</a:t>
            </a:r>
            <a:endParaRPr b="0" lang="en-PH" sz="2400" spc="-1" strike="noStrike">
              <a:latin typeface="Arial"/>
            </a:endParaRPr>
          </a:p>
          <a:p>
            <a:pPr algn="just">
              <a:lnSpc>
                <a:spcPct val="150000"/>
              </a:lnSpc>
              <a:buNone/>
            </a:pPr>
            <a:r>
              <a:rPr b="0" lang="en-PH" sz="2400" spc="-1" strike="noStrike">
                <a:solidFill>
                  <a:srgbClr val="000000"/>
                </a:solidFill>
                <a:latin typeface="Lato"/>
                <a:ea typeface="DejaVu Sans"/>
              </a:rPr>
              <a:t>	</a:t>
            </a:r>
            <a:endParaRPr b="0" lang="en-PH" sz="2400" spc="-1" strike="noStrike">
              <a:latin typeface="Arial"/>
            </a:endParaRPr>
          </a:p>
        </p:txBody>
      </p:sp>
      <p:pic>
        <p:nvPicPr>
          <p:cNvPr id="136" name="" descr=""/>
          <p:cNvPicPr/>
          <p:nvPr/>
        </p:nvPicPr>
        <p:blipFill>
          <a:blip r:embed="rId1"/>
          <a:stretch/>
        </p:blipFill>
        <p:spPr>
          <a:xfrm>
            <a:off x="8064000" y="3104280"/>
            <a:ext cx="4091760" cy="30873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756000" y="432000"/>
            <a:ext cx="9933120" cy="5686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38" name=""/>
          <p:cNvSpPr/>
          <p:nvPr/>
        </p:nvSpPr>
        <p:spPr>
          <a:xfrm>
            <a:off x="974520" y="504000"/>
            <a:ext cx="9642960" cy="50374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Deanne rushed upstairs to get her doll, toy kitchen, and  dining set. She loved bringing her favorite toys wherever  they went.</a:t>
            </a:r>
            <a:endParaRPr b="0" lang="en-PH" sz="2400" spc="-1" strike="noStrike">
              <a:latin typeface="Arial"/>
            </a:endParaRPr>
          </a:p>
          <a:p>
            <a:pPr algn="just">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Zach hurriedly searched in the shelf under the stairs. There was so much noise as he pulled out some of the usual </a:t>
            </a:r>
            <a:endParaRPr b="0" lang="en-PH" sz="2400" spc="-1" strike="noStrike">
              <a:latin typeface="Arial"/>
            </a:endParaRPr>
          </a:p>
          <a:p>
            <a:pPr algn="just">
              <a:lnSpc>
                <a:spcPct val="200000"/>
              </a:lnSpc>
              <a:buNone/>
            </a:pPr>
            <a:r>
              <a:rPr b="0" lang="en-PH" sz="2400" spc="-1" strike="noStrike">
                <a:solidFill>
                  <a:srgbClr val="000000"/>
                </a:solidFill>
                <a:latin typeface="Lato"/>
                <a:ea typeface="DejaVu Sans"/>
              </a:rPr>
              <a:t>things he brought.</a:t>
            </a:r>
            <a:endParaRPr b="0" lang="en-PH" sz="2400" spc="-1" strike="noStrike">
              <a:latin typeface="Arial"/>
            </a:endParaRPr>
          </a:p>
          <a:p>
            <a:pPr algn="just">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Oh, that noise! What is it, Zach?” asked his</a:t>
            </a:r>
            <a:endParaRPr b="0" lang="en-PH" sz="2400" spc="-1" strike="noStrike">
              <a:latin typeface="Arial"/>
            </a:endParaRPr>
          </a:p>
          <a:p>
            <a:pPr algn="just">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Mommy Gienah.</a:t>
            </a:r>
            <a:endParaRPr b="0" lang="en-PH" sz="2400" spc="-1" strike="noStrike">
              <a:latin typeface="Arial"/>
            </a:endParaRPr>
          </a:p>
        </p:txBody>
      </p:sp>
      <p:pic>
        <p:nvPicPr>
          <p:cNvPr id="139" name="" descr=""/>
          <p:cNvPicPr/>
          <p:nvPr/>
        </p:nvPicPr>
        <p:blipFill>
          <a:blip r:embed="rId1"/>
          <a:stretch/>
        </p:blipFill>
        <p:spPr>
          <a:xfrm>
            <a:off x="7513560" y="2880000"/>
            <a:ext cx="4678200" cy="33919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756000" y="432000"/>
            <a:ext cx="9933120" cy="5686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41" name=""/>
          <p:cNvSpPr/>
          <p:nvPr/>
        </p:nvSpPr>
        <p:spPr>
          <a:xfrm>
            <a:off x="974520" y="504000"/>
            <a:ext cx="9642960" cy="50374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Oh, nothing, Mommy Gienah.”</a:t>
            </a:r>
            <a:endParaRPr b="0" lang="en-PH" sz="2400" spc="-1" strike="noStrike">
              <a:latin typeface="Arial"/>
            </a:endParaRPr>
          </a:p>
          <a:p>
            <a:pPr algn="just">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Come on, everybody. Hop in the car,” exclaimed Daddy Casey. When they were all inside the car, Mommy Gienah led the prayer for safety. They always prayed whenever they would travel.</a:t>
            </a:r>
            <a:endParaRPr b="0" lang="en-PH" sz="2400" spc="-1" strike="noStrike">
              <a:latin typeface="Arial"/>
            </a:endParaRPr>
          </a:p>
          <a:p>
            <a:pPr algn="just">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Inside the car, every now and then, Zach would check if he got all the things he needed inside his bagpack. There was a clinking and clanging noise.</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756000" y="432000"/>
            <a:ext cx="9933120" cy="5686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spcBef>
                <a:spcPts val="1134"/>
              </a:spcBef>
              <a:spcAft>
                <a:spcPts val="1134"/>
              </a:spcAf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What is it, </a:t>
            </a:r>
            <a:r>
              <a:rPr b="0" i="1" lang="en-PH" sz="2400" spc="-1" strike="noStrike">
                <a:solidFill>
                  <a:srgbClr val="000000"/>
                </a:solidFill>
                <a:latin typeface="Lato"/>
                <a:ea typeface="DejaVu Sans"/>
              </a:rPr>
              <a:t>Kuya Zach</a:t>
            </a:r>
            <a:r>
              <a:rPr b="0" lang="en-PH" sz="2400" spc="-1" strike="noStrike">
                <a:solidFill>
                  <a:srgbClr val="000000"/>
                </a:solidFill>
                <a:latin typeface="Lato"/>
                <a:ea typeface="DejaVu Sans"/>
              </a:rPr>
              <a:t>?” asked Deanne.</a:t>
            </a:r>
            <a:endParaRPr b="0" lang="en-PH" sz="2400" spc="-1" strike="noStrike">
              <a:latin typeface="Arial"/>
            </a:endParaRPr>
          </a:p>
          <a:p>
            <a:pPr algn="just">
              <a:lnSpc>
                <a:spcPct val="200000"/>
              </a:lnSpc>
              <a:spcBef>
                <a:spcPts val="1134"/>
              </a:spcBef>
              <a:spcAft>
                <a:spcPts val="1134"/>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Nothing,” replied Zach, with a naughty smile.</a:t>
            </a:r>
            <a:endParaRPr b="0" lang="en-PH" sz="2400" spc="-1" strike="noStrike">
              <a:latin typeface="Arial"/>
            </a:endParaRPr>
          </a:p>
          <a:p>
            <a:pPr algn="just">
              <a:lnSpc>
                <a:spcPct val="200000"/>
              </a:lnSpc>
              <a:spcBef>
                <a:spcPts val="1134"/>
              </a:spcBef>
              <a:spcAft>
                <a:spcPts val="1134"/>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In less than two hours, the lovely family reached the large farm. The children hurriedly ran to meet their grandparents. Their happy </a:t>
            </a:r>
            <a:r>
              <a:rPr b="0" i="1" lang="en-PH" sz="2400" spc="-1" strike="noStrike">
                <a:solidFill>
                  <a:srgbClr val="000000"/>
                </a:solidFill>
                <a:latin typeface="Lato"/>
                <a:ea typeface="DejaVu Sans"/>
              </a:rPr>
              <a:t>lola</a:t>
            </a:r>
            <a:r>
              <a:rPr b="0" lang="en-PH" sz="2400" spc="-1" strike="noStrike">
                <a:solidFill>
                  <a:srgbClr val="000000"/>
                </a:solidFill>
                <a:latin typeface="Lato"/>
                <a:ea typeface="DejaVu Sans"/>
              </a:rPr>
              <a:t> and </a:t>
            </a:r>
            <a:r>
              <a:rPr b="0" i="1" lang="en-PH" sz="2400" spc="-1" strike="noStrike">
                <a:solidFill>
                  <a:srgbClr val="000000"/>
                </a:solidFill>
                <a:latin typeface="Lato"/>
                <a:ea typeface="DejaVu Sans"/>
              </a:rPr>
              <a:t>lolo</a:t>
            </a:r>
            <a:r>
              <a:rPr b="0" lang="en-PH" sz="2400" spc="-1" strike="noStrike">
                <a:solidFill>
                  <a:srgbClr val="000000"/>
                </a:solidFill>
                <a:latin typeface="Lato"/>
                <a:ea typeface="DejaVu Sans"/>
              </a:rPr>
              <a:t> were so excited to see them. Their </a:t>
            </a:r>
            <a:r>
              <a:rPr b="0" i="1" lang="en-PH" sz="2400" spc="-1" strike="noStrike">
                <a:solidFill>
                  <a:srgbClr val="000000"/>
                </a:solidFill>
                <a:latin typeface="Lato"/>
                <a:ea typeface="DejaVu Sans"/>
              </a:rPr>
              <a:t>lola</a:t>
            </a:r>
            <a:r>
              <a:rPr b="0" lang="en-PH" sz="2400" spc="-1" strike="noStrike">
                <a:solidFill>
                  <a:srgbClr val="000000"/>
                </a:solidFill>
                <a:latin typeface="Lato"/>
                <a:ea typeface="DejaVu Sans"/>
              </a:rPr>
              <a:t> prepared delicious </a:t>
            </a:r>
            <a:r>
              <a:rPr b="0" i="1" lang="en-PH" sz="2400" spc="-1" strike="noStrike">
                <a:solidFill>
                  <a:srgbClr val="000000"/>
                </a:solidFill>
                <a:latin typeface="Lato"/>
                <a:ea typeface="DejaVu Sans"/>
              </a:rPr>
              <a:t>bibingka</a:t>
            </a:r>
            <a:r>
              <a:rPr b="0" lang="en-PH" sz="2400" spc="-1" strike="noStrike">
                <a:solidFill>
                  <a:srgbClr val="000000"/>
                </a:solidFill>
                <a:latin typeface="Lato"/>
                <a:ea typeface="DejaVu Sans"/>
              </a:rPr>
              <a:t> and </a:t>
            </a:r>
            <a:r>
              <a:rPr b="0" i="1" lang="en-PH" sz="2400" spc="-1" strike="noStrike">
                <a:solidFill>
                  <a:srgbClr val="000000"/>
                </a:solidFill>
                <a:latin typeface="Lato"/>
                <a:ea typeface="DejaVu Sans"/>
              </a:rPr>
              <a:t>sweet buko</a:t>
            </a:r>
            <a:r>
              <a:rPr b="0" lang="en-PH" sz="2400" spc="-1" strike="noStrike">
                <a:solidFill>
                  <a:srgbClr val="000000"/>
                </a:solidFill>
                <a:latin typeface="Lato"/>
                <a:ea typeface="DejaVu Sans"/>
              </a:rPr>
              <a:t> juice as a refreshment.</a:t>
            </a:r>
            <a:endParaRPr b="0" lang="en-PH" sz="2400" spc="-1" strike="noStrike">
              <a:latin typeface="Arial"/>
            </a:endParaRPr>
          </a:p>
        </p:txBody>
      </p:sp>
      <p:pic>
        <p:nvPicPr>
          <p:cNvPr id="143" name="" descr=""/>
          <p:cNvPicPr/>
          <p:nvPr/>
        </p:nvPicPr>
        <p:blipFill>
          <a:blip r:embed="rId1"/>
          <a:stretch/>
        </p:blipFill>
        <p:spPr>
          <a:xfrm>
            <a:off x="0" y="0"/>
            <a:ext cx="3959640" cy="2879640"/>
          </a:xfrm>
          <a:prstGeom prst="rect">
            <a:avLst/>
          </a:prstGeom>
          <a:ln w="0">
            <a:noFill/>
          </a:ln>
        </p:spPr>
      </p:pic>
      <p:sp>
        <p:nvSpPr>
          <p:cNvPr id="144" name=""/>
          <p:cNvSpPr/>
          <p:nvPr/>
        </p:nvSpPr>
        <p:spPr>
          <a:xfrm>
            <a:off x="1440000" y="720000"/>
            <a:ext cx="8998560" cy="5219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756000" y="432000"/>
            <a:ext cx="9933120" cy="568620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400" spc="-1" strike="noStrike">
                <a:solidFill>
                  <a:srgbClr val="000000"/>
                </a:solidFill>
                <a:latin typeface="Lato"/>
                <a:ea typeface="€ž]ëþ"/>
              </a:rPr>
              <a:t>	</a:t>
            </a:r>
            <a:r>
              <a:rPr b="0" lang="en-PH" sz="2400" spc="-1" strike="noStrike">
                <a:solidFill>
                  <a:srgbClr val="000000"/>
                </a:solidFill>
                <a:latin typeface="Lato"/>
                <a:ea typeface="€ž]ëþ"/>
              </a:rPr>
              <a:t>	</a:t>
            </a:r>
            <a:r>
              <a:rPr b="0" lang="en-PH" sz="2400" spc="-1" strike="noStrike">
                <a:solidFill>
                  <a:srgbClr val="000000"/>
                </a:solidFill>
                <a:latin typeface="Lato"/>
                <a:ea typeface="€ž]ëþ"/>
              </a:rPr>
              <a:t>	</a:t>
            </a:r>
            <a:r>
              <a:rPr b="0" lang="en-PH" sz="2400" spc="-1" strike="noStrike">
                <a:solidFill>
                  <a:srgbClr val="000000"/>
                </a:solidFill>
                <a:latin typeface="Lato"/>
                <a:ea typeface="€ž]ëþ"/>
              </a:rPr>
              <a:t>	</a:t>
            </a:r>
            <a:r>
              <a:rPr b="0" lang="en-PH" sz="2400" spc="-1" strike="noStrike">
                <a:solidFill>
                  <a:srgbClr val="000000"/>
                </a:solidFill>
                <a:latin typeface="Lato"/>
                <a:ea typeface="€ž]ëþ"/>
              </a:rPr>
              <a:t>	</a:t>
            </a:r>
            <a:r>
              <a:rPr b="0" lang="en-PH" sz="2400" spc="-1" strike="noStrike">
                <a:solidFill>
                  <a:srgbClr val="000000"/>
                </a:solidFill>
                <a:latin typeface="Lato"/>
                <a:ea typeface="€ž]ëþ"/>
              </a:rPr>
              <a:t>	</a:t>
            </a:r>
            <a:r>
              <a:rPr b="0" lang="en-PH" sz="2400" spc="-1" strike="noStrike">
                <a:solidFill>
                  <a:srgbClr val="000000"/>
                </a:solidFill>
                <a:latin typeface="Lato"/>
                <a:ea typeface="€ž]ëþ"/>
              </a:rPr>
              <a:t>	</a:t>
            </a:r>
            <a:r>
              <a:rPr b="0" lang="en-PH" sz="2400" spc="-1" strike="noStrike">
                <a:solidFill>
                  <a:srgbClr val="000000"/>
                </a:solidFill>
                <a:latin typeface="Lato"/>
                <a:ea typeface="€ž]ëþ"/>
              </a:rPr>
              <a:t>	</a:t>
            </a:r>
            <a:r>
              <a:rPr b="0" lang="en-PH" sz="2400" spc="-1" strike="noStrike">
                <a:solidFill>
                  <a:srgbClr val="000000"/>
                </a:solidFill>
                <a:latin typeface="Lato"/>
                <a:ea typeface="€ž]ëþ"/>
              </a:rPr>
              <a:t>Soon after, </a:t>
            </a:r>
            <a:r>
              <a:rPr b="0" i="1" lang="en-PH" sz="2400" spc="-1" strike="noStrike">
                <a:solidFill>
                  <a:srgbClr val="000000"/>
                </a:solidFill>
                <a:latin typeface="Lato"/>
                <a:ea typeface="DejaVu Sans"/>
              </a:rPr>
              <a:t>Lola</a:t>
            </a:r>
            <a:r>
              <a:rPr b="0" lang="en-PH" sz="2400" spc="-1" strike="noStrike">
                <a:solidFill>
                  <a:srgbClr val="000000"/>
                </a:solidFill>
                <a:latin typeface="Lato"/>
                <a:ea typeface="DejaVu Sans"/>
              </a:rPr>
              <a:t> and Mommy Gienah started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preparing their lunch. Lolo and Daddy Casey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visited the poultry.</a:t>
            </a:r>
            <a:endParaRPr b="0" lang="en-PH" sz="2400" spc="-1" strike="noStrike">
              <a:latin typeface="Arial"/>
            </a:endParaRPr>
          </a:p>
          <a:p>
            <a:pPr algn="just">
              <a:lnSpc>
                <a:spcPct val="2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Zach and Deanne ran hurriedly to the rice fields. Deanne sat under a tree as she played with her doll and other toys. Zach pulled out his magnifying glass. He saw something hopping over the grass near a pond.</a:t>
            </a:r>
            <a:endParaRPr b="0" lang="en-PH" sz="2400" spc="-1" strike="noStrike">
              <a:latin typeface="Arial"/>
            </a:endParaRPr>
          </a:p>
          <a:p>
            <a:pPr algn="r">
              <a:lnSpc>
                <a:spcPct val="200000"/>
              </a:lnSpc>
              <a:buNone/>
            </a:pPr>
            <a:r>
              <a:rPr b="0" lang="en-PH" sz="2400" spc="-1" strike="noStrike">
                <a:solidFill>
                  <a:srgbClr val="000000"/>
                </a:solidFill>
                <a:latin typeface="Lato"/>
                <a:ea typeface="DejaVu Sans"/>
              </a:rPr>
              <a:t>(to be continued)</a:t>
            </a:r>
            <a:endParaRPr b="0" lang="en-PH" sz="2400" spc="-1" strike="noStrike">
              <a:latin typeface="Arial"/>
            </a:endParaRPr>
          </a:p>
        </p:txBody>
      </p:sp>
      <p:pic>
        <p:nvPicPr>
          <p:cNvPr id="146" name="" descr=""/>
          <p:cNvPicPr/>
          <p:nvPr/>
        </p:nvPicPr>
        <p:blipFill>
          <a:blip r:embed="rId1"/>
          <a:stretch/>
        </p:blipFill>
        <p:spPr>
          <a:xfrm>
            <a:off x="1440" y="0"/>
            <a:ext cx="3778200" cy="2652120"/>
          </a:xfrm>
          <a:prstGeom prst="rect">
            <a:avLst/>
          </a:prstGeom>
          <a:ln w="0">
            <a:noFill/>
          </a:ln>
        </p:spPr>
      </p:pic>
      <p:sp>
        <p:nvSpPr>
          <p:cNvPr id="147" name=""/>
          <p:cNvSpPr/>
          <p:nvPr/>
        </p:nvSpPr>
        <p:spPr>
          <a:xfrm>
            <a:off x="4376520" y="360000"/>
            <a:ext cx="6062040" cy="3304440"/>
          </a:xfrm>
          <a:prstGeom prst="rect">
            <a:avLst/>
          </a:prstGeom>
          <a:noFill/>
          <a:ln w="0">
            <a:noFill/>
          </a:ln>
        </p:spPr>
        <p:style>
          <a:lnRef idx="0"/>
          <a:fillRef idx="0"/>
          <a:effectRef idx="0"/>
          <a:fontRef idx="minor"/>
        </p:style>
      </p:sp>
      <p:sp>
        <p:nvSpPr>
          <p:cNvPr id="148" name=""/>
          <p:cNvSpPr/>
          <p:nvPr/>
        </p:nvSpPr>
        <p:spPr>
          <a:xfrm>
            <a:off x="977760" y="3845880"/>
            <a:ext cx="9460800" cy="221508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2900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2023-08-30T14:00:05Z</dcterms:modified>
  <cp:revision>188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