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800" cy="683568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6320" cy="2776320"/>
          </a:xfrm>
          <a:prstGeom prst="rect">
            <a:avLst/>
          </a:prstGeom>
          <a:ln w="0">
            <a:noFill/>
          </a:ln>
        </p:spPr>
      </p:pic>
      <p:sp>
        <p:nvSpPr>
          <p:cNvPr id="2" name=""/>
          <p:cNvSpPr/>
          <p:nvPr/>
        </p:nvSpPr>
        <p:spPr>
          <a:xfrm>
            <a:off x="3487680" y="1474920"/>
            <a:ext cx="8682120" cy="383832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2120" cy="36036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800" cy="612720"/>
          </a:xfrm>
          <a:prstGeom prst="rect">
            <a:avLst/>
          </a:prstGeom>
          <a:ln w="0">
            <a:noFill/>
          </a:ln>
        </p:spPr>
      </p:pic>
      <p:sp>
        <p:nvSpPr>
          <p:cNvPr id="43" name=""/>
          <p:cNvSpPr/>
          <p:nvPr/>
        </p:nvSpPr>
        <p:spPr>
          <a:xfrm>
            <a:off x="10868040" y="0"/>
            <a:ext cx="947880" cy="94788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1240" cy="1011240"/>
          </a:xfrm>
          <a:prstGeom prst="rect">
            <a:avLst/>
          </a:prstGeom>
          <a:ln w="0">
            <a:noFill/>
          </a:ln>
        </p:spPr>
      </p:pic>
      <p:sp>
        <p:nvSpPr>
          <p:cNvPr id="45" name=""/>
          <p:cNvSpPr/>
          <p:nvPr/>
        </p:nvSpPr>
        <p:spPr>
          <a:xfrm>
            <a:off x="185760" y="6362640"/>
            <a:ext cx="46688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6" name=""/>
          <p:cNvSpPr/>
          <p:nvPr/>
        </p:nvSpPr>
        <p:spPr>
          <a:xfrm>
            <a:off x="9451800" y="6351480"/>
            <a:ext cx="2600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47"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48"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680" cy="336096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960000" y="2772000"/>
            <a:ext cx="8076960" cy="12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ANG PAGBALIK SA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BAYANG SAWI</a:t>
            </a:r>
            <a:endParaRPr b="0" lang="en-PH" sz="3600" spc="-1" strike="noStrike">
              <a:solidFill>
                <a:srgbClr val="000000"/>
              </a:solid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
          <p:cNvSpPr/>
          <p:nvPr/>
        </p:nvSpPr>
        <p:spPr>
          <a:xfrm>
            <a:off x="379440" y="3600360"/>
            <a:ext cx="10780560" cy="2500560"/>
          </a:xfrm>
          <a:prstGeom prst="rect">
            <a:avLst/>
          </a:prstGeom>
          <a:noFill/>
          <a:ln w="0">
            <a:noFill/>
          </a:ln>
        </p:spPr>
        <p:style>
          <a:lnRef idx="0"/>
          <a:fillRef idx="0"/>
          <a:effectRef idx="0"/>
          <a:fontRef idx="minor"/>
        </p:style>
      </p:sp>
      <p:sp>
        <p:nvSpPr>
          <p:cNvPr id="150" name=""/>
          <p:cNvSpPr/>
          <p:nvPr/>
        </p:nvSpPr>
        <p:spPr>
          <a:xfrm>
            <a:off x="720000" y="1894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1151"/>
              </a:spcBef>
              <a:spcAft>
                <a:spcPts val="11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Ninais ni Simoun na pag-alabin ang galit ni Kabesang Tales sa pamamagitan ng pagpapakita ng mga halaga ng kaniyang kayamanan. Nadama ni Kabesang Tales ang kaniyang kahirapan at sadyang ipinakita ni Simoun ang kaniyang baril at ito nga ay ninakaw ni Kabesang Tales. Kinuha ni Kabesang Tales ang baril ni Simoun upang makapaghiganti sa mga taong kumuha ng kaniyang bukirin. Hindi makatarungan ang pagpatay dahil may mga batas ng tao na dapat sundin ng bawat mamamayan. Sa kabanata na ang pamagat ay Los Baños, ipinakita rito kung nagagampanan ba ng Kapitan Heneral ang kaniyang tungkulin sa bayan. Ipinakita rito ang kaniyang pangangaso. Gayundin ang pagsusugal ng mga prayle at Kapitan Heneral at ang sadyang pagpapatalo ni Padre Sibyla at Irene dahil may pabor silang hihingin sa Kapitan Heneral. </a:t>
            </a:r>
            <a:endParaRPr b="0" lang="en-PH" sz="2000" spc="-1" strike="noStrike">
              <a:solidFill>
                <a:srgbClr val="000000"/>
              </a:solidFill>
              <a:latin typeface="Lato"/>
              <a:ea typeface="PingFang SC"/>
            </a:endParaRPr>
          </a:p>
          <a:p>
            <a:pPr algn="just">
              <a:lnSpc>
                <a:spcPct val="150000"/>
              </a:lnSpc>
              <a:spcBef>
                <a:spcPts val="1151"/>
              </a:spcBef>
              <a:spcAft>
                <a:spcPts val="11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Lato"/>
              <a:ea typeface="PingFang SC"/>
            </a:endParaRPr>
          </a:p>
          <a:p>
            <a:pPr algn="just">
              <a:lnSpc>
                <a:spcPct val="150000"/>
              </a:lnSpc>
              <a:spcBef>
                <a:spcPts val="867"/>
              </a:spcBef>
              <a:spcAft>
                <a:spcPts val="867"/>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Lato"/>
              <a:ea typeface="PingFang SC"/>
            </a:endParaRPr>
          </a:p>
        </p:txBody>
      </p:sp>
      <p:sp>
        <p:nvSpPr>
          <p:cNvPr id="151" name=""/>
          <p:cNvSpPr/>
          <p:nvPr/>
        </p:nvSpPr>
        <p:spPr>
          <a:xfrm>
            <a:off x="0" y="36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10 AT 11: KAYAMANAN </a:t>
            </a:r>
            <a:endParaRPr b="0" lang="en-PH" sz="3600" spc="-1" strike="noStrike">
              <a:solidFill>
                <a:srgbClr val="000000"/>
              </a:solidFill>
              <a:latin typeface="Arial"/>
            </a:endParaRPr>
          </a:p>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AT KARALITAAN AT SA LOS BA</a:t>
            </a:r>
            <a:r>
              <a:rPr b="1" lang="en-PH" sz="3600" spc="-1" strike="noStrike">
                <a:solidFill>
                  <a:srgbClr val="000000"/>
                </a:solidFill>
                <a:latin typeface="Lato"/>
                <a:ea typeface="DejaVu Sans"/>
              </a:rPr>
              <a:t>Ñ</a:t>
            </a:r>
            <a:r>
              <a:rPr b="1" lang="en-PH" sz="3600" spc="-1" strike="noStrike">
                <a:solidFill>
                  <a:srgbClr val="000000"/>
                </a:solidFill>
                <a:latin typeface="Lato"/>
                <a:ea typeface="DejaVu Sans"/>
              </a:rPr>
              <a:t>OS</a:t>
            </a:r>
            <a:endParaRPr b="0" lang="en-PH" sz="3600" spc="-1" strike="noStrike">
              <a:solidFill>
                <a:srgbClr val="000000"/>
              </a:solid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
          <p:cNvSpPr/>
          <p:nvPr/>
        </p:nvSpPr>
        <p:spPr>
          <a:xfrm>
            <a:off x="379440" y="3600360"/>
            <a:ext cx="10780560" cy="2500560"/>
          </a:xfrm>
          <a:prstGeom prst="rect">
            <a:avLst/>
          </a:prstGeom>
          <a:noFill/>
          <a:ln w="0">
            <a:noFill/>
          </a:ln>
        </p:spPr>
        <p:style>
          <a:lnRef idx="0"/>
          <a:fillRef idx="0"/>
          <a:effectRef idx="0"/>
          <a:fontRef idx="minor"/>
        </p:style>
      </p:sp>
      <p:sp>
        <p:nvSpPr>
          <p:cNvPr id="153" name=""/>
          <p:cNvSpPr/>
          <p:nvPr/>
        </p:nvSpPr>
        <p:spPr>
          <a:xfrm>
            <a:off x="720000" y="1894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1151"/>
              </a:spcBef>
              <a:spcAft>
                <a:spcPts val="11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Malungkot naman si Placido Penitente na patungo sa Unibersidad ng Santo Tomas dahil nais na niyang tumigil sa pag-aaral, dalawang beses na niya itong sinabi sa kaniyang ina. Ngunit nakiusap ang kaniyang ina na tapusin kahit Batsilyer de Artes man lang dahil nasa ikaapat na taon na siya. Ipinakita sa kabanatang ito ang pagkakakilanlan ng mga mag-aaral sa iba’t ibang unibersidad. Gayundin ang pagpasa ng mga mag-aaral dahil sa pagreregalo sa mga propesor. Ipinakita sa kabanatang ito ang hindi pagiging kalipikado ng guro nila Placido na si Padre Millon ay nagtuturo ng Pisika na hindi naman niya talaga itinuturo ang asignaturang ito. Dahilan upang mawalan ng interes sa pag-aaral si Placido. Madalas ding umasa lamang ng sagot kay Placido ang kaniyang mga kaklase. Minsang nahuli ng propesor si Juanito na nagtatanong ng sagot kay Placido ngunit sa kasamaang palad ay si Placido ang napag-initan ni Padre Millon. Nabigla naman ang lahat dahil sa ginawang pagsagot ni Placido kay Padre Millon. Dahil doon ay nagsermon nalang ito dahil sa kawalang-galang ng pagsagot ni Placido. </a:t>
            </a:r>
            <a:endParaRPr b="0" lang="en-PH" sz="2000" spc="-1" strike="noStrike">
              <a:solidFill>
                <a:srgbClr val="000000"/>
              </a:solidFill>
              <a:latin typeface="Lato"/>
              <a:ea typeface="PingFang SC"/>
            </a:endParaRPr>
          </a:p>
          <a:p>
            <a:pPr algn="just">
              <a:lnSpc>
                <a:spcPct val="115000"/>
              </a:lnSpc>
              <a:spcBef>
                <a:spcPts val="1151"/>
              </a:spcBef>
              <a:spcAft>
                <a:spcPts val="11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Lato"/>
              <a:ea typeface="PingFang SC"/>
            </a:endParaRPr>
          </a:p>
          <a:p>
            <a:pPr algn="just">
              <a:lnSpc>
                <a:spcPct val="115000"/>
              </a:lnSpc>
              <a:spcBef>
                <a:spcPts val="1151"/>
              </a:spcBef>
              <a:spcAft>
                <a:spcPts val="11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Lato"/>
              <a:ea typeface="PingFang SC"/>
            </a:endParaRPr>
          </a:p>
        </p:txBody>
      </p:sp>
      <p:sp>
        <p:nvSpPr>
          <p:cNvPr id="154"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12 AT 13: PLACIDO PENITENTE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AT ANG KLASE SA PISIKA</a:t>
            </a:r>
            <a:endParaRPr b="0" lang="en-PH" sz="3600" spc="-1" strike="noStrike">
              <a:solidFill>
                <a:srgbClr val="000000"/>
              </a:solid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PAGSASANAY</a:t>
            </a:r>
            <a:endParaRPr b="0" lang="en-PH" sz="3600" spc="-1" strike="noStrike">
              <a:solidFill>
                <a:srgbClr val="000000"/>
              </a:solid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
          <p:cNvSpPr/>
          <p:nvPr/>
        </p:nvSpPr>
        <p:spPr>
          <a:xfrm>
            <a:off x="-360360" y="2879640"/>
            <a:ext cx="12169800" cy="615960"/>
          </a:xfrm>
          <a:prstGeom prst="rect">
            <a:avLst/>
          </a:prstGeom>
          <a:noFill/>
          <a:ln w="0">
            <a:noFill/>
          </a:ln>
        </p:spPr>
        <p:style>
          <a:lnRef idx="0"/>
          <a:fillRef idx="0"/>
          <a:effectRef idx="0"/>
          <a:fontRef idx="minor"/>
        </p:style>
      </p:sp>
      <p:sp>
        <p:nvSpPr>
          <p:cNvPr id="157" name=""/>
          <p:cNvSpPr/>
          <p:nvPr/>
        </p:nvSpPr>
        <p:spPr>
          <a:xfrm>
            <a:off x="539640" y="3240000"/>
            <a:ext cx="10780920" cy="2500560"/>
          </a:xfrm>
          <a:prstGeom prst="rect">
            <a:avLst/>
          </a:prstGeom>
          <a:noFill/>
          <a:ln w="0">
            <a:noFill/>
          </a:ln>
        </p:spPr>
        <p:style>
          <a:lnRef idx="0"/>
          <a:fillRef idx="0"/>
          <a:effectRef idx="0"/>
          <a:fontRef idx="minor"/>
        </p:style>
      </p:sp>
      <p:sp>
        <p:nvSpPr>
          <p:cNvPr id="158" name=""/>
          <p:cNvSpPr/>
          <p:nvPr/>
        </p:nvSpPr>
        <p:spPr>
          <a:xfrm>
            <a:off x="395640" y="720"/>
            <a:ext cx="11518920" cy="575928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2000" spc="-1" strike="noStrike">
                <a:solidFill>
                  <a:srgbClr val="000000"/>
                </a:solidFill>
                <a:latin typeface="Lato"/>
                <a:ea typeface="DejaVu Sans"/>
              </a:rPr>
              <a:t>PANUTO: </a:t>
            </a:r>
            <a:r>
              <a:rPr b="0" lang="en-US" sz="2000" spc="-1" strike="noStrike">
                <a:solidFill>
                  <a:srgbClr val="000000"/>
                </a:solidFill>
                <a:latin typeface="Lato"/>
                <a:ea typeface="DejaVu Sans"/>
              </a:rPr>
              <a:t>Sagutin ang mga sumusunod na mga katanungan. Isulat ang iyong sagot sa iyong kuwaderno.</a:t>
            </a:r>
            <a:endParaRPr b="0" lang="en-PH" sz="2000" spc="-1" strike="noStrike">
              <a:solidFill>
                <a:srgbClr val="000000"/>
              </a:solidFill>
              <a:latin typeface="Arial"/>
            </a:endParaRPr>
          </a:p>
          <a:p>
            <a:pPr marL="720000">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600" spc="-1" strike="noStrike">
                <a:solidFill>
                  <a:srgbClr val="000000"/>
                </a:solidFill>
                <a:latin typeface="Lato"/>
                <a:ea typeface="DejaVu Sans"/>
              </a:rPr>
              <a:t> </a:t>
            </a:r>
            <a:endParaRPr b="0" lang="en-PH" sz="6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1. Ano ang nais ipahiwatig ni Isagani sa kaniyang matalinghagang pahayag na, “Ang mga kababayan sa          paghahambing ng mga ito sa tubig na higit na makapangyarihan na maaaring maging singaw ngunit            kapag pinagalit ay maaaring maging malawak na dagat at magwasak ng sangkatauhan.”? </a:t>
            </a:r>
            <a:endParaRPr b="0" lang="en-PH" sz="20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2. Naniniwala ka ba na may karapatan si Kabesang Tales sa lupain na kaniyang sinasaka? Patunayan. </a:t>
            </a:r>
            <a:endParaRPr b="0" lang="en-PH" sz="20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3. Bakit palihim kung magtungo si Basilio sa puntod ng kaniyang ina na si Sisa? </a:t>
            </a:r>
            <a:endParaRPr b="0" lang="en-PH" sz="20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4. Bakit nagbalik si Simoun sa bayan ng San Diego? Ano ang kaniyang plano? </a:t>
            </a:r>
            <a:endParaRPr b="0" lang="en-PH" sz="2000" spc="-1" strike="noStrike">
              <a:solidFill>
                <a:srgbClr val="000000"/>
              </a:solidFill>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5. Ano ang nararanasan ni Placido at bakit ayaw na nitong magpatuloy sa pag-aaral? </a:t>
            </a:r>
            <a:endParaRPr b="0" lang="en-PH" sz="2000" spc="-1" strike="noStrike">
              <a:solidFill>
                <a:srgbClr val="000000"/>
              </a:solidFill>
              <a:latin typeface="Arial"/>
            </a:endParaRPr>
          </a:p>
        </p:txBody>
      </p:sp>
      <p:sp>
        <p:nvSpPr>
          <p:cNvPr id="159"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60"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61"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560" cy="2500560"/>
          </a:xfrm>
          <a:prstGeom prst="rect">
            <a:avLst/>
          </a:prstGeom>
          <a:noFill/>
          <a:ln w="0">
            <a:noFill/>
          </a:ln>
        </p:spPr>
        <p:style>
          <a:lnRef idx="0"/>
          <a:fillRef idx="0"/>
          <a:effectRef idx="0"/>
          <a:fontRef idx="minor"/>
        </p:style>
      </p:sp>
      <p:sp>
        <p:nvSpPr>
          <p:cNvPr id="126" name=""/>
          <p:cNvSpPr/>
          <p:nvPr/>
        </p:nvSpPr>
        <p:spPr>
          <a:xfrm>
            <a:off x="730080" y="234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Ang Bapor Tabo ay naglalakbay patungo sa lalawigan ng Laguna, isang umaga ng Disyembre. Sa itaas ng kubyerta, ang mga kaparian, kawani ng pamahalaan, at ilang manlalakbay ay maginhawang nakaupo at siyang-siya sa mga tanawing dinaraanan. Sa ibaba ng kubyerta naman ay nagsisiksikan ang mga katutubo, Intsik na tinatawag ngayong Tsino, at mga mestizong manlalakbay. Ang pamahalaan ay nasa ilalim ng pamamahala ng mga prayle, mapagpanggap na maharlika ngunit puno ng karumihan at naghahari nang may pagbabanta at pananakop sa mamamayang nasasakupan. </a:t>
            </a:r>
            <a:endParaRPr b="0" lang="en-PH" sz="2000" spc="-1" strike="noStrike">
              <a:solidFill>
                <a:srgbClr val="000000"/>
              </a:solidFill>
              <a:latin typeface="Lato"/>
            </a:endParaRPr>
          </a:p>
        </p:txBody>
      </p:sp>
      <p:sp>
        <p:nvSpPr>
          <p:cNvPr id="127" name=""/>
          <p:cNvSpPr/>
          <p:nvPr/>
        </p:nvSpPr>
        <p:spPr>
          <a:xfrm>
            <a:off x="-36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 AT 2: SA IBABAW AT ILALIM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NG KUBYERTA</a:t>
            </a:r>
            <a:endParaRPr b="0" lang="en-PH" sz="36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560" cy="2500560"/>
          </a:xfrm>
          <a:prstGeom prst="rect">
            <a:avLst/>
          </a:prstGeom>
          <a:noFill/>
          <a:ln w="0">
            <a:noFill/>
          </a:ln>
        </p:spPr>
        <p:style>
          <a:lnRef idx="0"/>
          <a:fillRef idx="0"/>
          <a:effectRef idx="0"/>
          <a:fontRef idx="minor"/>
        </p:style>
      </p:sp>
      <p:sp>
        <p:nvSpPr>
          <p:cNvPr id="129" name=""/>
          <p:cNvSpPr/>
          <p:nvPr/>
        </p:nvSpPr>
        <p:spPr>
          <a:xfrm>
            <a:off x="730080" y="198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Ang Bapor Tabo ay pabilog (ang tabo ay katutubong salita, ito ang kalahati ng bao ng niyog at pabilog), ibig sabihin ang pamahalaang Kastila ay walang tiyak na direksiyon o tunguhin gaya nito. Iminungkahi ni Simoun na gumawa ng tuwid na kanal, daanan ng bangka o barko, kahit pa sirain ang mga bahay na nakatayo sa gilid ng ilog, at sapilitang pagtrabahuhin ang mga bilanggo o mamamayan upang walang gastusin ang pamahalaan sa paghukay ng tuwid na kanal. (Sa pisika, sinasabi ang ganito: </a:t>
            </a:r>
            <a:r>
              <a:rPr b="0" i="1" lang="en-PH" sz="2000" spc="-1" strike="noStrike">
                <a:solidFill>
                  <a:srgbClr val="000000"/>
                </a:solidFill>
                <a:latin typeface="Lato"/>
                <a:ea typeface="Arial;Arial"/>
              </a:rPr>
              <a:t>The shortest distance between two points is a straight line</a:t>
            </a:r>
            <a:r>
              <a:rPr b="0" lang="en-PH" sz="2000" spc="-1" strike="noStrike">
                <a:solidFill>
                  <a:srgbClr val="000000"/>
                </a:solidFill>
                <a:latin typeface="Lato"/>
                <a:ea typeface="Arial;Arial"/>
              </a:rPr>
              <a:t>.) Sinabi ni Don Custodio na baka maghimagsik ang mga Indio at sa halip ay iminungkahi nito na mag-alaga ng mga pato ang mga katutubong naninirahan sa gilid ng ilog upang ang mga pato ang sisisid sa mga susô sa ilog hanggang sa mapalinis at mapalalim ang ilog. </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30"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 AT 2: SA IBABAW AT ILALIM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NG KUBYERTA</a:t>
            </a:r>
            <a:endParaRPr b="0" lang="en-PH" sz="3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560" cy="2500560"/>
          </a:xfrm>
          <a:prstGeom prst="rect">
            <a:avLst/>
          </a:prstGeom>
          <a:noFill/>
          <a:ln w="0">
            <a:noFill/>
          </a:ln>
        </p:spPr>
        <p:style>
          <a:lnRef idx="0"/>
          <a:fillRef idx="0"/>
          <a:effectRef idx="0"/>
          <a:fontRef idx="minor"/>
        </p:style>
      </p:sp>
      <p:sp>
        <p:nvSpPr>
          <p:cNvPr id="132" name=""/>
          <p:cNvSpPr/>
          <p:nvPr/>
        </p:nvSpPr>
        <p:spPr>
          <a:xfrm>
            <a:off x="730080" y="198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Sadyang walang lohika sa mungkahi ni Don Custodio at nais lamang ilarawan ng may-akda na ang tauhang si Don Custodio, na isang Kastilang mangmang, ay nagmamarunong. Napakaraming tao sa ilalim ng bapor. Siksikan, pawisan, at mayroon din namang nakatayo. Ang kahilingan ng mga estudyante ay magkaroon ng Akademya ng Wikang Kastila. Ayon kay Kapitan Basilio, hindi ito maipatutupad sapagkat tututulan ito ng mga prayle. Nabanggit din dito ang buhay ni Padre Florentino na isang paring Pilipino, naging pari dahil lamang sa kagustuhan ng kaniyang ina, siya ang tiyo ni Isagani. Inakala rin ni Isagani sa kabanatang ito na hinahamak ni Simoun ang mga kababayang Indio sa pagsasabing hindi bumibili ng alahas at hindi pag-inom ng serbesa gaya ng sinabi ni Padre Camorra. Ipinagtanggol ni Isagani ang mga kababayan sa paghahambing ng mga ito sa tubig na higit na makapangyarihan na maaaring maging singaw ngunit kapag pinagalit ay maaaring maging malawak na dagat at magwasak ng sangkatauhan. </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33"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 AT 2: SA IBABAW AT ILALIM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NG KUBYERTA</a:t>
            </a:r>
            <a:endParaRPr b="0" lang="en-PH" sz="36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79440" y="3600360"/>
            <a:ext cx="10780560" cy="2500560"/>
          </a:xfrm>
          <a:prstGeom prst="rect">
            <a:avLst/>
          </a:prstGeom>
          <a:noFill/>
          <a:ln w="0">
            <a:noFill/>
          </a:ln>
        </p:spPr>
        <p:style>
          <a:lnRef idx="0"/>
          <a:fillRef idx="0"/>
          <a:effectRef idx="0"/>
          <a:fontRef idx="minor"/>
        </p:style>
      </p:sp>
      <p:sp>
        <p:nvSpPr>
          <p:cNvPr id="135" name=""/>
          <p:cNvSpPr/>
          <p:nvPr/>
        </p:nvSpPr>
        <p:spPr>
          <a:xfrm>
            <a:off x="360000" y="1138320"/>
            <a:ext cx="1134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Nadatnan ni Padre Florentino na nagtatawanan ang mga taong nasa kubyerta, habang ang mga prayle naman ay dumaraing dahil sa pagkamulat ng mga Pilipino sa pag-uusig ng mga ito sa mga bayarin sa simbahan. Napag-usapan ang mga alamat. Nagsalaysay ang kapitan ng bapor tungkol sa Alamat ng Malapad na Bato, ang bato na itinuturing na banal ng mga katutubo at pinamahayan ng mga espiritu ngunit ginawang tirahan ng mga tulisan kaya nawala ang takot ng mga tao sa espiritu at napalitan ng takot sa mga tulisan. Simbolo ito ng pananakop sa Pilipinas. Ang Alamat naman ni Donya Geronima ay ipinakuwento kay Padre Florentino. Kuwento ng babaeng napangakuan na pakakasalan subalit hindi na bumalik ang nobyo.</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Nang puntahan niya, isa na pala itong arsobispo. Ang naisip naman ng arsobispo ay itinira ito sa kuweba na malapit sa ilog na napapalamutian ng baging. Ang alamat na ito ay may pagkakahawig sa buhay pag-ibig ni Padre Florentino. Si Padre Salvi naman ang nagkuwento ng Alamat ni San Nicolas. Ito’y kuwento ng isang Intsik na hindi binyagan na muntik nang kainin ng buwayang nasa ilog. Bigla raw lumabas ang isang demonyong nag-anyong buwaya at pinalubog ang bangka ng Intsik subalit dahil sa pananampalataya ng Intsik kay San Nicolas ang buwaya ay biglang naging bato. </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36"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 MGA ALAMAT</a:t>
            </a:r>
            <a:endParaRPr b="0" lang="en-PH" sz="36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
          <p:cNvSpPr/>
          <p:nvPr/>
        </p:nvSpPr>
        <p:spPr>
          <a:xfrm>
            <a:off x="379440" y="3600360"/>
            <a:ext cx="10780560" cy="2500560"/>
          </a:xfrm>
          <a:prstGeom prst="rect">
            <a:avLst/>
          </a:prstGeom>
          <a:noFill/>
          <a:ln w="0">
            <a:noFill/>
          </a:ln>
        </p:spPr>
        <p:style>
          <a:lnRef idx="0"/>
          <a:fillRef idx="0"/>
          <a:effectRef idx="0"/>
          <a:fontRef idx="minor"/>
        </p:style>
      </p:sp>
      <p:sp>
        <p:nvSpPr>
          <p:cNvPr id="138" name=""/>
          <p:cNvSpPr/>
          <p:nvPr/>
        </p:nvSpPr>
        <p:spPr>
          <a:xfrm>
            <a:off x="730080" y="1116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Si Kabesang Tales, bago nagbungkal ng lupa, ay tinanong muna kung may nagmamay-ari ng lupain mula sa pagiging masukal. Siya ang unang nagbungkal at nagpayaman ng lupain kaya malaking sakripisyo na ang naibigay niya para sa lupa. Ang mga pari ay walang karapatang magmay-ari ng lupa dahil walang maiharap ang prayle na titulo na nagsasabing sila ang may-ari ng lupa. Ipinaglaban ni Kabesang Tales ang lupa hanggang sa huli ngunit ang lupain ay tuluyang nakamkam ng korporasyon. Bigla ring dinakip ng mga tulisan si Kabesang Tales at nanghihingi ng salapi na pantubos. Ito ang nagtulak kay Huli upang mamasukan na alila kay Hermana Penchang na nais namang tubusin ni Basilio na labis na ikinagalit ni Hermana Penchang. Ayon sa kaniya, si Basilio ay masamang tao sapagkat nais niyang tubusin si Huli sa pagiging alila nito sa kaniya. Nakita niya ang laket na bigay ni Basilio. Naisip niya na mas nanaisin pa niyang maging alila kaysa maisangla ang laket na iyon. </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39"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4: KABESANG TALES</a:t>
            </a:r>
            <a:endParaRPr b="0" lang="en-PH" sz="3600" spc="-1" strike="noStrike">
              <a:solidFill>
                <a:srgbClr val="000000"/>
              </a:solid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379440" y="3600360"/>
            <a:ext cx="10780560" cy="2500560"/>
          </a:xfrm>
          <a:prstGeom prst="rect">
            <a:avLst/>
          </a:prstGeom>
          <a:noFill/>
          <a:ln w="0">
            <a:noFill/>
          </a:ln>
        </p:spPr>
        <p:style>
          <a:lnRef idx="0"/>
          <a:fillRef idx="0"/>
          <a:effectRef idx="0"/>
          <a:fontRef idx="minor"/>
        </p:style>
      </p:sp>
      <p:sp>
        <p:nvSpPr>
          <p:cNvPr id="141" name=""/>
          <p:cNvSpPr/>
          <p:nvPr/>
        </p:nvSpPr>
        <p:spPr>
          <a:xfrm>
            <a:off x="730080" y="185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Nabalam o naantala ang paglalakbay ni Basilio dahil nadakip at naparusahan ang kutserong si Sinong. Nakalimutan niyang dalhin ang kaniyang sedula. Muling dinakip si Sinong dahil napansin ng guwardiya sibil na walang ilaw ang kaniyang karitela. Nasabi ni Sinong na walang guwardiya sibil sa panahon ng mga imahen dahil nabuhay si Matusalem nang mahabang panahon at sa Tatlong Haring Mago ay hindi alintana na ang isa sa kanila ay maitim ang kulay. Madarama sa kutsero ang pagkaapi at inakala na ang tauhan sa alamat na si Bernardo na nakatanikala sa yungib sa San Mateo, Montalban, Rizal ay makalalaya na upang iligtas ang mga Indio. </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42"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5: ANG NOCHE BUENA</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NG ISANG KUTSERO</a:t>
            </a:r>
            <a:endParaRPr b="0" lang="en-PH" sz="36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379440" y="3600360"/>
            <a:ext cx="10780560" cy="2500560"/>
          </a:xfrm>
          <a:prstGeom prst="rect">
            <a:avLst/>
          </a:prstGeom>
          <a:noFill/>
          <a:ln w="0">
            <a:noFill/>
          </a:ln>
        </p:spPr>
        <p:style>
          <a:lnRef idx="0"/>
          <a:fillRef idx="0"/>
          <a:effectRef idx="0"/>
          <a:fontRef idx="minor"/>
        </p:style>
      </p:sp>
      <p:sp>
        <p:nvSpPr>
          <p:cNvPr id="144" name=""/>
          <p:cNvSpPr/>
          <p:nvPr/>
        </p:nvSpPr>
        <p:spPr>
          <a:xfrm>
            <a:off x="720000" y="203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Namasukan si Basilio bilang katulong ni Kapitan Tiyago kapalit ng pagpapaaral sa kaniya. Dinalaw niya ang puntod ng kaniyang ina araw ng Noche Buena. Palihim niya itong dinadalaw taon-taon. Labintatlong taon na ang nakalipas buhat nang mamatay ang kaniyang ina. Malinaw pa rin sa kaniyang alaala ang mga nangyari. Pauwi na si Basilio nang may marinig siyang yabag ng paa. Dahil sa liwanag, naaninag niya ang mukha ni Simoun. Sinundan niya si Simoun nang makita niya ito at sa madilim na gubat ng mga Ibarra ay nakita niya ito na tila may hinuhukay sa isang malaking puno. Nakita siya ni Simoun na nagtulak sa kaniya upang ipagtapat na si Ibarra at siya ay iisa. Siya ay nagbalik upang ipaghiganti ang kasawiang sinapit niya. Hinikayat siya ni Simoun na umanib sa mga plano niya. Ang panggagamot ng mga maysakit ang inaakala ni Basilio na paraan niya ng paglilingkod sa bayan at ayon kay Basilio, ang paghihiganti ay hindi na muling magbabalik pa ng buhay ng ina at kapatid. </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45" name=""/>
          <p:cNvSpPr/>
          <p:nvPr/>
        </p:nvSpPr>
        <p:spPr>
          <a:xfrm>
            <a:off x="-360" y="108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6 AT 7: SI BASILIO AT SI SIMOUN</a:t>
            </a:r>
            <a:endParaRPr b="0" lang="en-PH" sz="36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379440" y="3600360"/>
            <a:ext cx="10780560" cy="2500560"/>
          </a:xfrm>
          <a:prstGeom prst="rect">
            <a:avLst/>
          </a:prstGeom>
          <a:noFill/>
          <a:ln w="0">
            <a:noFill/>
          </a:ln>
        </p:spPr>
        <p:style>
          <a:lnRef idx="0"/>
          <a:fillRef idx="0"/>
          <a:effectRef idx="0"/>
          <a:fontRef idx="minor"/>
        </p:style>
      </p:sp>
      <p:sp>
        <p:nvSpPr>
          <p:cNvPr id="147" name=""/>
          <p:cNvSpPr/>
          <p:nvPr/>
        </p:nvSpPr>
        <p:spPr>
          <a:xfrm>
            <a:off x="720000" y="203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93000"/>
              </a:lnSpc>
              <a:spcBef>
                <a:spcPts val="1151"/>
              </a:spcBef>
              <a:spcAft>
                <a:spcPts val="1151"/>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Araw ng Pasko, maagang gumising si Huli madilim pa ang paligid ngunit tumilaok na ang manok. Bigla niyang naisip kung gumawa ng himala ang Birhen ngunit nang tingnan niya ang ilalim ng imahen ay hindi nadagdagan ang salaping inilagay niya rito. Nang mahawakan ni Huli ang laket na may brilyante ay hinalikan niya ito ngunit agad na inilayo sapagkat naalala niya na galing ito sa ketongin. Malungkot naman si Tandang Selo noong araw na iyon lalo nang makaalis si Huli. Malungkot si Tandang Selo sapagkat wala man lang siyang regalo na maibigay sa kaibigan lalo na sa kaniyang apo. Nang dumalaw ang kaniyang kaibigan at mga kamag-anak ay walang tinig na nakalabas sa kaniyang bibig at walang narinig kundi impit na tunog. Nasindak ang kaniyang mga kamag-anak at nagkagulo. Napabulalas sila na napipi na si Tandang Selo. Naging balita sa buong bayan ang nangyari kay Tandang Selo. Walang makita ang mga tao na maaaring masisi kaya naman nagkibit-balikat na lamang. Naghugas kamay naman ang tenyente ng guwardiya sibil na nagsabing napag-utusan lamang daw siya kaya ipinasamsam niya ang sandata. Hindi para madukot ng mga tulisan si Kabesang Tales. </a:t>
            </a:r>
            <a:endParaRPr b="0" lang="en-PH" sz="2000" spc="-1" strike="noStrike">
              <a:solidFill>
                <a:srgbClr val="000000"/>
              </a:solidFill>
              <a:latin typeface="Lato"/>
            </a:endParaRPr>
          </a:p>
          <a:p>
            <a:pPr algn="just">
              <a:lnSpc>
                <a:spcPct val="93000"/>
              </a:lnSpc>
              <a:spcBef>
                <a:spcPts val="867"/>
              </a:spcBef>
              <a:spcAft>
                <a:spcPts val="867"/>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2000" spc="-1" strike="noStrike">
              <a:solidFill>
                <a:srgbClr val="000000"/>
              </a:solidFill>
              <a:latin typeface="Lato"/>
            </a:endParaRPr>
          </a:p>
        </p:txBody>
      </p:sp>
      <p:sp>
        <p:nvSpPr>
          <p:cNvPr id="148" name=""/>
          <p:cNvSpPr/>
          <p:nvPr/>
        </p:nvSpPr>
        <p:spPr>
          <a:xfrm>
            <a:off x="-360" y="5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8 AT 9: MALIGAYANG PASKO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AT MGA PILATO</a:t>
            </a:r>
            <a:endParaRPr b="0" lang="en-PH" sz="3600" spc="-1" strike="noStrike">
              <a:solidFill>
                <a:srgbClr val="000000"/>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9665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2023-07-11T15:00:19Z</dcterms:modified>
  <cp:revision>434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