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360" cy="682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240" cy="2766240"/>
          </a:xfrm>
          <a:prstGeom prst="rect">
            <a:avLst/>
          </a:prstGeom>
          <a:ln w="0">
            <a:noFill/>
          </a:ln>
        </p:spPr>
      </p:pic>
      <p:sp>
        <p:nvSpPr>
          <p:cNvPr id="2" name="Rectangle 5"/>
          <p:cNvSpPr/>
          <p:nvPr/>
        </p:nvSpPr>
        <p:spPr>
          <a:xfrm>
            <a:off x="3487320" y="1475280"/>
            <a:ext cx="8671680" cy="3829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680" cy="351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360" cy="602280"/>
          </a:xfrm>
          <a:prstGeom prst="rect">
            <a:avLst/>
          </a:prstGeom>
          <a:ln w="0">
            <a:noFill/>
          </a:ln>
        </p:spPr>
      </p:pic>
      <p:sp>
        <p:nvSpPr>
          <p:cNvPr id="43"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880" cy="1001880"/>
          </a:xfrm>
          <a:prstGeom prst="rect">
            <a:avLst/>
          </a:prstGeom>
          <a:ln w="0">
            <a:noFill/>
          </a:ln>
        </p:spPr>
      </p:pic>
      <p:sp>
        <p:nvSpPr>
          <p:cNvPr id="45"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360" cy="602280"/>
          </a:xfrm>
          <a:prstGeom prst="rect">
            <a:avLst/>
          </a:prstGeom>
          <a:ln w="0">
            <a:noFill/>
          </a:ln>
        </p:spPr>
      </p:pic>
      <p:sp>
        <p:nvSpPr>
          <p:cNvPr id="86"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880" cy="1001880"/>
          </a:xfrm>
          <a:prstGeom prst="rect">
            <a:avLst/>
          </a:prstGeom>
          <a:ln w="0">
            <a:noFill/>
          </a:ln>
        </p:spPr>
      </p:pic>
      <p:sp>
        <p:nvSpPr>
          <p:cNvPr id="88"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360" cy="602280"/>
          </a:xfrm>
          <a:prstGeom prst="rect">
            <a:avLst/>
          </a:prstGeom>
          <a:ln w="0">
            <a:noFill/>
          </a:ln>
        </p:spPr>
      </p:pic>
      <p:sp>
        <p:nvSpPr>
          <p:cNvPr id="129"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880" cy="1001880"/>
          </a:xfrm>
          <a:prstGeom prst="rect">
            <a:avLst/>
          </a:prstGeom>
          <a:ln w="0">
            <a:noFill/>
          </a:ln>
        </p:spPr>
      </p:pic>
      <p:sp>
        <p:nvSpPr>
          <p:cNvPr id="131"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3680" cy="335196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Picture 18" descr=""/>
          <p:cNvPicPr/>
          <p:nvPr/>
        </p:nvPicPr>
        <p:blipFill>
          <a:blip r:embed="rId2"/>
          <a:stretch/>
        </p:blipFill>
        <p:spPr>
          <a:xfrm>
            <a:off x="0" y="6242760"/>
            <a:ext cx="12159360" cy="602280"/>
          </a:xfrm>
          <a:prstGeom prst="rect">
            <a:avLst/>
          </a:prstGeom>
          <a:ln w="0">
            <a:noFill/>
          </a:ln>
        </p:spPr>
      </p:pic>
      <p:sp>
        <p:nvSpPr>
          <p:cNvPr id="211"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212" name="Picture 10" descr=""/>
          <p:cNvPicPr/>
          <p:nvPr/>
        </p:nvPicPr>
        <p:blipFill>
          <a:blip r:embed="rId3"/>
          <a:stretch/>
        </p:blipFill>
        <p:spPr>
          <a:xfrm>
            <a:off x="10857240" y="-64440"/>
            <a:ext cx="1001880" cy="1001880"/>
          </a:xfrm>
          <a:prstGeom prst="rect">
            <a:avLst/>
          </a:prstGeom>
          <a:ln w="0">
            <a:noFill/>
          </a:ln>
        </p:spPr>
      </p:pic>
      <p:sp>
        <p:nvSpPr>
          <p:cNvPr id="213"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214"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2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21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39360" y="2616840"/>
            <a:ext cx="746244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
              </a:rPr>
              <a:t>Likas na Yaman ng Bawat Rehiyon ng Asya</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609480" y="1604520"/>
            <a:ext cx="10972080" cy="3976920"/>
          </a:xfrm>
          <a:prstGeom prst="rect">
            <a:avLst/>
          </a:prstGeom>
          <a:noFill/>
          <a:ln w="76320">
            <a:noFill/>
          </a:ln>
        </p:spPr>
        <p:txBody>
          <a:bodyPr lIns="38160" rIns="38160" tIns="38160" bIns="38160" anchor="t">
            <a:normAutofit/>
          </a:bodyPr>
          <a:p>
            <a:pPr algn="just">
              <a:lnSpc>
                <a:spcPct val="100000"/>
              </a:lnSpc>
              <a:spcBef>
                <a:spcPts val="1417"/>
              </a:spcBef>
              <a:buNone/>
            </a:pPr>
            <a:endParaRPr b="1" lang="en-PH" sz="3200" spc="-1" strike="noStrike">
              <a:latin typeface="Arial"/>
            </a:endParaRPr>
          </a:p>
          <a:p>
            <a:pPr algn="just">
              <a:spcBef>
                <a:spcPts val="1417"/>
              </a:spcBef>
              <a:buNone/>
            </a:pPr>
            <a:r>
              <a:rPr b="1" lang="en-PH" sz="2000" spc="-1" strike="noStrike">
                <a:latin typeface="Lato"/>
                <a:ea typeface="AppleSystemUIFont"/>
              </a:rPr>
              <a:t>Ang mga likas na yaman ay mga natural na bagay na matatagpuan sa isang anyong lupa at anyong tubig. Ito ay maaaring isang halaman, hayop, o mineral. Ang mga ito ay pinagkukunan ng mga ginagamit bilang pagkain, kagamitan, damit, alahas, o produkto na mahalaga sa tao, hayop, at iba pang elemento sa kapaligiran.</a:t>
            </a:r>
            <a:endParaRPr b="1"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p:nvPr>
        </p:nvSpPr>
        <p:spPr>
          <a:xfrm>
            <a:off x="609480" y="1460520"/>
            <a:ext cx="10972080" cy="375480"/>
          </a:xfrm>
          <a:prstGeom prst="rect">
            <a:avLst/>
          </a:prstGeom>
          <a:noFill/>
          <a:ln w="76320">
            <a:noFill/>
          </a:ln>
        </p:spPr>
        <p:txBody>
          <a:bodyPr lIns="38160" rIns="38160" tIns="38160" bIns="38160" anchor="t">
            <a:normAutofit/>
          </a:bodyPr>
          <a:p>
            <a:r>
              <a:rPr b="1" lang="en-PH" sz="1800" spc="-1" strike="noStrike">
                <a:latin typeface="Lato"/>
                <a:ea typeface="AppleSystemUIFont"/>
              </a:rPr>
              <a:t>Suriin ang talahanayan ukol sa mga likas na yaman ng bawat rehiyon ng Asya.</a:t>
            </a:r>
            <a:endParaRPr b="1" lang="en-PH" sz="1800" spc="-1" strike="noStrike">
              <a:latin typeface="Lato"/>
              <a:ea typeface="AppleSystemUIFont"/>
            </a:endParaRPr>
          </a:p>
        </p:txBody>
      </p:sp>
      <p:sp>
        <p:nvSpPr>
          <p:cNvPr id="256" name="PlaceHolder 2"/>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lnSpc>
                <a:spcPct val="100000"/>
              </a:lnSpc>
              <a:buNone/>
            </a:pPr>
            <a:r>
              <a:rPr b="1" lang="en-US" sz="4000" spc="-1" strike="noStrike">
                <a:solidFill>
                  <a:srgbClr val="4b2204"/>
                </a:solidFill>
                <a:latin typeface="Lato"/>
              </a:rPr>
              <a:t>Likas na Yaman ng Bawat Rehiyon ng Asya</a:t>
            </a:r>
            <a:endParaRPr b="0" lang="en-PH" sz="4000" spc="-1" strike="noStrike">
              <a:solidFill>
                <a:srgbClr val="4b2204"/>
              </a:solidFill>
              <a:latin typeface="Arial"/>
            </a:endParaRPr>
          </a:p>
        </p:txBody>
      </p:sp>
      <p:graphicFrame>
        <p:nvGraphicFramePr>
          <p:cNvPr id="257" name=""/>
          <p:cNvGraphicFramePr/>
          <p:nvPr/>
        </p:nvGraphicFramePr>
        <p:xfrm>
          <a:off x="360000" y="1824840"/>
          <a:ext cx="11519640" cy="3935160"/>
        </p:xfrm>
        <a:graphic>
          <a:graphicData uri="http://schemas.openxmlformats.org/drawingml/2006/table">
            <a:tbl>
              <a:tblPr/>
              <a:tblGrid>
                <a:gridCol w="2985480"/>
                <a:gridCol w="8534520"/>
              </a:tblGrid>
              <a:tr h="600120">
                <a:tc>
                  <a:txBody>
                    <a:bodyPr lIns="90000" rIns="90000" tIns="46800" bIns="46800" anchor="ctr">
                      <a:noAutofit/>
                    </a:bodyPr>
                    <a:p>
                      <a:pPr algn="ctr">
                        <a:buNone/>
                      </a:pPr>
                      <a:r>
                        <a:rPr b="1" lang="en-PH" sz="2400" spc="-1" strike="noStrike">
                          <a:latin typeface="Lato"/>
                        </a:rPr>
                        <a:t>REHIYON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algn="ctr">
                        <a:buNone/>
                      </a:pPr>
                      <a:r>
                        <a:rPr b="1" lang="en-PH" sz="2400" spc="-1" strike="noStrike">
                          <a:latin typeface="Lato"/>
                        </a:rPr>
                        <a:t>LIKAS NA YAMAN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1566360">
                <a:tc>
                  <a:txBody>
                    <a:bodyPr lIns="90000" rIns="90000" tIns="46800" bIns="46800" anchor="ctr">
                      <a:noAutofit/>
                    </a:bodyPr>
                    <a:p>
                      <a:pPr algn="ctr">
                        <a:buNone/>
                      </a:pPr>
                      <a:r>
                        <a:rPr b="0" lang="en-PH" sz="2000" spc="-1" strike="noStrike">
                          <a:latin typeface="Lato"/>
                        </a:rPr>
                        <a:t>Timog Asya</a:t>
                      </a:r>
                      <a:endParaRPr b="0"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marL="216000" indent="-216000" algn="just">
                        <a:lnSpc>
                          <a:spcPct val="100000"/>
                        </a:lnSpc>
                        <a:buClr>
                          <a:srgbClr val="000000"/>
                        </a:buClr>
                        <a:buSzPct val="45000"/>
                        <a:buFont typeface="Wingdings" charset="2"/>
                        <a:buChar char=""/>
                      </a:pPr>
                      <a:r>
                        <a:rPr b="0" lang="en-PH" sz="1200" spc="-1" strike="noStrike">
                          <a:latin typeface="Lato"/>
                        </a:rPr>
                        <a:t>Sa India, mayroong humigit-kumulang na 54% ng lupa na maaaring bungkalin at pagtaniman ng iba’t ibang halamang pagkain ng tao. Sa matatabang lupa ay maitatanim ang mais, palay, trigo, kape, kamote, bulak, at iba pang sangkap na pampalasa tulad ng chili, cinnamon, at pepper.</a:t>
                      </a:r>
                      <a:endParaRPr b="0" lang="en-PH" sz="1200" spc="-1" strike="noStrike">
                        <a:latin typeface="Arial"/>
                        <a:ea typeface="PingFang SC"/>
                      </a:endParaRPr>
                    </a:p>
                    <a:p>
                      <a:pPr marL="216000" indent="-216000" algn="just">
                        <a:lnSpc>
                          <a:spcPct val="100000"/>
                        </a:lnSpc>
                        <a:buClr>
                          <a:srgbClr val="000000"/>
                        </a:buClr>
                        <a:buSzPct val="45000"/>
                        <a:buFont typeface="Wingdings" charset="2"/>
                        <a:buChar char=""/>
                      </a:pPr>
                      <a:r>
                        <a:rPr b="0" lang="en-PH" sz="1200" spc="-1" strike="noStrike">
                          <a:latin typeface="Lato"/>
                        </a:rPr>
                        <a:t>Sa mga hayop naman, tupang karakul ang karaniwang alaga sa bansang Afghanistan. Sa Bangladesh naman, baka ang kanilang inaalagaan.</a:t>
                      </a:r>
                      <a:endParaRPr b="0" lang="en-PH" sz="1200" spc="-1" strike="noStrike">
                        <a:latin typeface="Arial"/>
                        <a:ea typeface="PingFang SC"/>
                      </a:endParaRPr>
                    </a:p>
                    <a:p>
                      <a:pPr marL="216000" indent="-216000" algn="just">
                        <a:lnSpc>
                          <a:spcPct val="100000"/>
                        </a:lnSpc>
                        <a:buClr>
                          <a:srgbClr val="000000"/>
                        </a:buClr>
                        <a:buSzPct val="45000"/>
                        <a:buFont typeface="Wingdings" charset="2"/>
                        <a:buChar char=""/>
                      </a:pPr>
                      <a:r>
                        <a:rPr b="0" lang="en-PH" sz="1200" spc="-1" strike="noStrike">
                          <a:latin typeface="Lato"/>
                        </a:rPr>
                        <a:t>Nahuhuli mula sa Indian Ocean ang palos, tuna, dilis, at hipon. Ang mga dagat sa Timog Asya ay napagkukunan ng iba’t ibang uri ng shellfish at mga isda gaya ng mackerel at salmon na paboritong pagkain ng mga Asyano.</a:t>
                      </a:r>
                      <a:endParaRPr b="0" lang="en-PH" sz="1200" spc="-1" strike="noStrike">
                        <a:latin typeface="Arial"/>
                        <a:ea typeface="PingFang SC"/>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105640">
                <a:tc>
                  <a:txBody>
                    <a:bodyPr lIns="90000" rIns="90000" tIns="46800" bIns="46800" anchor="ctr">
                      <a:noAutofit/>
                    </a:bodyPr>
                    <a:p>
                      <a:pPr algn="ctr">
                        <a:buNone/>
                      </a:pPr>
                      <a:r>
                        <a:rPr b="0" lang="en-PH" sz="2000" spc="-1" strike="noStrike">
                          <a:latin typeface="Lato"/>
                        </a:rPr>
                        <a:t>Silangang Asya</a:t>
                      </a:r>
                      <a:endParaRPr b="0"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marL="216000" indent="-216000" algn="just">
                        <a:buClr>
                          <a:srgbClr val="000000"/>
                        </a:buClr>
                        <a:buSzPct val="45000"/>
                        <a:buFont typeface="Wingdings" charset="2"/>
                        <a:buChar char=""/>
                      </a:pPr>
                      <a:r>
                        <a:rPr b="0" lang="en-PH" sz="1200" spc="-1" strike="noStrike">
                          <a:latin typeface="Lato"/>
                        </a:rPr>
                        <a:t>Sakop ng China ang 7% ng lupa sa buong mundo na maaaring bungkalin at pagtaniman. Ang pinakamahalagang pananim dito ay palay. Nangunguna ang China sa buong daigdig sa produksiyon ng palay. Ang kanilang ibang mga pananim ay trigo, mais, at oats. Ang Mongolia ay sagana sa yamang lupa na matatagpuan sa mga talampas, kapatagan, bundok, at lupaing prairie. Mayaman din ang lupa sa mga lambak tulad ng daluyan ng Yangtze River. Binubungkal din ang lupa sa Mongolian steppe.</a:t>
                      </a:r>
                      <a:endParaRPr b="0" lang="en-PH" sz="1200" spc="-1" strike="noStrike">
                        <a:latin typeface="Arial"/>
                      </a:endParaRPr>
                    </a:p>
                    <a:p>
                      <a:pPr marL="216000" indent="-216000" algn="just">
                        <a:buClr>
                          <a:srgbClr val="000000"/>
                        </a:buClr>
                        <a:buSzPct val="45000"/>
                        <a:buFont typeface="Wingdings" charset="2"/>
                        <a:buChar char=""/>
                      </a:pPr>
                      <a:r>
                        <a:rPr b="0" lang="en-PH" sz="1200" spc="-1" strike="noStrike">
                          <a:latin typeface="Lato"/>
                        </a:rPr>
                        <a:t>Sa rehiyong ito, inaalagaan ang mga hayop tulad ng kalabaw, kamelyo, kabayo, buriko, at yak. Ang mga dagat dito ay mayaman sa mga isda gaya ng flounder, cod, tuna, cuttlefish, sea crab, at hipon. Ang mga ilog naman dito ay hitik sa carp, sturgeon, at hito.</a:t>
                      </a:r>
                      <a:endParaRPr b="0" lang="en-PH" sz="12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lnSpc>
                <a:spcPct val="100000"/>
              </a:lnSpc>
              <a:buNone/>
            </a:pPr>
            <a:r>
              <a:rPr b="1" lang="en-US" sz="4000" spc="-1" strike="noStrike">
                <a:solidFill>
                  <a:srgbClr val="4b2204"/>
                </a:solidFill>
                <a:latin typeface="Lato"/>
              </a:rPr>
              <a:t>Likas na Yaman ng Bawat Rehiyon ng Asya</a:t>
            </a:r>
            <a:endParaRPr b="0" lang="en-PH" sz="4000" spc="-1" strike="noStrike">
              <a:solidFill>
                <a:srgbClr val="4b2204"/>
              </a:solidFill>
              <a:latin typeface="Arial"/>
            </a:endParaRPr>
          </a:p>
        </p:txBody>
      </p:sp>
      <p:graphicFrame>
        <p:nvGraphicFramePr>
          <p:cNvPr id="259" name=""/>
          <p:cNvGraphicFramePr/>
          <p:nvPr/>
        </p:nvGraphicFramePr>
        <p:xfrm>
          <a:off x="360000" y="1608840"/>
          <a:ext cx="11519640" cy="4511160"/>
        </p:xfrm>
        <a:graphic>
          <a:graphicData uri="http://schemas.openxmlformats.org/drawingml/2006/table">
            <a:tbl>
              <a:tblPr/>
              <a:tblGrid>
                <a:gridCol w="2985480"/>
                <a:gridCol w="8534520"/>
              </a:tblGrid>
              <a:tr h="694440">
                <a:tc>
                  <a:txBody>
                    <a:bodyPr lIns="90000" rIns="90000" tIns="46800" bIns="46800" anchor="ctr">
                      <a:noAutofit/>
                    </a:bodyPr>
                    <a:p>
                      <a:pPr algn="ctr">
                        <a:buNone/>
                      </a:pPr>
                      <a:r>
                        <a:rPr b="1" lang="en-PH" sz="2400" spc="-1" strike="noStrike">
                          <a:latin typeface="Lato"/>
                        </a:rPr>
                        <a:t>REHIYON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algn="ctr">
                        <a:buNone/>
                      </a:pPr>
                      <a:r>
                        <a:rPr b="1" lang="en-PH" sz="2400" spc="-1" strike="noStrike">
                          <a:latin typeface="Lato"/>
                        </a:rPr>
                        <a:t>LIKAS NA YAMAN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1378800">
                <a:tc>
                  <a:txBody>
                    <a:bodyPr lIns="90000" rIns="90000" tIns="46800" bIns="46800" anchor="ctr">
                      <a:noAutofit/>
                    </a:bodyPr>
                    <a:p>
                      <a:pPr algn="ctr">
                        <a:buNone/>
                      </a:pPr>
                      <a:r>
                        <a:rPr b="0" lang="en-PH" sz="2000" spc="-1" strike="noStrike">
                          <a:latin typeface="Lato"/>
                        </a:rPr>
                        <a:t>Kanlurang Asya</a:t>
                      </a:r>
                      <a:endParaRPr b="0"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marL="216000" indent="-216000" algn="just">
                        <a:buClr>
                          <a:srgbClr val="000000"/>
                        </a:buClr>
                        <a:buSzPct val="45000"/>
                        <a:buFont typeface="Wingdings" charset="2"/>
                        <a:buChar char=""/>
                      </a:pPr>
                      <a:r>
                        <a:rPr b="0" lang="en-PH" sz="1200" spc="-1" strike="noStrike">
                          <a:latin typeface="Lato"/>
                          <a:ea typeface="PingFang SC"/>
                        </a:rPr>
                        <a:t>Ang rehiyong ito ay kilala sa mayaman at malawak na deposito ng petrolyo at natural gas. Pinakamalaking tagapagluwas ng petrolyo ang Saudi Arabia. Ang natural gas ng Iran ang pangalawang pinakamalaking reserba sa buong mundo.</a:t>
                      </a:r>
                      <a:endParaRPr b="0" lang="en-PH" sz="1200" spc="-1" strike="noStrike">
                        <a:latin typeface="Lato"/>
                      </a:endParaRPr>
                    </a:p>
                    <a:p>
                      <a:pPr marL="216000" indent="-216000" algn="just">
                        <a:buClr>
                          <a:srgbClr val="000000"/>
                        </a:buClr>
                        <a:buSzPct val="45000"/>
                        <a:buFont typeface="Wingdings" charset="2"/>
                        <a:buChar char=""/>
                      </a:pPr>
                      <a:endParaRPr b="0" lang="en-PH" sz="1200" spc="-1" strike="noStrike">
                        <a:latin typeface="Lato"/>
                      </a:endParaRPr>
                    </a:p>
                    <a:p>
                      <a:pPr marL="216000" indent="-216000" algn="just">
                        <a:buClr>
                          <a:srgbClr val="000000"/>
                        </a:buClr>
                        <a:buSzPct val="45000"/>
                        <a:buFont typeface="Wingdings" charset="2"/>
                        <a:buChar char=""/>
                      </a:pPr>
                      <a:r>
                        <a:rPr b="0" lang="en-PH" sz="1200" spc="-1" strike="noStrike">
                          <a:latin typeface="Lato"/>
                          <a:ea typeface="PingFang SC"/>
                        </a:rPr>
                        <a:t>Sa mga bundok ng Lebanon matatagpuan ang puno ng cedar. Ilan naman sa mga pananim sa Kanlurang Asya ay kamatis, sibuyas, trigo, ubas, mais, hazelnut, at ang tanyag na dates. Kabilang din sa mga pananim sa rehiyong ito ang tabako at tsaa.</a:t>
                      </a:r>
                      <a:endParaRPr b="0" lang="en-PH" sz="12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r h="2437920">
                <a:tc>
                  <a:txBody>
                    <a:bodyPr lIns="90000" rIns="90000" tIns="46800" bIns="46800" anchor="ctr">
                      <a:noAutofit/>
                    </a:bodyPr>
                    <a:p>
                      <a:pPr algn="ctr">
                        <a:buNone/>
                      </a:pPr>
                      <a:r>
                        <a:rPr b="0" lang="en-PH" sz="2000" spc="-1" strike="noStrike">
                          <a:latin typeface="Lato"/>
                        </a:rPr>
                        <a:t>Timog-Silangang Asya</a:t>
                      </a:r>
                      <a:endParaRPr b="0"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marL="216000" indent="-216000">
                        <a:buClr>
                          <a:srgbClr val="000000"/>
                        </a:buClr>
                        <a:buSzPct val="45000"/>
                        <a:buFont typeface="Wingdings" charset="2"/>
                        <a:buChar char=""/>
                      </a:pPr>
                      <a:r>
                        <a:rPr b="0" lang="en-PH" sz="1200" spc="-1" strike="noStrike">
                          <a:latin typeface="Lato"/>
                        </a:rPr>
                        <a:t>Ang rehiyong ito ay mayaman sa mga kagubatang tropikal. Matatagpuan sa mga kagubatang ito ang maraming puno tulad ng goma, akasya, niyog, at maraming bungang-kahoy. Sa kagubatan ng Pilipinas makikita ang pinakamaraming uri ng palm at matigas na kahoy tulad ng apitong, yakal, narra, kamagong, at ipil. Kabilang sa mga pananim sa rehiyong ito ang bulak, trigo, mani, niyog, kape, at abaka.</a:t>
                      </a:r>
                      <a:endParaRPr b="0" lang="en-PH" sz="1200" spc="-1" strike="noStrike">
                        <a:latin typeface="Arial"/>
                      </a:endParaRPr>
                    </a:p>
                    <a:p>
                      <a:pPr marL="216000" indent="-216000">
                        <a:buClr>
                          <a:srgbClr val="000000"/>
                        </a:buClr>
                        <a:buSzPct val="45000"/>
                        <a:buFont typeface="Wingdings" charset="2"/>
                        <a:buChar char=""/>
                      </a:pPr>
                      <a:r>
                        <a:rPr b="0" lang="en-PH" sz="1200" spc="-1" strike="noStrike">
                          <a:latin typeface="Lato"/>
                        </a:rPr>
                        <a:t> </a:t>
                      </a:r>
                      <a:endParaRPr b="0" lang="en-PH" sz="1200" spc="-1" strike="noStrike">
                        <a:latin typeface="Arial"/>
                      </a:endParaRPr>
                    </a:p>
                    <a:p>
                      <a:pPr marL="216000" indent="-216000">
                        <a:buClr>
                          <a:srgbClr val="000000"/>
                        </a:buClr>
                        <a:buSzPct val="45000"/>
                        <a:buFont typeface="Wingdings" charset="2"/>
                        <a:buChar char=""/>
                      </a:pPr>
                      <a:r>
                        <a:rPr b="0" lang="en-PH" sz="1200" spc="-1" strike="noStrike">
                          <a:latin typeface="Lato"/>
                        </a:rPr>
                        <a:t>Matatagpuan sa rehiyong ito ang maraming hayop na tanging sa Timog-Silangang Asya lamang makikita. Kabilang dito ang tamaraw, tarsier, pilandok,ilang uri ng unggoy, at ilang uri ng reptilya tulad ng sawa. Pambihira din ang ganda ng maraming mga ibon na makikita rito tulad ng Philippine eagle o ang tinatawag na monkey-eating eagle.</a:t>
                      </a:r>
                      <a:endParaRPr b="0" lang="en-PH" sz="1200" spc="-1" strike="noStrike">
                        <a:latin typeface="Arial"/>
                      </a:endParaRPr>
                    </a:p>
                    <a:p>
                      <a:pPr marL="216000" indent="-216000">
                        <a:buClr>
                          <a:srgbClr val="000000"/>
                        </a:buClr>
                        <a:buSzPct val="45000"/>
                        <a:buFont typeface="Wingdings" charset="2"/>
                        <a:buChar char=""/>
                      </a:pPr>
                      <a:r>
                        <a:rPr b="0" lang="en-PH" sz="1200" spc="-1" strike="noStrike">
                          <a:latin typeface="Lato"/>
                        </a:rPr>
                        <a:t> </a:t>
                      </a:r>
                      <a:endParaRPr b="0" lang="en-PH" sz="1200" spc="-1" strike="noStrike">
                        <a:latin typeface="Arial"/>
                      </a:endParaRPr>
                    </a:p>
                    <a:p>
                      <a:pPr marL="216000" indent="-216000">
                        <a:buClr>
                          <a:srgbClr val="000000"/>
                        </a:buClr>
                        <a:buSzPct val="45000"/>
                        <a:buFont typeface="Wingdings" charset="2"/>
                        <a:buChar char=""/>
                      </a:pPr>
                      <a:r>
                        <a:rPr b="0" lang="en-PH" sz="1200" spc="-1" strike="noStrike">
                          <a:latin typeface="Lato"/>
                        </a:rPr>
                        <a:t>Malaki naman ang deposito ng natural gas sa Indonesia. Pangunahing mineral din ng bansang Malaysia ang langis. Sa Pilipinas, ang pangunahing mineral ay ang tanso.</a:t>
                      </a:r>
                      <a:endParaRPr b="0" lang="en-PH" sz="12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35440"/>
            <a:ext cx="10010160" cy="1220760"/>
          </a:xfrm>
          <a:prstGeom prst="rect">
            <a:avLst/>
          </a:prstGeom>
          <a:solidFill>
            <a:srgbClr val="e8f2a1"/>
          </a:solidFill>
          <a:ln w="76320">
            <a:solidFill>
              <a:srgbClr val="395511"/>
            </a:solidFill>
            <a:round/>
          </a:ln>
        </p:spPr>
        <p:txBody>
          <a:bodyPr lIns="38160" rIns="38160" tIns="38160" bIns="38160" anchor="ctr">
            <a:noAutofit/>
          </a:bodyPr>
          <a:p>
            <a:pPr algn="ctr">
              <a:lnSpc>
                <a:spcPct val="100000"/>
              </a:lnSpc>
              <a:buNone/>
            </a:pPr>
            <a:r>
              <a:rPr b="1" lang="en-US" sz="4000" spc="-1" strike="noStrike">
                <a:solidFill>
                  <a:srgbClr val="4b2204"/>
                </a:solidFill>
                <a:latin typeface="Lato"/>
              </a:rPr>
              <a:t>Likas na Yaman ng Bawat Rehiyon ng Asya</a:t>
            </a:r>
            <a:endParaRPr b="0" lang="en-PH" sz="4000" spc="-1" strike="noStrike">
              <a:solidFill>
                <a:srgbClr val="4b2204"/>
              </a:solidFill>
              <a:latin typeface="Arial"/>
            </a:endParaRPr>
          </a:p>
        </p:txBody>
      </p:sp>
      <p:graphicFrame>
        <p:nvGraphicFramePr>
          <p:cNvPr id="261" name=""/>
          <p:cNvGraphicFramePr/>
          <p:nvPr/>
        </p:nvGraphicFramePr>
        <p:xfrm>
          <a:off x="360000" y="1608840"/>
          <a:ext cx="11519640" cy="2711160"/>
        </p:xfrm>
        <a:graphic>
          <a:graphicData uri="http://schemas.openxmlformats.org/drawingml/2006/table">
            <a:tbl>
              <a:tblPr/>
              <a:tblGrid>
                <a:gridCol w="2985480"/>
                <a:gridCol w="8534520"/>
              </a:tblGrid>
              <a:tr h="907920">
                <a:tc>
                  <a:txBody>
                    <a:bodyPr lIns="90000" rIns="90000" tIns="46800" bIns="46800" anchor="ctr">
                      <a:noAutofit/>
                    </a:bodyPr>
                    <a:p>
                      <a:pPr algn="ctr">
                        <a:buNone/>
                      </a:pPr>
                      <a:r>
                        <a:rPr b="1" lang="en-PH" sz="2400" spc="-1" strike="noStrike">
                          <a:latin typeface="Lato"/>
                        </a:rPr>
                        <a:t>REHIYON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algn="ctr">
                        <a:buNone/>
                      </a:pPr>
                      <a:r>
                        <a:rPr b="1" lang="en-PH" sz="2400" spc="-1" strike="noStrike">
                          <a:latin typeface="Lato"/>
                        </a:rPr>
                        <a:t>LIKAS NA YAMAN</a:t>
                      </a:r>
                      <a:endParaRPr b="1" lang="en-PH" sz="24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1803240">
                <a:tc>
                  <a:txBody>
                    <a:bodyPr lIns="90000" rIns="90000" tIns="46800" bIns="46800" anchor="ctr">
                      <a:noAutofit/>
                    </a:bodyPr>
                    <a:p>
                      <a:pPr algn="ctr">
                        <a:buNone/>
                      </a:pPr>
                      <a:r>
                        <a:rPr b="0" lang="en-PH" sz="2000" spc="-1" strike="noStrike">
                          <a:latin typeface="Lato"/>
                        </a:rPr>
                        <a:t>Gitna/Hilagang Asya</a:t>
                      </a:r>
                      <a:endParaRPr b="0" lang="en-PH" sz="20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lIns="90000" rIns="90000" tIns="46800" bIns="46800" anchor="ctr">
                      <a:noAutofit/>
                    </a:bodyPr>
                    <a:p>
                      <a:pPr algn="just">
                        <a:buNone/>
                      </a:pPr>
                      <a:r>
                        <a:rPr b="0" lang="en-PH" sz="1600" spc="-1" strike="noStrike">
                          <a:latin typeface="Lato"/>
                          <a:ea typeface="PingFang SC"/>
                        </a:rPr>
                        <a:t>Sa mga lambak-ilog (river valley) at mga burol nagtatanim ang mga Asyano sa rehiyong ito. Kabilang sa mga pananim dito ay palay, trigo, bulak, gulay, at mansanas. Ang Uzbekistan ay nangunguna sa pagluluwas ng cotton seed sa buong daigdig. Ang produksiyon ng pagkain sa rehiyong ito ay nakatuon sa pagtatanim ng trigo, palay, at barley. Ang mga hayop tulad ng baka at tupa ay inaalagaan at pinararami.</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63" name="PlaceHolder 9"/>
          <p:cNvSpPr/>
          <p:nvPr/>
        </p:nvSpPr>
        <p:spPr>
          <a:xfrm>
            <a:off x="609480" y="1604880"/>
            <a:ext cx="10956240" cy="3961080"/>
          </a:xfrm>
          <a:prstGeom prst="rect">
            <a:avLst/>
          </a:prstGeom>
          <a:noFill/>
          <a:ln w="0">
            <a:noFill/>
          </a:ln>
        </p:spPr>
        <p:style>
          <a:lnRef idx="0"/>
          <a:fillRef idx="0"/>
          <a:effectRef idx="0"/>
          <a:fontRef idx="minor"/>
        </p:style>
      </p:sp>
      <p:sp>
        <p:nvSpPr>
          <p:cNvPr id="264" name="PlaceHolder 11"/>
          <p:cNvSpPr/>
          <p:nvPr/>
        </p:nvSpPr>
        <p:spPr>
          <a:xfrm>
            <a:off x="609840" y="1604520"/>
            <a:ext cx="10956240" cy="3961080"/>
          </a:xfrm>
          <a:prstGeom prst="rect">
            <a:avLst/>
          </a:prstGeom>
          <a:noFill/>
          <a:ln w="0">
            <a:noFill/>
          </a:ln>
        </p:spPr>
        <p:style>
          <a:lnRef idx="0"/>
          <a:fillRef idx="0"/>
          <a:effectRef idx="0"/>
          <a:fontRef idx="minor"/>
        </p:style>
      </p:sp>
      <p:sp>
        <p:nvSpPr>
          <p:cNvPr id="265" name="PlaceHolder 2"/>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ea typeface="AppleSystemUIFont"/>
              </a:rPr>
              <a:t>Sagutin ang mga tanong. Isulat sa nakalaang espasyo ang mga sagot.</a:t>
            </a:r>
            <a:endParaRPr b="0" lang="en-PH" sz="1800" spc="-1" strike="noStrike">
              <a:latin typeface="Arial"/>
              <a:ea typeface="PingFang SC"/>
            </a:endParaRPr>
          </a:p>
          <a:p>
            <a:pPr algn="just">
              <a:buNone/>
            </a:pPr>
            <a:endParaRPr b="0" lang="en-PH" sz="1800" spc="-1" strike="noStrike">
              <a:latin typeface="AppleSystemUIFont"/>
              <a:ea typeface="AppleSystemUIFont"/>
            </a:endParaRPr>
          </a:p>
          <a:p>
            <a:pPr algn="just">
              <a:buNone/>
            </a:pPr>
            <a:r>
              <a:rPr b="0" lang="en-PH" sz="1800" spc="-1" strike="noStrike">
                <a:solidFill>
                  <a:srgbClr val="000000"/>
                </a:solidFill>
                <a:latin typeface="Lato"/>
                <a:ea typeface="AppleSystemUIFont"/>
              </a:rPr>
              <a:t>1. Ano ang likas na yaman?</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0" lang="en-PH" sz="1800" spc="-1" strike="noStrike">
                <a:solidFill>
                  <a:srgbClr val="000000"/>
                </a:solidFill>
                <a:latin typeface="Lato"/>
                <a:ea typeface="AppleSystemUIFont"/>
              </a:rPr>
              <a:t>2. Ano ang gamit ng mga likas na yaman?</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0" lang="en-PH" sz="1800" spc="-1" strike="noStrike">
                <a:solidFill>
                  <a:srgbClr val="000000"/>
                </a:solidFill>
                <a:latin typeface="Lato"/>
                <a:ea typeface="AppleSystemUIFont"/>
              </a:rPr>
              <a:t>3. Ano ang maaaring dahilan kung bakit mayroong pagkakaiba-iba sa likas na yaman na mayroon sa bawat rehiyon?</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56240" cy="11286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67" name="PlaceHolder 2"/>
          <p:cNvSpPr>
            <a:spLocks noGrp="1"/>
          </p:cNvSpPr>
          <p:nvPr>
            <p:ph/>
          </p:nvPr>
        </p:nvSpPr>
        <p:spPr>
          <a:xfrm>
            <a:off x="609480" y="1604520"/>
            <a:ext cx="10956240" cy="3961080"/>
          </a:xfrm>
          <a:prstGeom prst="rect">
            <a:avLst/>
          </a:prstGeom>
          <a:noFill/>
          <a:ln w="0">
            <a:noFill/>
          </a:ln>
        </p:spPr>
        <p:txBody>
          <a:bodyPr lIns="0" rIns="0" tIns="0" bIns="0" anchor="t">
            <a:normAutofit/>
          </a:bodyPr>
          <a:p>
            <a:pPr algn="just">
              <a:buNone/>
            </a:pPr>
            <a:r>
              <a:rPr b="0" lang="en-PH" sz="1800" spc="-1" strike="noStrike">
                <a:latin typeface="Lato"/>
              </a:rPr>
              <a:t>1. Ito ay bagay na natural na matatagpuan sa isang anyong lupa o anyong tubig.</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0" lang="en-PH" sz="1800" spc="-1" strike="noStrike">
                <a:latin typeface="Lato"/>
              </a:rPr>
              <a:t>2. Ito ay pinagkukunan ng mga ginagamit bilang pagkain, kagamitan, damit, at iba pa.</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0" lang="en-PH" sz="1800" spc="-1" strike="noStrike">
                <a:latin typeface="Lato"/>
              </a:rPr>
              <a:t>3. Ang pagkakaiba-iba ng likas na yaman sa bawat rehiyon ay epekto ng kapaligirang pisikal, klima, vegetation, at iba pa.</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6060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2023-04-17T08:37:06Z</dcterms:modified>
  <cp:revision>2857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