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presProps.xml" ContentType="application/vnd.openxmlformats-officedocument.presentationml.presPro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6280" cy="684216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3160" cy="27831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8600" cy="38466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8600" cy="3682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6280" cy="6192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4720" cy="9547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8800" cy="10188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6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7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6280" cy="619200"/>
          </a:xfrm>
          <a:prstGeom prst="rect">
            <a:avLst/>
          </a:prstGeom>
          <a:ln w="0">
            <a:noFill/>
          </a:ln>
        </p:spPr>
      </p:pic>
      <p:sp>
        <p:nvSpPr>
          <p:cNvPr id="86" name="Rectangle 7"/>
          <p:cNvSpPr/>
          <p:nvPr/>
        </p:nvSpPr>
        <p:spPr>
          <a:xfrm>
            <a:off x="10868760" y="0"/>
            <a:ext cx="954720" cy="95472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7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8800" cy="1018800"/>
          </a:xfrm>
          <a:prstGeom prst="rect">
            <a:avLst/>
          </a:prstGeom>
          <a:ln w="0">
            <a:noFill/>
          </a:ln>
        </p:spPr>
      </p:pic>
      <p:sp>
        <p:nvSpPr>
          <p:cNvPr id="88" name="TextBox 9"/>
          <p:cNvSpPr/>
          <p:nvPr/>
        </p:nvSpPr>
        <p:spPr>
          <a:xfrm>
            <a:off x="185400" y="6362280"/>
            <a:ext cx="4676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89" name="TextBox 11"/>
          <p:cNvSpPr/>
          <p:nvPr/>
        </p:nvSpPr>
        <p:spPr>
          <a:xfrm>
            <a:off x="9452520" y="6352200"/>
            <a:ext cx="2607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Click to edit the outline text format</a:t>
            </a:r>
            <a:endParaRPr b="0" lang="en-PH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Second Outline Level</a:t>
            </a:r>
            <a:endParaRPr b="0" lang="en-PH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Third Outline Level</a:t>
            </a:r>
            <a:endParaRPr b="0" lang="en-PH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1800" spc="-1" strike="noStrike">
                <a:latin typeface="Arial"/>
              </a:rPr>
              <a:t>Fourth Outline Level</a:t>
            </a:r>
            <a:endParaRPr b="0" lang="en-PH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Fifth Outline Level</a:t>
            </a:r>
            <a:endParaRPr b="0" lang="en-PH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Sixth Outline Level</a:t>
            </a:r>
            <a:endParaRPr b="0" lang="en-PH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latin typeface="Arial"/>
              </a:rPr>
              <a:t>Seventh Outline Level</a:t>
            </a:r>
            <a:endParaRPr b="0" lang="en-PH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0600" cy="3368880"/>
          </a:xfrm>
          <a:prstGeom prst="rect">
            <a:avLst/>
          </a:prstGeom>
          <a:ln w="1260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Box 7"/>
          <p:cNvSpPr/>
          <p:nvPr/>
        </p:nvSpPr>
        <p:spPr>
          <a:xfrm>
            <a:off x="3780000" y="2808000"/>
            <a:ext cx="808452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Understanding Logical Connectors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"/>
          <p:cNvSpPr/>
          <p:nvPr/>
        </p:nvSpPr>
        <p:spPr>
          <a:xfrm>
            <a:off x="591840" y="972000"/>
            <a:ext cx="11106360" cy="53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Logical connectors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are words, phrase, or sentences that connect two ideas or make logical transitions between them, e.g.,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sequential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corroborative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comparative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contrasting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explanatory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cause and effect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rebuttal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or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concluding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576000" y="2592000"/>
            <a:ext cx="11228760" cy="39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 "/>
                <a:ea typeface="DejaVu Sans"/>
              </a:rPr>
              <a:t>Logical connectors are used to connect two ideas that have a particular relationship.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71" name=""/>
          <p:cNvGraphicFramePr/>
          <p:nvPr/>
        </p:nvGraphicFramePr>
        <p:xfrm>
          <a:off x="946440" y="3106440"/>
          <a:ext cx="10204200" cy="3013560"/>
        </p:xfrm>
        <a:graphic>
          <a:graphicData uri="http://schemas.openxmlformats.org/drawingml/2006/table">
            <a:tbl>
              <a:tblPr/>
              <a:tblGrid>
                <a:gridCol w="2962800"/>
                <a:gridCol w="1922400"/>
                <a:gridCol w="1838520"/>
                <a:gridCol w="3480840"/>
              </a:tblGrid>
              <a:tr h="51732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Coordinating Conjunctions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Subordinating Conjunctions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 anchor="t"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Transitions/Prepositions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4962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for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and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nor/or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but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yet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so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after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although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as long as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as much as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as soon as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because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even if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if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lest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so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that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unless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above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alongside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beyond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in addition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in between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b="0" lang="en-PH" sz="1800" spc="-1" strike="noStrike">
                          <a:latin typeface="Arial"/>
                        </a:rPr>
                        <a:t>• </a:t>
                      </a:r>
                      <a:r>
                        <a:rPr b="0" lang="en-PH" sz="1800" spc="-1" strike="noStrike">
                          <a:latin typeface="Arial"/>
                        </a:rPr>
                        <a:t>in front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2" name=""/>
          <p:cNvSpPr/>
          <p:nvPr/>
        </p:nvSpPr>
        <p:spPr>
          <a:xfrm>
            <a:off x="360000" y="180000"/>
            <a:ext cx="8838000" cy="7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Understanding Logical Connectors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"/>
          <p:cNvSpPr/>
          <p:nvPr/>
        </p:nvSpPr>
        <p:spPr>
          <a:xfrm>
            <a:off x="684000" y="828000"/>
            <a:ext cx="10836000" cy="54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latin typeface="LaTO"/>
                <a:ea typeface="DejaVu Sans"/>
              </a:rPr>
              <a:t>Sequential connectors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- </a:t>
            </a:r>
            <a:r>
              <a:rPr b="0" lang="en-PH" sz="1800" spc="-1" strike="noStrike">
                <a:latin typeface="LaTO"/>
                <a:ea typeface="DejaVu Sans"/>
              </a:rPr>
              <a:t>first, second, third,...next, last, finally, in the beginning, before, during, meantime, while, after, afterward, until, at last, in the end, etc.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latin typeface="LaTO"/>
                <a:ea typeface="DejaVu Sans"/>
              </a:rPr>
              <a:t>Corroborative connectors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- </a:t>
            </a:r>
            <a:r>
              <a:rPr b="0" lang="en-PH" sz="1800" spc="-1" strike="noStrike">
                <a:latin typeface="LaTO"/>
                <a:ea typeface="DejaVu Sans"/>
              </a:rPr>
              <a:t>further, furthermore, moreover, in addition, too, etc.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latin typeface="LaTO"/>
                <a:ea typeface="DejaVu Sans"/>
              </a:rPr>
              <a:t>Comparative connectors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  <a:ea typeface="DejaVu Sans"/>
              </a:rPr>
              <a:t>	</a:t>
            </a:r>
            <a:r>
              <a:rPr b="0" lang="en-PH" sz="1800" spc="-1" strike="noStrike">
                <a:latin typeface="LaTO"/>
                <a:ea typeface="DejaVu Sans"/>
              </a:rPr>
              <a:t>- </a:t>
            </a:r>
            <a:r>
              <a:rPr b="0" lang="en-PH" sz="1800" spc="-1" strike="noStrike">
                <a:latin typeface="LaTO"/>
                <a:ea typeface="DejaVu Sans"/>
              </a:rPr>
              <a:t>and, like, both, all, likewise, similarly, also, as well as, just as, etc.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latin typeface="Arial"/>
                <a:ea typeface="PingFang SC"/>
              </a:rPr>
              <a:t>Contrasting connectors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Arial"/>
                <a:ea typeface="PingFang SC"/>
              </a:rPr>
              <a:t>	</a:t>
            </a:r>
            <a:r>
              <a:rPr b="0" lang="en-PH" sz="1800" spc="-1" strike="noStrike">
                <a:latin typeface="Arial"/>
                <a:ea typeface="PingFang SC"/>
              </a:rPr>
              <a:t>- but, although, while, besides, however, on the other hand, as opposed to, conversely, instead, in contrast, in spite of, rather than, despite, etc.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endParaRPr b="0" lang="en-PH" sz="1800" spc="-1" strike="noStrike">
              <a:latin typeface="LaTO"/>
              <a:ea typeface="PingFang SC"/>
            </a:endParaRPr>
          </a:p>
        </p:txBody>
      </p:sp>
      <p:sp>
        <p:nvSpPr>
          <p:cNvPr id="174" name=""/>
          <p:cNvSpPr/>
          <p:nvPr/>
        </p:nvSpPr>
        <p:spPr>
          <a:xfrm>
            <a:off x="288000" y="108360"/>
            <a:ext cx="8838000" cy="7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Understanding Logical Connectors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"/>
          <p:cNvSpPr/>
          <p:nvPr/>
        </p:nvSpPr>
        <p:spPr>
          <a:xfrm>
            <a:off x="684000" y="828000"/>
            <a:ext cx="10836000" cy="54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Examples: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Explanatory connectors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- for example, for instance, in fact, according to, as stated in, for this reason, etc.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Cause and Effect connectors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- because, since, due to, as a result, consequently, to this end, hence, etc.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Rebuttal connectors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- but, however, yet, nevertheless, nonetheless, regardless, etc.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latin typeface="LaTO"/>
                <a:ea typeface="PingFang SC"/>
              </a:rPr>
              <a:t>Concluding connectors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latin typeface="LaTO"/>
                <a:ea typeface="PingFang SC"/>
              </a:rPr>
              <a:t>	</a:t>
            </a:r>
            <a:r>
              <a:rPr b="0" lang="en-PH" sz="1800" spc="-1" strike="noStrike">
                <a:latin typeface="LaTO"/>
                <a:ea typeface="PingFang SC"/>
              </a:rPr>
              <a:t>- thus, therefore, in summary, in general, on the whole, overall, etc.</a:t>
            </a: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buNone/>
            </a:pP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buNone/>
            </a:pPr>
            <a:endParaRPr b="0" lang="en-PH" sz="1800" spc="-1" strike="noStrike">
              <a:latin typeface="LaTO"/>
              <a:ea typeface="PingFang SC"/>
            </a:endParaRPr>
          </a:p>
          <a:p>
            <a:pPr>
              <a:lnSpc>
                <a:spcPct val="200000"/>
              </a:lnSpc>
              <a:buNone/>
            </a:pPr>
            <a:endParaRPr b="0" lang="en-PH" sz="1800" spc="-1" strike="noStrike">
              <a:latin typeface="LaTO"/>
              <a:ea typeface="PingFang SC"/>
            </a:endParaRPr>
          </a:p>
        </p:txBody>
      </p:sp>
      <p:sp>
        <p:nvSpPr>
          <p:cNvPr id="176" name=""/>
          <p:cNvSpPr/>
          <p:nvPr/>
        </p:nvSpPr>
        <p:spPr>
          <a:xfrm>
            <a:off x="288000" y="108360"/>
            <a:ext cx="8838000" cy="7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Understanding Logical Connectors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3"/>
          <p:cNvSpPr/>
          <p:nvPr/>
        </p:nvSpPr>
        <p:spPr>
          <a:xfrm>
            <a:off x="-2942640" y="0"/>
            <a:ext cx="10499760" cy="232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497520" y="1008000"/>
            <a:ext cx="10616400" cy="73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DejaVu Sans"/>
              </a:rPr>
              <a:t>Activity:</a:t>
            </a:r>
            <a:endParaRPr b="0" lang="en-PH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600" spc="-1" strike="noStrike"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468000" y="2124000"/>
            <a:ext cx="11228760" cy="39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"/>
          <p:cNvSpPr/>
          <p:nvPr/>
        </p:nvSpPr>
        <p:spPr>
          <a:xfrm>
            <a:off x="468000" y="1276920"/>
            <a:ext cx="11229120" cy="71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I. Instructions: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Identify correct connectors by matching the sentences in Column A with the appropriate logical connectors in Column B. Write your answers in the space provided.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1" name="PlaceHolder 1"/>
          <p:cNvSpPr>
            <a:spLocks noGrp="1"/>
          </p:cNvSpPr>
          <p:nvPr>
            <p:ph/>
          </p:nvPr>
        </p:nvSpPr>
        <p:spPr>
          <a:xfrm>
            <a:off x="585720" y="2116440"/>
            <a:ext cx="7513920" cy="4183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endParaRPr b="0" lang="en-PH" sz="32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r>
              <a:rPr b="1" lang="en-PH" sz="1800" spc="-1" strike="noStrike">
                <a:latin typeface="Lato"/>
              </a:rPr>
              <a:t>COLUMN 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buNone/>
            </a:pPr>
            <a:r>
              <a:rPr b="0" lang="en-PH" sz="1800" spc="-1" strike="noStrike">
                <a:latin typeface="Lato"/>
              </a:rPr>
              <a:t>1. He went home ________ made his plans.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buNone/>
            </a:pPr>
            <a:r>
              <a:rPr b="0" lang="en-PH" sz="1800" spc="-1" strike="noStrike">
                <a:latin typeface="Lato"/>
              </a:rPr>
              <a:t>2. I am willing to sell the stories, ________ the price is high.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buNone/>
            </a:pPr>
            <a:r>
              <a:rPr b="0" lang="en-PH" sz="1800" spc="-1" strike="noStrike">
                <a:latin typeface="Lato"/>
              </a:rPr>
              <a:t>3. The poor boy did not stop ______ he reached his dream.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buNone/>
            </a:pPr>
            <a:r>
              <a:rPr b="0" lang="en-PH" sz="1800" spc="-1" strike="noStrike">
                <a:latin typeface="Lato"/>
              </a:rPr>
              <a:t>4. He was surprised with the gift, ______ he hugged his parents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buNone/>
            </a:pPr>
            <a:r>
              <a:rPr b="0" lang="en-PH" sz="1800" spc="-1" strike="noStrike">
                <a:latin typeface="Lato"/>
              </a:rPr>
              <a:t>     </a:t>
            </a:r>
            <a:r>
              <a:rPr b="0" lang="en-PH" sz="1800" spc="-1" strike="noStrike">
                <a:latin typeface="Lato"/>
              </a:rPr>
              <a:t>so tight.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850"/>
              </a:spcBef>
              <a:buNone/>
            </a:pPr>
            <a:r>
              <a:rPr b="0" lang="en-PH" sz="1800" spc="-1" strike="noStrike">
                <a:latin typeface="Lato"/>
              </a:rPr>
              <a:t>5. She keeps on crying </a:t>
            </a:r>
            <a:r>
              <a:rPr b="0" lang="en-PH" sz="1800" spc="-1" strike="noStrike" u="sng">
                <a:uFillTx/>
                <a:latin typeface="Lato"/>
              </a:rPr>
              <a:t>            </a:t>
            </a:r>
            <a:r>
              <a:rPr b="0" lang="en-PH" sz="1800" spc="-1" strike="noStrike">
                <a:latin typeface="Lato"/>
              </a:rPr>
              <a:t> she heard the bad news.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417"/>
              </a:spcBef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840000" y="2106720"/>
            <a:ext cx="5037480" cy="4192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endParaRPr b="0" lang="en-PH" sz="3200" spc="-1" strike="noStrike">
              <a:latin typeface="Arial"/>
            </a:endParaRPr>
          </a:p>
          <a:p>
            <a:pPr marL="432000" indent="-324000" algn="ctr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latin typeface="Lato"/>
              </a:rPr>
              <a:t>COLUMN B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and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but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so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until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after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432000" y="5256000"/>
            <a:ext cx="9825120" cy="117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"/>
          <p:cNvSpPr/>
          <p:nvPr/>
        </p:nvSpPr>
        <p:spPr>
          <a:xfrm>
            <a:off x="360000" y="180360"/>
            <a:ext cx="8838000" cy="7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Understanding Logical Connectors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6"/>
          <p:cNvSpPr/>
          <p:nvPr/>
        </p:nvSpPr>
        <p:spPr>
          <a:xfrm>
            <a:off x="-2942640" y="0"/>
            <a:ext cx="10499760" cy="232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86" name=""/>
          <p:cNvSpPr/>
          <p:nvPr/>
        </p:nvSpPr>
        <p:spPr>
          <a:xfrm>
            <a:off x="468000" y="2124000"/>
            <a:ext cx="11228760" cy="391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"/>
          <p:cNvSpPr/>
          <p:nvPr/>
        </p:nvSpPr>
        <p:spPr>
          <a:xfrm>
            <a:off x="360000" y="1029960"/>
            <a:ext cx="11229120" cy="4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400" spc="-1" strike="noStrike">
                <a:solidFill>
                  <a:srgbClr val="c9211e"/>
                </a:solidFill>
                <a:latin typeface="Lato"/>
                <a:ea typeface="DejaVu Sans"/>
              </a:rPr>
              <a:t>Answer: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/>
          </p:nvPr>
        </p:nvSpPr>
        <p:spPr>
          <a:xfrm>
            <a:off x="585720" y="2548440"/>
            <a:ext cx="6971400" cy="360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lnSpc>
                <a:spcPct val="150000"/>
              </a:lnSpc>
              <a:spcBef>
                <a:spcPts val="1701"/>
              </a:spcBef>
              <a:spcAft>
                <a:spcPts val="283"/>
              </a:spcAft>
              <a:buNone/>
            </a:pPr>
            <a:r>
              <a:rPr b="1" lang="en-PH" sz="1800" spc="-1" strike="noStrike">
                <a:latin typeface="LaTO"/>
              </a:rPr>
              <a:t>COLUMN 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</a:rPr>
              <a:t>1. He went home </a:t>
            </a:r>
            <a:r>
              <a:rPr b="0" lang="en-PH" sz="1800" spc="-1" strike="noStrike" u="sng">
                <a:uFillTx/>
                <a:latin typeface="LaTO"/>
              </a:rPr>
              <a:t>    </a:t>
            </a:r>
            <a:r>
              <a:rPr b="0" lang="en-PH" sz="1800" spc="-1" strike="noStrike" u="sng">
                <a:solidFill>
                  <a:srgbClr val="ff0000"/>
                </a:solidFill>
                <a:uFillTx/>
                <a:latin typeface="LaTO"/>
              </a:rPr>
              <a:t>and</a:t>
            </a:r>
            <a:r>
              <a:rPr b="0" lang="en-PH" sz="1800" spc="-1" strike="noStrike" u="sng">
                <a:uFillTx/>
                <a:latin typeface="LaTO"/>
              </a:rPr>
              <a:t>    </a:t>
            </a:r>
            <a:r>
              <a:rPr b="0" lang="en-PH" sz="1800" spc="-1" strike="noStrike">
                <a:latin typeface="LaTO"/>
              </a:rPr>
              <a:t> made his plans.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</a:rPr>
              <a:t>2. I am willing to sell the stories, </a:t>
            </a:r>
            <a:r>
              <a:rPr b="0" lang="en-PH" sz="1800" spc="-1" strike="noStrike" u="sng">
                <a:uFillTx/>
                <a:latin typeface="LaTO"/>
              </a:rPr>
              <a:t>    </a:t>
            </a:r>
            <a:r>
              <a:rPr b="0" lang="en-PH" sz="1800" spc="-1" strike="noStrike" u="sng">
                <a:solidFill>
                  <a:srgbClr val="ff0000"/>
                </a:solidFill>
                <a:uFillTx/>
                <a:latin typeface="LaTO"/>
              </a:rPr>
              <a:t>but</a:t>
            </a:r>
            <a:r>
              <a:rPr b="0" lang="en-PH" sz="1800" spc="-1" strike="noStrike" u="sng">
                <a:uFillTx/>
                <a:latin typeface="LaTO"/>
              </a:rPr>
              <a:t>    </a:t>
            </a:r>
            <a:r>
              <a:rPr b="0" lang="en-PH" sz="1800" spc="-1" strike="noStrike">
                <a:latin typeface="LaTO"/>
              </a:rPr>
              <a:t> the price is high.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</a:rPr>
              <a:t>3. The poor boy did not stop </a:t>
            </a:r>
            <a:r>
              <a:rPr b="0" lang="en-PH" sz="1800" spc="-1" strike="noStrike" u="sng">
                <a:uFillTx/>
                <a:latin typeface="LaTO"/>
              </a:rPr>
              <a:t>    </a:t>
            </a:r>
            <a:r>
              <a:rPr b="0" lang="en-PH" sz="1800" spc="-1" strike="noStrike" u="sng">
                <a:solidFill>
                  <a:srgbClr val="ff0000"/>
                </a:solidFill>
                <a:uFillTx/>
                <a:latin typeface="LaTO"/>
              </a:rPr>
              <a:t>until</a:t>
            </a:r>
            <a:r>
              <a:rPr b="0" lang="en-PH" sz="1800" spc="-1" strike="noStrike" u="sng">
                <a:uFillTx/>
                <a:latin typeface="LaTO"/>
              </a:rPr>
              <a:t>   </a:t>
            </a:r>
            <a:r>
              <a:rPr b="0" lang="en-PH" sz="1800" spc="-1" strike="noStrike">
                <a:latin typeface="LaTO"/>
              </a:rPr>
              <a:t> he reached his dream.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</a:rPr>
              <a:t>4. He was surprised with the gift, </a:t>
            </a:r>
            <a:r>
              <a:rPr b="0" lang="en-PH" sz="1800" spc="-1" strike="noStrike" u="sng">
                <a:uFillTx/>
                <a:latin typeface="LaTO"/>
              </a:rPr>
              <a:t>      </a:t>
            </a:r>
            <a:r>
              <a:rPr b="0" lang="en-PH" sz="1800" spc="-1" strike="noStrike" u="sng">
                <a:solidFill>
                  <a:srgbClr val="ff0000"/>
                </a:solidFill>
                <a:uFillTx/>
                <a:latin typeface="LaTO"/>
              </a:rPr>
              <a:t>so</a:t>
            </a:r>
            <a:r>
              <a:rPr b="0" lang="en-PH" sz="1800" spc="-1" strike="noStrike" u="sng">
                <a:uFillTx/>
                <a:latin typeface="LaTO"/>
              </a:rPr>
              <a:t>     </a:t>
            </a:r>
            <a:r>
              <a:rPr b="0" lang="en-PH" sz="1800" spc="-1" strike="noStrike">
                <a:latin typeface="LaTO"/>
              </a:rPr>
              <a:t> he hugged his parents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</a:rPr>
              <a:t>    </a:t>
            </a:r>
            <a:r>
              <a:rPr b="0" lang="en-PH" sz="1800" spc="-1" strike="noStrike">
                <a:latin typeface="LaTO"/>
              </a:rPr>
              <a:t>so tight.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1800" spc="-1" strike="noStrike">
                <a:latin typeface="LaTO"/>
              </a:rPr>
              <a:t>5. She keeps on crying </a:t>
            </a:r>
            <a:r>
              <a:rPr b="0" lang="en-PH" sz="1800" spc="-1" strike="noStrike" u="sng">
                <a:uFillTx/>
                <a:latin typeface="LaTO"/>
              </a:rPr>
              <a:t>     </a:t>
            </a:r>
            <a:r>
              <a:rPr b="0" lang="en-PH" sz="1800" spc="-1" strike="noStrike" u="sng">
                <a:solidFill>
                  <a:srgbClr val="ff0000"/>
                </a:solidFill>
                <a:uFillTx/>
                <a:latin typeface="LaTO"/>
              </a:rPr>
              <a:t>after</a:t>
            </a:r>
            <a:r>
              <a:rPr b="0" lang="en-PH" sz="1800" spc="-1" strike="noStrike" u="sng">
                <a:uFillTx/>
                <a:latin typeface="LaTO"/>
              </a:rPr>
              <a:t>    </a:t>
            </a:r>
            <a:r>
              <a:rPr b="0" lang="en-PH" sz="1800" spc="-1" strike="noStrike">
                <a:latin typeface="LaTO"/>
              </a:rPr>
              <a:t> she heard the bad news.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840000" y="2574720"/>
            <a:ext cx="4317120" cy="343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ctr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PH" sz="1800" spc="-1" strike="noStrike">
                <a:latin typeface="Lato"/>
              </a:rPr>
              <a:t>COLUMN B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and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but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so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until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after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90" name=""/>
          <p:cNvSpPr/>
          <p:nvPr/>
        </p:nvSpPr>
        <p:spPr>
          <a:xfrm>
            <a:off x="396000" y="1657080"/>
            <a:ext cx="11609280" cy="7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I. Instructions: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Identify correct connectors by matching the sentences in Column A with the appropriate logical connectors in Column B. Write your answers in the space provided.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360000" y="180720"/>
            <a:ext cx="8838000" cy="73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Montserrat Medium"/>
                <a:ea typeface="DejaVu Sans"/>
              </a:rPr>
              <a:t>Understanding Logical Connectors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2023-07-10T11:14:18Z</dcterms:modified>
  <cp:revision>164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