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slide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68DCCA52-0B50-4CED-AE10-301B88C305CD}"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904776F7-8CE3-4D8F-962F-4998B77DDEE7}"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F120F782-24BE-43C3-89F6-CDD907C26A03}"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BAFEA9E0-92DF-4497-AF5F-24784BA74C6F}"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6BE6E0A3-1DFB-448D-B5E8-E3708F9D4B02}"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C4ABD3C4-7039-43DE-B6E3-AC66BD0B62B0}"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EFDD5941-19C7-41F2-89A1-66B103DEBFBC}"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30FA91CD-142B-4E4F-A54B-D231A562A4D2}"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497CE076-613A-4F93-9702-7E3CF12116CC}"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F4B4AB5D-48DB-4442-B11E-D9C01F878FED}"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93253199-9D8C-4735-A05F-DAFC2D55F68C}"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31164EDE-DA42-4666-B517-F965FB0EA80E}"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97B415B9-45AC-45B1-A5CF-25824EE9F83E}"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CB4382CF-FE3E-4EA8-91CF-A18033D70C9E}"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439D7F1E-63B3-4F4C-A44E-49DDA85E4288}"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B798A704-5568-403C-A77C-594194A3684C}"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E66C6342-7F4D-4515-A7D4-385800C72291}"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CCBE6B32-B2C1-4FEB-98C6-3756B945B92D}"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6900FB87-A9E1-4CEF-A4C9-3ACB92379CC5}"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F64189D-6207-4AEF-AA3F-484D7840031C}"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B1A6D921-3DA2-4CD6-A6DD-52EFE9AE3CE3}"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CF645740-79D6-4C1B-8F33-772BD8866540}"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2E6D1316-18B7-4BF7-AB38-661CE2CFB020}"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4AE12F86-D670-4A99-B275-C077103CDA0A}"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9AAE09D-C63F-4341-B4AB-94663D1DFE92}"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8198E92-7878-4E59-BD94-0379EC0EE213}"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B842B10D-1C34-473C-AA63-723CEEC85D4C}"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C3839392-4555-44F3-9959-A0E3D70751C6}"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37493F5B-4556-4B67-B53B-1FEEAB37D00B}"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AC3C7B6F-C17A-48D5-BFE4-D9A62A9B376E}"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B85222A6-9E7A-4F4F-9D60-1CF7256E89C2}"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4B5E9958-A302-45F5-9816-11440C524758}"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E8A1BFFC-859B-4E8F-8EF5-7E9495C0881E}"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ED0D512-7857-456D-B065-BF912BA53D6B}"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192F725F-2EC2-4C3F-ACE2-D4D642AF1860}"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CF377A4-47B3-44B0-83C2-63888F2C1316}"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6640" cy="684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3520" cy="2783520"/>
          </a:xfrm>
          <a:prstGeom prst="rect">
            <a:avLst/>
          </a:prstGeom>
          <a:ln w="0">
            <a:noFill/>
          </a:ln>
        </p:spPr>
      </p:pic>
      <p:sp>
        <p:nvSpPr>
          <p:cNvPr id="2" name="Rectangle 5"/>
          <p:cNvSpPr/>
          <p:nvPr/>
        </p:nvSpPr>
        <p:spPr>
          <a:xfrm>
            <a:off x="3487320" y="1475280"/>
            <a:ext cx="8688960" cy="3846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960" cy="36864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9320" cy="3495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720" cy="34956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1FEC9051-766C-421D-A10D-67A39E9740C3}"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720" cy="34956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6640" cy="619560"/>
          </a:xfrm>
          <a:prstGeom prst="rect">
            <a:avLst/>
          </a:prstGeom>
          <a:ln w="0">
            <a:noFill/>
          </a:ln>
        </p:spPr>
      </p:pic>
      <p:sp>
        <p:nvSpPr>
          <p:cNvPr id="46" name="Rectangle 7"/>
          <p:cNvSpPr/>
          <p:nvPr/>
        </p:nvSpPr>
        <p:spPr>
          <a:xfrm>
            <a:off x="10868760" y="0"/>
            <a:ext cx="955080" cy="95508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9160" cy="1019160"/>
          </a:xfrm>
          <a:prstGeom prst="rect">
            <a:avLst/>
          </a:prstGeom>
          <a:ln w="0">
            <a:noFill/>
          </a:ln>
        </p:spPr>
      </p:pic>
      <p:sp>
        <p:nvSpPr>
          <p:cNvPr id="48" name="TextBox 9"/>
          <p:cNvSpPr/>
          <p:nvPr/>
        </p:nvSpPr>
        <p:spPr>
          <a:xfrm>
            <a:off x="185400" y="6362280"/>
            <a:ext cx="46764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8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9320" cy="34956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720" cy="34956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31730AAB-E39C-4690-9A6E-8919D66BD328}"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720" cy="34956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960" cy="3369240"/>
          </a:xfrm>
          <a:prstGeom prst="rect">
            <a:avLst/>
          </a:prstGeom>
          <a:ln w="12700">
            <a:noFill/>
          </a:ln>
        </p:spPr>
      </p:pic>
      <p:sp>
        <p:nvSpPr>
          <p:cNvPr id="92" name="PlaceHolder 1"/>
          <p:cNvSpPr>
            <a:spLocks noGrp="1"/>
          </p:cNvSpPr>
          <p:nvPr>
            <p:ph type="ftr" idx="7"/>
          </p:nvPr>
        </p:nvSpPr>
        <p:spPr>
          <a:xfrm>
            <a:off x="4038480" y="6356520"/>
            <a:ext cx="4099320" cy="34956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720" cy="34956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8EA3A91D-B99A-4F28-B2C9-16EF4116C901}"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720" cy="34956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880000"/>
            <a:ext cx="6824880" cy="15436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Kakapusan at Wastong Pagpili at Desisyon</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8"/>
          <p:cNvSpPr/>
          <p:nvPr/>
        </p:nvSpPr>
        <p:spPr>
          <a:xfrm>
            <a:off x="-113040" y="532080"/>
            <a:ext cx="6346800" cy="726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35" name="Rectangle 9"/>
          <p:cNvSpPr/>
          <p:nvPr/>
        </p:nvSpPr>
        <p:spPr>
          <a:xfrm>
            <a:off x="426960" y="532080"/>
            <a:ext cx="5806800" cy="630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i="1" lang="en-PH" sz="3600" spc="-1" strike="noStrike">
                <a:solidFill>
                  <a:srgbClr val="ffffff"/>
                </a:solidFill>
                <a:latin typeface="Montserrat Medium"/>
                <a:ea typeface="DejaVu Sans"/>
              </a:rPr>
              <a:t>Nonrenewable resources</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pic>
        <p:nvPicPr>
          <p:cNvPr id="136" name="" descr=""/>
          <p:cNvPicPr/>
          <p:nvPr/>
        </p:nvPicPr>
        <p:blipFill>
          <a:blip r:embed="rId1"/>
          <a:stretch/>
        </p:blipFill>
        <p:spPr>
          <a:xfrm>
            <a:off x="1133640" y="1517400"/>
            <a:ext cx="2384280" cy="2082240"/>
          </a:xfrm>
          <a:prstGeom prst="rect">
            <a:avLst/>
          </a:prstGeom>
          <a:ln w="0">
            <a:noFill/>
          </a:ln>
        </p:spPr>
      </p:pic>
      <p:pic>
        <p:nvPicPr>
          <p:cNvPr id="137" name="" descr=""/>
          <p:cNvPicPr/>
          <p:nvPr/>
        </p:nvPicPr>
        <p:blipFill>
          <a:blip r:embed="rId2"/>
          <a:stretch/>
        </p:blipFill>
        <p:spPr>
          <a:xfrm>
            <a:off x="8957880" y="1498320"/>
            <a:ext cx="2384280" cy="2121120"/>
          </a:xfrm>
          <a:prstGeom prst="rect">
            <a:avLst/>
          </a:prstGeom>
          <a:ln w="0">
            <a:noFill/>
          </a:ln>
        </p:spPr>
      </p:pic>
      <p:pic>
        <p:nvPicPr>
          <p:cNvPr id="138" name="" descr=""/>
          <p:cNvPicPr/>
          <p:nvPr/>
        </p:nvPicPr>
        <p:blipFill>
          <a:blip r:embed="rId3"/>
          <a:stretch/>
        </p:blipFill>
        <p:spPr>
          <a:xfrm>
            <a:off x="6307200" y="1498680"/>
            <a:ext cx="2384280" cy="2120760"/>
          </a:xfrm>
          <a:prstGeom prst="rect">
            <a:avLst/>
          </a:prstGeom>
          <a:ln w="0">
            <a:noFill/>
          </a:ln>
        </p:spPr>
      </p:pic>
      <p:pic>
        <p:nvPicPr>
          <p:cNvPr id="139" name="" descr=""/>
          <p:cNvPicPr/>
          <p:nvPr/>
        </p:nvPicPr>
        <p:blipFill>
          <a:blip r:embed="rId4"/>
          <a:stretch/>
        </p:blipFill>
        <p:spPr>
          <a:xfrm>
            <a:off x="3710880" y="1499040"/>
            <a:ext cx="2384280" cy="2152800"/>
          </a:xfrm>
          <a:prstGeom prst="rect">
            <a:avLst/>
          </a:prstGeom>
          <a:ln w="0">
            <a:noFill/>
          </a:ln>
        </p:spPr>
      </p:pic>
      <p:sp>
        <p:nvSpPr>
          <p:cNvPr id="140" name=""/>
          <p:cNvSpPr txBox="1"/>
          <p:nvPr/>
        </p:nvSpPr>
        <p:spPr>
          <a:xfrm>
            <a:off x="1111320" y="3857400"/>
            <a:ext cx="10295640" cy="2156760"/>
          </a:xfrm>
          <a:prstGeom prst="rect">
            <a:avLst/>
          </a:prstGeom>
          <a:noFill/>
          <a:ln w="0">
            <a:noFill/>
          </a:ln>
        </p:spPr>
        <p:txBody>
          <a:bodyPr lIns="90000" rIns="90000" tIns="45000" bIns="45000" anchor="t">
            <a:noAutofit/>
          </a:bodyPr>
          <a:p>
            <a:pPr marL="216000" indent="-216000" algn="just">
              <a:buClr>
                <a:srgbClr val="000000"/>
              </a:buClr>
              <a:buSzPct val="45000"/>
              <a:buFont typeface="Wingdings" charset="2"/>
              <a:buChar char=""/>
            </a:pPr>
            <a:r>
              <a:rPr b="0" lang="en-PH" sz="1800" spc="-1" strike="noStrike">
                <a:solidFill>
                  <a:srgbClr val="000000"/>
                </a:solidFill>
                <a:latin typeface="Lato"/>
              </a:rPr>
              <a:t>Ang</a:t>
            </a:r>
            <a:r>
              <a:rPr b="1" lang="en-PH" sz="1800" spc="-1" strike="noStrike">
                <a:solidFill>
                  <a:srgbClr val="000000"/>
                </a:solidFill>
                <a:latin typeface="Lato"/>
              </a:rPr>
              <a:t> </a:t>
            </a:r>
            <a:r>
              <a:rPr b="1" i="1" lang="en-PH" sz="1800" spc="-1" strike="noStrike">
                <a:solidFill>
                  <a:srgbClr val="000000"/>
                </a:solidFill>
                <a:latin typeface="Lato"/>
              </a:rPr>
              <a:t>Nonrenewable resources</a:t>
            </a:r>
            <a:r>
              <a:rPr b="0" lang="en-PH" sz="1800" spc="-1" strike="noStrike">
                <a:solidFill>
                  <a:srgbClr val="000000"/>
                </a:solidFill>
                <a:latin typeface="Lato"/>
              </a:rPr>
              <a:t> ay mga likas na yaman na hindi napapalitan kapag naubos. Halimbawa ng </a:t>
            </a:r>
            <a:r>
              <a:rPr b="0" i="1" lang="en-PH" sz="1800" spc="-1" strike="noStrike">
                <a:solidFill>
                  <a:srgbClr val="000000"/>
                </a:solidFill>
                <a:latin typeface="Lato"/>
              </a:rPr>
              <a:t>nonrenewable resources</a:t>
            </a:r>
            <a:r>
              <a:rPr b="0" lang="en-PH" sz="1800" spc="-1" strike="noStrike">
                <a:solidFill>
                  <a:srgbClr val="000000"/>
                </a:solidFill>
                <a:latin typeface="Lato"/>
              </a:rPr>
              <a:t> ay mga hakbang na ginagawa ang pamahalaan at </a:t>
            </a:r>
            <a:r>
              <a:rPr b="0" i="1" lang="en-PH" sz="1800" spc="-1" strike="noStrike">
                <a:solidFill>
                  <a:srgbClr val="000000"/>
                </a:solidFill>
                <a:latin typeface="Lato"/>
              </a:rPr>
              <a:t>pribadong sektor</a:t>
            </a:r>
            <a:r>
              <a:rPr b="0" lang="en-PH" sz="1800" spc="-1" strike="noStrike">
                <a:solidFill>
                  <a:srgbClr val="000000"/>
                </a:solidFill>
                <a:latin typeface="Lato"/>
              </a:rPr>
              <a:t> upang maibsan ang kakapusan nito. Isa na rito ang pagpapatayo ng mga windmill farm sa Ilocos Norte, </a:t>
            </a:r>
            <a:r>
              <a:rPr b="0" i="1" lang="en-PH" sz="1800" spc="-1" strike="noStrike">
                <a:solidFill>
                  <a:srgbClr val="000000"/>
                </a:solidFill>
                <a:latin typeface="Lato"/>
              </a:rPr>
              <a:t>solar power plant</a:t>
            </a:r>
            <a:r>
              <a:rPr b="0" lang="en-PH" sz="1800" spc="-1" strike="noStrike">
                <a:solidFill>
                  <a:srgbClr val="000000"/>
                </a:solidFill>
                <a:latin typeface="Lato"/>
              </a:rPr>
              <a:t> sa Bulacan, at </a:t>
            </a:r>
            <a:r>
              <a:rPr b="0" i="1" lang="en-PH" sz="1800" spc="-1" strike="noStrike">
                <a:solidFill>
                  <a:srgbClr val="000000"/>
                </a:solidFill>
                <a:latin typeface="Lato"/>
              </a:rPr>
              <a:t>geothermal power plant</a:t>
            </a:r>
            <a:r>
              <a:rPr b="0" lang="en-PH" sz="1800" spc="-1" strike="noStrike">
                <a:solidFill>
                  <a:srgbClr val="000000"/>
                </a:solidFill>
                <a:latin typeface="Lato"/>
              </a:rPr>
              <a:t> sa Albay. Ang mga ito ay pinatatakbo ng </a:t>
            </a:r>
            <a:r>
              <a:rPr b="1" i="1" lang="en-PH" sz="1800" spc="-1" strike="noStrike">
                <a:solidFill>
                  <a:srgbClr val="000000"/>
                </a:solidFill>
                <a:latin typeface="Lato"/>
              </a:rPr>
              <a:t>renewable resources</a:t>
            </a:r>
            <a:r>
              <a:rPr b="0" lang="en-PH" sz="1800" spc="-1" strike="noStrike">
                <a:solidFill>
                  <a:srgbClr val="000000"/>
                </a:solidFill>
                <a:latin typeface="Lato"/>
              </a:rPr>
              <a:t> katulad ng hangin, sikat ng araw, at init mula sa mga bulkan.</a:t>
            </a:r>
            <a:endParaRPr b="0" lang="en-PH" sz="1800" spc="-1" strike="noStrike">
              <a:solidFill>
                <a:srgbClr val="000000"/>
              </a:solidFill>
              <a:latin typeface="Lato"/>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Rectangle 6"/>
          <p:cNvSpPr/>
          <p:nvPr/>
        </p:nvSpPr>
        <p:spPr>
          <a:xfrm>
            <a:off x="-113040" y="532080"/>
            <a:ext cx="5633640" cy="726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2" name="Rectangle 7"/>
          <p:cNvSpPr/>
          <p:nvPr/>
        </p:nvSpPr>
        <p:spPr>
          <a:xfrm>
            <a:off x="426960" y="532080"/>
            <a:ext cx="6327000" cy="630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Kakapusan o </a:t>
            </a:r>
            <a:r>
              <a:rPr b="1" i="1" lang="en-PH" sz="3600" spc="-1" strike="noStrike">
                <a:solidFill>
                  <a:srgbClr val="ffffff"/>
                </a:solidFill>
                <a:latin typeface="Montserrat Medium"/>
                <a:ea typeface="DejaVu Sans"/>
              </a:rPr>
              <a:t>scarcity</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3" name=""/>
          <p:cNvSpPr txBox="1"/>
          <p:nvPr/>
        </p:nvSpPr>
        <p:spPr>
          <a:xfrm>
            <a:off x="947520" y="1604520"/>
            <a:ext cx="10167120" cy="3117240"/>
          </a:xfrm>
          <a:prstGeom prst="rect">
            <a:avLst/>
          </a:prstGeom>
          <a:noFill/>
          <a:ln w="0">
            <a:noFill/>
          </a:ln>
        </p:spPr>
        <p:txBody>
          <a:bodyPr lIns="90000" rIns="90000" tIns="45000" bIns="45000" anchor="t">
            <a:noAutofit/>
          </a:bodyPr>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rPr>
              <a:t>Ang </a:t>
            </a:r>
            <a:r>
              <a:rPr b="1" lang="en-PH" sz="1800" spc="-1" strike="noStrike">
                <a:solidFill>
                  <a:srgbClr val="000000"/>
                </a:solidFill>
                <a:latin typeface="Lato"/>
              </a:rPr>
              <a:t>kakapusan</a:t>
            </a:r>
            <a:r>
              <a:rPr b="0" lang="en-PH" sz="1800" spc="-1" strike="noStrike">
                <a:solidFill>
                  <a:srgbClr val="000000"/>
                </a:solidFill>
                <a:latin typeface="Lato"/>
              </a:rPr>
              <a:t> o </a:t>
            </a:r>
            <a:r>
              <a:rPr b="1" i="1" lang="en-PH" sz="1800" spc="-1" strike="noStrike">
                <a:solidFill>
                  <a:srgbClr val="000000"/>
                </a:solidFill>
                <a:latin typeface="Lato"/>
              </a:rPr>
              <a:t>scarcity</a:t>
            </a:r>
            <a:r>
              <a:rPr b="0" lang="en-PH" sz="1800" spc="-1" strike="noStrike">
                <a:solidFill>
                  <a:srgbClr val="000000"/>
                </a:solidFill>
                <a:latin typeface="Lato"/>
              </a:rPr>
              <a:t> ay isang kondisyon kung saan ang mga pinagkukunang yaman ay limitado at hindi matugunan ang walang katapusang pangangailangan at kagustuhan ng tao.</a:t>
            </a:r>
            <a:endParaRPr b="0" lang="en-PH" sz="1800" spc="-1" strike="noStrike">
              <a:solidFill>
                <a:srgbClr val="000000"/>
              </a:solidFill>
              <a:latin typeface="Lato"/>
              <a:ea typeface="AppleSystemUIFont"/>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ea typeface="AppleSystemUIFont"/>
              </a:rPr>
              <a:t>Mahalagang tandaan na ang kondisyong ito ay hindi nawawala sa buhay ng tao kaya ito ang pangunahing suliranin sa ekonomiks. Ito ay dahil likas sa tao ang pagkakaroon ng marami at tila walang katapusang pangangailangan at kagustuhan ng tao. Kapag ang pangangailangan o kagustuhan ng tao ay natutugunan, may ibang pangangailangan o kagustuhan ang malilikha.</a:t>
            </a:r>
            <a:endParaRPr b="0" lang="en-PH" sz="1800" spc="-1" strike="noStrike">
              <a:solidFill>
                <a:srgbClr val="000000"/>
              </a:solidFill>
              <a:latin typeface="Lato"/>
              <a:ea typeface="AppleSystemUIFont"/>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ea typeface="AppleSystemUIFont"/>
              </a:rPr>
              <a:t>Dahil dito, kailangang magsagawa ang mga tao ng wasto at matalinong pagdedesisyon kung paano nito gagamitin ang mga limitadong pinagkukunang yaman.</a:t>
            </a:r>
            <a:endParaRPr b="0" lang="en-PH" sz="1800" spc="-1" strike="noStrike">
              <a:solidFill>
                <a:srgbClr val="000000"/>
              </a:solidFill>
              <a:latin typeface="Lato"/>
              <a:ea typeface="AppleSystemUIFont"/>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Rectangle 4"/>
          <p:cNvSpPr/>
          <p:nvPr/>
        </p:nvSpPr>
        <p:spPr>
          <a:xfrm>
            <a:off x="-113040" y="532080"/>
            <a:ext cx="6054120" cy="72648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5" name="Rectangle 5"/>
          <p:cNvSpPr/>
          <p:nvPr/>
        </p:nvSpPr>
        <p:spPr>
          <a:xfrm>
            <a:off x="426960" y="532080"/>
            <a:ext cx="6327000" cy="630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Kakulangan o </a:t>
            </a:r>
            <a:r>
              <a:rPr b="1" i="1" lang="en-PH" sz="3600" spc="-1" strike="noStrike">
                <a:solidFill>
                  <a:srgbClr val="ffffff"/>
                </a:solidFill>
                <a:latin typeface="Montserrat Medium"/>
                <a:ea typeface="DejaVu Sans"/>
              </a:rPr>
              <a:t>shortage</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6" name=""/>
          <p:cNvSpPr txBox="1"/>
          <p:nvPr/>
        </p:nvSpPr>
        <p:spPr>
          <a:xfrm>
            <a:off x="947520" y="1604520"/>
            <a:ext cx="10167120" cy="2522880"/>
          </a:xfrm>
          <a:prstGeom prst="rect">
            <a:avLst/>
          </a:prstGeom>
          <a:noFill/>
          <a:ln w="0">
            <a:noFill/>
          </a:ln>
        </p:spPr>
        <p:txBody>
          <a:bodyPr lIns="90000" rIns="90000" tIns="45000" bIns="45000" anchor="t">
            <a:noAutofit/>
          </a:bodyPr>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ea typeface="AppleSystemUIFont"/>
              </a:rPr>
              <a:t>Ang </a:t>
            </a:r>
            <a:r>
              <a:rPr b="1" lang="en-PH" sz="1800" spc="-1" strike="noStrike">
                <a:solidFill>
                  <a:srgbClr val="000000"/>
                </a:solidFill>
                <a:latin typeface="Lato"/>
                <a:ea typeface="AppleSystemUIFont"/>
              </a:rPr>
              <a:t>kakulangan</a:t>
            </a:r>
            <a:r>
              <a:rPr b="0" lang="en-PH" sz="1800" spc="-1" strike="noStrike">
                <a:solidFill>
                  <a:srgbClr val="000000"/>
                </a:solidFill>
                <a:latin typeface="Lato"/>
                <a:ea typeface="AppleSystemUIFont"/>
              </a:rPr>
              <a:t> o </a:t>
            </a:r>
            <a:r>
              <a:rPr b="1" i="1" lang="en-PH" sz="1800" spc="-1" strike="noStrike">
                <a:solidFill>
                  <a:srgbClr val="000000"/>
                </a:solidFill>
                <a:latin typeface="Lato"/>
                <a:ea typeface="AppleSystemUIFont"/>
              </a:rPr>
              <a:t>shortage</a:t>
            </a:r>
            <a:r>
              <a:rPr b="0" lang="en-PH" sz="1800" spc="-1" strike="noStrike">
                <a:solidFill>
                  <a:srgbClr val="000000"/>
                </a:solidFill>
                <a:latin typeface="Lato"/>
                <a:ea typeface="AppleSystemUIFont"/>
              </a:rPr>
              <a:t> ay nangyayari kapag ang isang bagay o ang mga pinagkukunang yaman ay limitado ngunit panandalian lamang. </a:t>
            </a:r>
            <a:endParaRPr b="0" lang="en-PH" sz="1800" spc="-1" strike="noStrike">
              <a:solidFill>
                <a:srgbClr val="000000"/>
              </a:solidFill>
              <a:latin typeface="AppleSystemUIFont"/>
              <a:ea typeface="AppleSystemUIFont"/>
            </a:endParaRPr>
          </a:p>
          <a:p>
            <a:pPr marL="216000" indent="-216000" algn="just">
              <a:lnSpc>
                <a:spcPct val="100000"/>
              </a:lnSpc>
              <a:spcBef>
                <a:spcPts val="1134"/>
              </a:spcBef>
              <a:spcAft>
                <a:spcPts val="1134"/>
              </a:spcAft>
              <a:buClr>
                <a:srgbClr val="000000"/>
              </a:buClr>
              <a:buSzPct val="45000"/>
              <a:buFont typeface="Wingdings" charset="2"/>
              <a:buChar char=""/>
            </a:pPr>
            <a:r>
              <a:rPr b="0" lang="en-PH" sz="1800" spc="-1" strike="noStrike">
                <a:solidFill>
                  <a:srgbClr val="000000"/>
                </a:solidFill>
                <a:latin typeface="Lato"/>
                <a:ea typeface="AppleSystemUIFont"/>
              </a:rPr>
              <a:t>Sinasabi na ang kakulangan ay gawa ng tao. Sinasabi na ang kakulangan ay gawa ng tao. Katulad na lamang kung ang prodyuser ng isang produkto ay hindi makapagsuplay ng mga produkto ayon sa kasalukuyang pangangailangan ng pamilihan. Ito ay nangyayari din kapag itinatago ng mga prodyuser ang mga produkto at hihintayin ang pagtaas ng presyo nito. Ang gawaing ito ay tinatawag na </a:t>
            </a:r>
            <a:r>
              <a:rPr b="1" i="1" lang="en-PH" sz="1800" spc="-1" strike="noStrike">
                <a:solidFill>
                  <a:srgbClr val="000000"/>
                </a:solidFill>
                <a:latin typeface="Lato"/>
                <a:ea typeface="AppleSystemUIFont"/>
              </a:rPr>
              <a:t>hoarding.</a:t>
            </a:r>
            <a:endParaRPr b="0" lang="en-PH" sz="1800" spc="-1" strike="noStrike">
              <a:solidFill>
                <a:srgbClr val="000000"/>
              </a:solidFill>
              <a:latin typeface="AppleSystemUIFont"/>
              <a:ea typeface="AppleSystemUIFont"/>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Rectangle 15"/>
          <p:cNvSpPr/>
          <p:nvPr/>
        </p:nvSpPr>
        <p:spPr>
          <a:xfrm>
            <a:off x="-113040" y="552240"/>
            <a:ext cx="3889800" cy="65232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48" name="Rectangle 192"/>
          <p:cNvSpPr/>
          <p:nvPr/>
        </p:nvSpPr>
        <p:spPr>
          <a:xfrm>
            <a:off x="540000" y="516240"/>
            <a:ext cx="2868480" cy="652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Arial;Arial"/>
              </a:rPr>
              <a:t>Pagsasanay</a:t>
            </a:r>
            <a:endParaRPr b="0" lang="en-PH" sz="3600" spc="-1" strike="noStrike">
              <a:solidFill>
                <a:srgbClr val="000000"/>
              </a:solidFill>
              <a:latin typeface="Arial"/>
            </a:endParaRPr>
          </a:p>
        </p:txBody>
      </p:sp>
      <p:sp>
        <p:nvSpPr>
          <p:cNvPr id="149" name="Rectangle 194"/>
          <p:cNvSpPr/>
          <p:nvPr/>
        </p:nvSpPr>
        <p:spPr>
          <a:xfrm>
            <a:off x="720000" y="1496160"/>
            <a:ext cx="10969920" cy="693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50" name=""/>
          <p:cNvSpPr txBox="1"/>
          <p:nvPr/>
        </p:nvSpPr>
        <p:spPr>
          <a:xfrm>
            <a:off x="1069200" y="1496160"/>
            <a:ext cx="10374480" cy="3766680"/>
          </a:xfrm>
          <a:prstGeom prst="rect">
            <a:avLst/>
          </a:prstGeom>
          <a:noFill/>
          <a:ln w="0">
            <a:noFill/>
          </a:ln>
        </p:spPr>
        <p:txBody>
          <a:bodyPr lIns="90000" rIns="90000" tIns="45000" bIns="45000" anchor="t">
            <a:noAutofit/>
          </a:bodyPr>
          <a:p>
            <a:r>
              <a:rPr b="0" lang="en-PH" sz="1800" spc="-1" strike="noStrike">
                <a:solidFill>
                  <a:srgbClr val="000000"/>
                </a:solidFill>
                <a:latin typeface="Lato"/>
                <a:ea typeface="AppleSystemUIFont"/>
              </a:rPr>
              <a:t>I. Panuto: Gamit ang jumbled letters bilang gabay, sagutin ang mga tanong sa ibaba sa</a:t>
            </a:r>
            <a:endParaRPr b="0" lang="en-PH" sz="1800" spc="-1" strike="noStrike">
              <a:solidFill>
                <a:srgbClr val="000000"/>
              </a:solidFill>
              <a:latin typeface="AppleSystemUIFont"/>
              <a:ea typeface="AppleSystemUIFont"/>
            </a:endParaRPr>
          </a:p>
          <a:p>
            <a:r>
              <a:rPr b="0" lang="en-PH" sz="1800" spc="-1" strike="noStrike">
                <a:solidFill>
                  <a:srgbClr val="000000"/>
                </a:solidFill>
                <a:latin typeface="Lato"/>
                <a:ea typeface="AppleSystemUIFont"/>
              </a:rPr>
              <a:t>pamamagitan ng pagsasaayos ng mga ginulong letra.</a:t>
            </a:r>
            <a:endParaRPr b="0" lang="en-PH" sz="1800" spc="-1" strike="noStrike">
              <a:solidFill>
                <a:srgbClr val="000000"/>
              </a:solidFill>
              <a:latin typeface="AppleSystemUIFont"/>
              <a:ea typeface="AppleSystemUIFont"/>
            </a:endParaRPr>
          </a:p>
          <a:p>
            <a:endParaRPr b="0" lang="en-PH" sz="1800" spc="-1" strike="noStrike">
              <a:solidFill>
                <a:srgbClr val="000000"/>
              </a:solidFill>
              <a:latin typeface="AppleSystemUIFont"/>
              <a:ea typeface="AppleSystemUIFont"/>
            </a:endParaRPr>
          </a:p>
          <a:p>
            <a:pPr algn="just">
              <a:lnSpc>
                <a:spcPct val="100000"/>
              </a:lnSpc>
              <a:spcBef>
                <a:spcPts val="1134"/>
              </a:spcBef>
              <a:spcAft>
                <a:spcPts val="1134"/>
              </a:spcAft>
            </a:pPr>
            <a:r>
              <a:rPr b="0" lang="en-PH" sz="1800" spc="-1" strike="noStrike">
                <a:solidFill>
                  <a:srgbClr val="000000"/>
                </a:solidFill>
                <a:latin typeface="Lato"/>
              </a:rPr>
              <a:t>1. </a:t>
            </a:r>
            <a:r>
              <a:rPr b="1" lang="en-PH" sz="1800" spc="-1" strike="noStrike">
                <a:solidFill>
                  <a:srgbClr val="000000"/>
                </a:solidFill>
                <a:latin typeface="Lato"/>
              </a:rPr>
              <a:t>(K K A A S N A P U</a:t>
            </a:r>
            <a:r>
              <a:rPr b="0" lang="en-PH" sz="1800" spc="-1" strike="noStrike">
                <a:solidFill>
                  <a:srgbClr val="000000"/>
                </a:solidFill>
                <a:latin typeface="Lato"/>
              </a:rPr>
              <a:t>) Ito ay isang kondisyon na kung saan hindi kayang tugunan ng limitadong pinagkukunang yaman ang tila walang hanggang pangangailangan at kagustuhan ng mga tao.</a:t>
            </a:r>
            <a:endParaRPr b="0" lang="en-PH" sz="1800" spc="-1" strike="noStrike">
              <a:solidFill>
                <a:srgbClr val="000000"/>
              </a:solidFill>
              <a:latin typeface="Lato"/>
              <a:ea typeface="AppleSystemUIFont"/>
            </a:endParaRPr>
          </a:p>
          <a:p>
            <a:pPr algn="just">
              <a:lnSpc>
                <a:spcPct val="100000"/>
              </a:lnSpc>
              <a:spcBef>
                <a:spcPts val="1134"/>
              </a:spcBef>
              <a:spcAft>
                <a:spcPts val="1134"/>
              </a:spcAft>
            </a:pPr>
            <a:r>
              <a:rPr b="0" lang="en-PH" sz="1800" spc="-1" strike="noStrike">
                <a:solidFill>
                  <a:srgbClr val="000000"/>
                </a:solidFill>
                <a:latin typeface="Lato"/>
              </a:rPr>
              <a:t>2. </a:t>
            </a:r>
            <a:r>
              <a:rPr b="1" lang="en-PH" sz="1800" spc="-1" strike="noStrike">
                <a:solidFill>
                  <a:srgbClr val="000000"/>
                </a:solidFill>
                <a:latin typeface="Lato"/>
              </a:rPr>
              <a:t>(N A L A U K K A N G)</a:t>
            </a:r>
            <a:r>
              <a:rPr b="0" lang="en-PH" sz="1800" spc="-1" strike="noStrike">
                <a:solidFill>
                  <a:srgbClr val="000000"/>
                </a:solidFill>
                <a:latin typeface="Lato"/>
              </a:rPr>
              <a:t> Ito ay isang kondisyon na ang isang bagay ay limitado ngunit kadalasan ito ay panandalian lamang.</a:t>
            </a:r>
            <a:endParaRPr b="0" lang="en-PH" sz="1800" spc="-1" strike="noStrike">
              <a:solidFill>
                <a:srgbClr val="000000"/>
              </a:solidFill>
              <a:latin typeface="Lato"/>
              <a:ea typeface="AppleSystemUIFont"/>
            </a:endParaRPr>
          </a:p>
          <a:p>
            <a:pPr algn="just">
              <a:lnSpc>
                <a:spcPct val="100000"/>
              </a:lnSpc>
              <a:spcBef>
                <a:spcPts val="1134"/>
              </a:spcBef>
              <a:spcAft>
                <a:spcPts val="1134"/>
              </a:spcAft>
            </a:pPr>
            <a:r>
              <a:rPr b="0" lang="en-PH" sz="1800" spc="-1" strike="noStrike">
                <a:solidFill>
                  <a:srgbClr val="000000"/>
                </a:solidFill>
                <a:latin typeface="Lato"/>
              </a:rPr>
              <a:t>3. </a:t>
            </a:r>
            <a:r>
              <a:rPr b="1" lang="en-PH" sz="1800" spc="-1" strike="noStrike">
                <a:solidFill>
                  <a:srgbClr val="000000"/>
                </a:solidFill>
                <a:latin typeface="Lato"/>
              </a:rPr>
              <a:t>(E R E N W N N O L E B A   R S U O S C E E R) </a:t>
            </a:r>
            <a:r>
              <a:rPr b="0" lang="en-PH" sz="1800" spc="-1" strike="noStrike">
                <a:solidFill>
                  <a:srgbClr val="000000"/>
                </a:solidFill>
                <a:latin typeface="Lato"/>
              </a:rPr>
              <a:t>Ito ang mga pinagkukunang yaman na hindi napapalitan.</a:t>
            </a:r>
            <a:endParaRPr b="0" lang="en-PH" sz="1800" spc="-1" strike="noStrike">
              <a:solidFill>
                <a:srgbClr val="000000"/>
              </a:solidFill>
              <a:latin typeface="Lato"/>
              <a:ea typeface="AppleSystemUIFon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Rectangle 1"/>
          <p:cNvSpPr/>
          <p:nvPr/>
        </p:nvSpPr>
        <p:spPr>
          <a:xfrm>
            <a:off x="-113040" y="552240"/>
            <a:ext cx="5691600" cy="652320"/>
          </a:xfrm>
          <a:prstGeom prst="rect">
            <a:avLst/>
          </a:prstGeom>
          <a:gradFill rotWithShape="0">
            <a:gsLst>
              <a:gs pos="0">
                <a:srgbClr val="e8a202"/>
              </a:gs>
              <a:gs pos="100000">
                <a:srgbClr val="ffe994"/>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52" name="Rectangle 2"/>
          <p:cNvSpPr/>
          <p:nvPr/>
        </p:nvSpPr>
        <p:spPr>
          <a:xfrm>
            <a:off x="426960" y="527760"/>
            <a:ext cx="4941000" cy="676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a typeface="DejaVu Sans"/>
            </a:endParaRPr>
          </a:p>
        </p:txBody>
      </p:sp>
      <p:sp>
        <p:nvSpPr>
          <p:cNvPr id="153" name="Rectangle 3"/>
          <p:cNvSpPr/>
          <p:nvPr/>
        </p:nvSpPr>
        <p:spPr>
          <a:xfrm>
            <a:off x="540000" y="231480"/>
            <a:ext cx="10131840" cy="1197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PH" sz="1800" spc="-1" strike="noStrike">
              <a:solidFill>
                <a:srgbClr val="000000"/>
              </a:solidFill>
              <a:latin typeface="Arial"/>
            </a:endParaRPr>
          </a:p>
          <a:p>
            <a:pPr>
              <a:lnSpc>
                <a:spcPct val="100000"/>
              </a:lnSpc>
            </a:pPr>
            <a:r>
              <a:rPr b="1" lang="en-PH" sz="3600" spc="-1" strike="noStrike">
                <a:solidFill>
                  <a:srgbClr val="ffffff"/>
                </a:solidFill>
                <a:latin typeface="Montserrat Medium"/>
                <a:ea typeface="Arial;Arial"/>
              </a:rPr>
              <a:t>Susi sa Pagwawasto</a:t>
            </a:r>
            <a:endParaRPr b="0" lang="en-PH" sz="3600" spc="-1" strike="noStrike">
              <a:solidFill>
                <a:srgbClr val="000000"/>
              </a:solidFill>
              <a:latin typeface="Arial"/>
            </a:endParaRPr>
          </a:p>
        </p:txBody>
      </p:sp>
      <p:sp>
        <p:nvSpPr>
          <p:cNvPr id="154" name=""/>
          <p:cNvSpPr txBox="1"/>
          <p:nvPr/>
        </p:nvSpPr>
        <p:spPr>
          <a:xfrm>
            <a:off x="1012320" y="1716840"/>
            <a:ext cx="6391440" cy="1315800"/>
          </a:xfrm>
          <a:prstGeom prst="rect">
            <a:avLst/>
          </a:prstGeom>
          <a:noFill/>
          <a:ln w="0">
            <a:noFill/>
          </a:ln>
        </p:spPr>
        <p:txBody>
          <a:bodyPr lIns="90000" rIns="90000" tIns="45000" bIns="45000" anchor="t">
            <a:noAutofit/>
          </a:bodyPr>
          <a:p>
            <a:r>
              <a:rPr b="0" lang="en-PH" sz="1800" spc="-1" strike="noStrike">
                <a:solidFill>
                  <a:srgbClr val="000000"/>
                </a:solidFill>
                <a:latin typeface="Lato"/>
                <a:ea typeface="AppleSystemUIFont"/>
              </a:rPr>
              <a:t>1. KAKAPUSAN</a:t>
            </a:r>
            <a:endParaRPr b="0" lang="en-PH" sz="1800" spc="-1" strike="noStrike">
              <a:solidFill>
                <a:srgbClr val="000000"/>
              </a:solidFill>
              <a:latin typeface="Lato"/>
              <a:ea typeface="AppleSystemUIFont"/>
            </a:endParaRPr>
          </a:p>
          <a:p>
            <a:r>
              <a:rPr b="0" lang="en-PH" sz="1800" spc="-1" strike="noStrike">
                <a:solidFill>
                  <a:srgbClr val="000000"/>
                </a:solidFill>
                <a:latin typeface="Lato"/>
                <a:ea typeface="AppleSystemUIFont"/>
              </a:rPr>
              <a:t>2. KAKULANGAN</a:t>
            </a:r>
            <a:endParaRPr b="0" lang="en-PH" sz="1800" spc="-1" strike="noStrike">
              <a:solidFill>
                <a:srgbClr val="000000"/>
              </a:solidFill>
              <a:latin typeface="Lato"/>
              <a:ea typeface="AppleSystemUIFont"/>
            </a:endParaRPr>
          </a:p>
          <a:p>
            <a:r>
              <a:rPr b="0" lang="en-PH" sz="1800" spc="-1" strike="noStrike">
                <a:solidFill>
                  <a:srgbClr val="000000"/>
                </a:solidFill>
                <a:latin typeface="Lato"/>
                <a:ea typeface="AppleSystemUIFont"/>
              </a:rPr>
              <a:t>3. NONRENEWABLE RESOURCES</a:t>
            </a:r>
            <a:endParaRPr b="0" lang="en-PH" sz="1800" spc="-1" strike="noStrike">
              <a:solidFill>
                <a:srgbClr val="000000"/>
              </a:solidFill>
              <a:latin typeface="Lato"/>
              <a:ea typeface="AppleSystemUIFont"/>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1903</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2023-04-20T15:38:31Z</dcterms:modified>
  <cp:revision>206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