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7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84920" cy="685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91800" cy="279180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97240" cy="385524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97240" cy="37692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84920" cy="62784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63360" cy="96336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27440" cy="102744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846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161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609240" cy="3377520"/>
          </a:xfrm>
          <a:prstGeom prst="rect">
            <a:avLst/>
          </a:prstGeom>
          <a:ln w="127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7"/>
          <p:cNvSpPr/>
          <p:nvPr/>
        </p:nvSpPr>
        <p:spPr>
          <a:xfrm>
            <a:off x="4059360" y="2904840"/>
            <a:ext cx="748800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Solving Problems Involving Inverse Proportion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"/>
          <p:cNvSpPr/>
          <p:nvPr/>
        </p:nvSpPr>
        <p:spPr>
          <a:xfrm>
            <a:off x="650160" y="2516760"/>
            <a:ext cx="10329480" cy="899640"/>
          </a:xfrm>
          <a:prstGeom prst="rect">
            <a:avLst/>
          </a:prstGeom>
          <a:solidFill>
            <a:srgbClr val="d4ea6b"/>
          </a:solidFill>
          <a:ln w="7200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6" name="PlaceHolder 1"/>
          <p:cNvSpPr>
            <a:spLocks noGrp="1"/>
          </p:cNvSpPr>
          <p:nvPr>
            <p:ph/>
          </p:nvPr>
        </p:nvSpPr>
        <p:spPr>
          <a:xfrm>
            <a:off x="650160" y="695520"/>
            <a:ext cx="10149480" cy="4344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Solving Problems Involving Inverse Proportion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Inverse proportion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• </a:t>
            </a:r>
            <a:r>
              <a:rPr b="0" lang="en-PH" sz="1800" spc="-1" strike="noStrike">
                <a:latin typeface="Lato"/>
              </a:rPr>
              <a:t>In an </a:t>
            </a:r>
            <a:r>
              <a:rPr b="1" lang="en-PH" sz="1800" spc="-1" strike="noStrike">
                <a:latin typeface="Lato"/>
              </a:rPr>
              <a:t>inverse proportion</a:t>
            </a:r>
            <a:r>
              <a:rPr b="0" lang="en-PH" sz="1800" spc="-1" strike="noStrike">
                <a:latin typeface="Lato"/>
              </a:rPr>
              <a:t>, an increase in one quantity causes a decrease in another quantity. Likewise, a decrease in one quantity causes an increase in another quantity.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• </a:t>
            </a:r>
            <a:r>
              <a:rPr b="0" lang="en-PH" sz="1800" spc="-1" strike="noStrike">
                <a:latin typeface="Lato"/>
              </a:rPr>
              <a:t>An inverse proportion is of the form: more quantity : less quantity = more time : less time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Problem 1: </a:t>
            </a:r>
            <a:r>
              <a:rPr b="0" lang="en-PH" sz="1800" spc="-1" strike="noStrike">
                <a:latin typeface="Lato"/>
              </a:rPr>
              <a:t>Six pipes can fill a tank for 45 minutes. At the same rate, how long will it take 10 </a:t>
            </a: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               pipes to fill the tank?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Solution: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You can use a table to illustrate the situation in the problem.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27" name=""/>
          <p:cNvSpPr/>
          <p:nvPr/>
        </p:nvSpPr>
        <p:spPr>
          <a:xfrm>
            <a:off x="-1260000" y="266760"/>
            <a:ext cx="5510880" cy="225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pic>
        <p:nvPicPr>
          <p:cNvPr id="128" name="" descr=""/>
          <p:cNvPicPr/>
          <p:nvPr/>
        </p:nvPicPr>
        <p:blipFill>
          <a:blip r:embed="rId1"/>
          <a:stretch/>
        </p:blipFill>
        <p:spPr>
          <a:xfrm>
            <a:off x="3060000" y="4860000"/>
            <a:ext cx="5399640" cy="1324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/>
          </p:nvPr>
        </p:nvSpPr>
        <p:spPr>
          <a:xfrm>
            <a:off x="650160" y="695520"/>
            <a:ext cx="10149480" cy="4344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Solving Problems Involving Inverse Proportion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The relationship between the number of open pipes and the time it will take them to fill the tank describes an inverse proportion. Thus, the proportion must be set as: 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97"/>
              </a:spcBef>
              <a:buNone/>
            </a:pPr>
            <a:r>
              <a:rPr b="1" lang="en-PH" sz="1800" spc="-1" strike="noStrike">
                <a:latin typeface="Lato"/>
              </a:rPr>
              <a:t>fewer pipes : more pipes = less time : more time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                                      </a:t>
            </a:r>
            <a:r>
              <a:rPr b="0" lang="en-PH" sz="1800" spc="-1" strike="noStrike">
                <a:latin typeface="Lato"/>
              </a:rPr>
              <a:t>= N or 6 : 45 = 10 : N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Solving the proportion,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So, 10 pipes will only take 27 min to fill the tank.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0" name=""/>
          <p:cNvSpPr/>
          <p:nvPr/>
        </p:nvSpPr>
        <p:spPr>
          <a:xfrm>
            <a:off x="-1260000" y="266760"/>
            <a:ext cx="5510880" cy="225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pic>
        <p:nvPicPr>
          <p:cNvPr id="131" name="" descr=""/>
          <p:cNvPicPr/>
          <p:nvPr/>
        </p:nvPicPr>
        <p:blipFill>
          <a:blip r:embed="rId1"/>
          <a:stretch/>
        </p:blipFill>
        <p:spPr>
          <a:xfrm>
            <a:off x="3420000" y="2340000"/>
            <a:ext cx="719640" cy="541440"/>
          </a:xfrm>
          <a:prstGeom prst="rect">
            <a:avLst/>
          </a:prstGeom>
          <a:ln w="0">
            <a:noFill/>
          </a:ln>
        </p:spPr>
      </p:pic>
      <p:pic>
        <p:nvPicPr>
          <p:cNvPr id="132" name="" descr=""/>
          <p:cNvPicPr/>
          <p:nvPr/>
        </p:nvPicPr>
        <p:blipFill>
          <a:blip r:embed="rId2"/>
          <a:stretch/>
        </p:blipFill>
        <p:spPr>
          <a:xfrm>
            <a:off x="3240000" y="3420000"/>
            <a:ext cx="2071800" cy="161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"/>
          <p:cNvSpPr/>
          <p:nvPr/>
        </p:nvSpPr>
        <p:spPr>
          <a:xfrm>
            <a:off x="650160" y="1260000"/>
            <a:ext cx="10329480" cy="720000"/>
          </a:xfrm>
          <a:prstGeom prst="rect">
            <a:avLst/>
          </a:prstGeom>
          <a:solidFill>
            <a:srgbClr val="d4ea6b"/>
          </a:solidFill>
          <a:ln w="7200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4" name="PlaceHolder 1"/>
          <p:cNvSpPr>
            <a:spLocks noGrp="1"/>
          </p:cNvSpPr>
          <p:nvPr>
            <p:ph/>
          </p:nvPr>
        </p:nvSpPr>
        <p:spPr>
          <a:xfrm>
            <a:off x="650160" y="695520"/>
            <a:ext cx="10149480" cy="4344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Solving Problems Involving Inverse Proportion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Problem 2:</a:t>
            </a:r>
            <a:r>
              <a:rPr b="0" lang="en-PH" sz="1800" spc="-1" strike="noStrike">
                <a:latin typeface="Lato"/>
              </a:rPr>
              <a:t> In a poultry farm with 56 hens, a supply of feeds can last for 18 days. If the owner </a:t>
            </a: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        added 16 more hens, how long will this supply last?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 u="sng">
                <a:uFillTx/>
                <a:latin typeface="Lato"/>
              </a:rPr>
              <a:t>Solution: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The situation in the problem manifests that as the number of hens increases, the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supply of feeds is consumed faster. This is an inverse proportion. 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5" name=""/>
          <p:cNvSpPr/>
          <p:nvPr/>
        </p:nvSpPr>
        <p:spPr>
          <a:xfrm>
            <a:off x="-1260000" y="266760"/>
            <a:ext cx="5510880" cy="225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/>
          </p:nvPr>
        </p:nvSpPr>
        <p:spPr>
          <a:xfrm>
            <a:off x="650160" y="695520"/>
            <a:ext cx="10149480" cy="4344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Solving Problems Involving Inverse Proportion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Thus, the proportion must be set as: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        </a:t>
            </a:r>
            <a:r>
              <a:rPr b="1" lang="en-PH" sz="1800" spc="-1" strike="noStrike">
                <a:latin typeface="Lato"/>
              </a:rPr>
              <a:t>fewer hens : more hens = fewer days : more days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The supply of feeds will only last for 14 days.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7" name=""/>
          <p:cNvSpPr/>
          <p:nvPr/>
        </p:nvSpPr>
        <p:spPr>
          <a:xfrm>
            <a:off x="-1260000" y="266760"/>
            <a:ext cx="5510880" cy="225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pic>
        <p:nvPicPr>
          <p:cNvPr id="138" name="" descr=""/>
          <p:cNvPicPr/>
          <p:nvPr/>
        </p:nvPicPr>
        <p:blipFill>
          <a:blip r:embed="rId1"/>
          <a:stretch/>
        </p:blipFill>
        <p:spPr>
          <a:xfrm>
            <a:off x="2880000" y="2340000"/>
            <a:ext cx="2879640" cy="233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/>
          </p:nvPr>
        </p:nvSpPr>
        <p:spPr>
          <a:xfrm>
            <a:off x="650160" y="695520"/>
            <a:ext cx="10149480" cy="4344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Solving Problems Involving Inverse Proportion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KEY TAKEAWAYS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• </a:t>
            </a:r>
            <a:r>
              <a:rPr b="0" lang="en-PH" sz="1800" spc="-1" strike="noStrike">
                <a:latin typeface="Lato"/>
              </a:rPr>
              <a:t>In an inverse proportion, an increase in one quantity causes a decrease in another quantity. Likewise, a decrease in one quantity causes an increase in another quantity.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• </a:t>
            </a:r>
            <a:r>
              <a:rPr b="0" lang="en-PH" sz="1800" spc="-1" strike="noStrike">
                <a:latin typeface="Lato"/>
              </a:rPr>
              <a:t>An inverse proportion is of the form:more quantity : less quantity = more time : less time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40" name=""/>
          <p:cNvSpPr/>
          <p:nvPr/>
        </p:nvSpPr>
        <p:spPr>
          <a:xfrm>
            <a:off x="-1260000" y="266760"/>
            <a:ext cx="5510880" cy="225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/>
          </p:nvPr>
        </p:nvSpPr>
        <p:spPr>
          <a:xfrm>
            <a:off x="650160" y="695520"/>
            <a:ext cx="10149480" cy="4344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Solving Problems Involving Inverse Proportion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Solve the following problems.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1. If 20 persons can consume a certain amount of food in 3 months, in how many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months can 40 persons consume the same amount of food?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highlight>
                  <a:srgbClr val="ffffa6"/>
                </a:highlight>
                <a:latin typeface="Lato"/>
              </a:rPr>
              <a:t>Answer: </a:t>
            </a:r>
            <a:r>
              <a:rPr b="0" lang="en-PH" sz="1800" spc="-1" strike="noStrike">
                <a:highlight>
                  <a:srgbClr val="ffffa6"/>
                </a:highlight>
                <a:latin typeface="Lato"/>
              </a:rPr>
              <a:t>20 : 3 = 40 :</a:t>
            </a:r>
            <a:r>
              <a:rPr b="1" lang="en-PH" sz="1800" spc="-1" strike="noStrike">
                <a:highlight>
                  <a:srgbClr val="ffffa6"/>
                </a:highlight>
                <a:latin typeface="Lato"/>
              </a:rPr>
              <a:t> N, (N = 1.5 months)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2. If 8 men can clean a wall in 40 hours, find the number of men required to clean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the wall in 80 hours?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highlight>
                  <a:srgbClr val="ffffa6"/>
                </a:highlight>
                <a:latin typeface="Lato"/>
              </a:rPr>
              <a:t>Answer: </a:t>
            </a:r>
            <a:r>
              <a:rPr b="0" lang="en-PH" sz="1800" spc="-1" strike="noStrike">
                <a:highlight>
                  <a:srgbClr val="ffffa6"/>
                </a:highlight>
                <a:latin typeface="Lato"/>
              </a:rPr>
              <a:t>8 : 40</a:t>
            </a:r>
            <a:r>
              <a:rPr b="1" lang="en-PH" sz="1800" spc="-1" strike="noStrike">
                <a:highlight>
                  <a:srgbClr val="ffffa6"/>
                </a:highlight>
                <a:latin typeface="Lato"/>
              </a:rPr>
              <a:t> </a:t>
            </a:r>
            <a:r>
              <a:rPr b="0" lang="en-PH" sz="1800" spc="-1" strike="noStrike">
                <a:highlight>
                  <a:srgbClr val="ffffa6"/>
                </a:highlight>
                <a:latin typeface="Lato"/>
              </a:rPr>
              <a:t>=</a:t>
            </a:r>
            <a:r>
              <a:rPr b="1" lang="en-PH" sz="1800" spc="-1" strike="noStrike">
                <a:highlight>
                  <a:srgbClr val="ffffa6"/>
                </a:highlight>
                <a:latin typeface="Lato"/>
              </a:rPr>
              <a:t> N</a:t>
            </a:r>
            <a:r>
              <a:rPr b="0" lang="en-PH" sz="1800" spc="-1" strike="noStrike">
                <a:highlight>
                  <a:srgbClr val="ffffa6"/>
                </a:highlight>
                <a:latin typeface="Lato"/>
              </a:rPr>
              <a:t> : 80</a:t>
            </a:r>
            <a:r>
              <a:rPr b="1" lang="en-PH" sz="1800" spc="-1" strike="noStrike">
                <a:highlight>
                  <a:srgbClr val="ffffa6"/>
                </a:highlight>
                <a:latin typeface="Lato"/>
              </a:rPr>
              <a:t>, (N = 4)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42" name=""/>
          <p:cNvSpPr/>
          <p:nvPr/>
        </p:nvSpPr>
        <p:spPr>
          <a:xfrm>
            <a:off x="-1260000" y="266760"/>
            <a:ext cx="5510880" cy="225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505</TotalTime>
  <Application>LibreOffice/7.2.5.2$MacOSX_X86_64 LibreOffice_project/499f9727c189e6ef3471021d6132d4c694f357e5</Application>
  <AppVersion>15.0000</AppVersion>
  <Words>71</Words>
  <Paragraphs>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dcterms:modified xsi:type="dcterms:W3CDTF">2023-03-27T13:24:53Z</dcterms:modified>
  <cp:revision>55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7</vt:i4>
  </property>
</Properties>
</file>