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000" cy="6824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5880" cy="2765880"/>
          </a:xfrm>
          <a:prstGeom prst="rect">
            <a:avLst/>
          </a:prstGeom>
          <a:ln w="0">
            <a:noFill/>
          </a:ln>
        </p:spPr>
      </p:pic>
      <p:sp>
        <p:nvSpPr>
          <p:cNvPr id="2" name="Rectangle 5"/>
          <p:cNvSpPr/>
          <p:nvPr/>
        </p:nvSpPr>
        <p:spPr>
          <a:xfrm>
            <a:off x="3487320" y="1475280"/>
            <a:ext cx="8671320" cy="3829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1320" cy="351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000" cy="601920"/>
          </a:xfrm>
          <a:prstGeom prst="rect">
            <a:avLst/>
          </a:prstGeom>
          <a:ln w="0">
            <a:noFill/>
          </a:ln>
        </p:spPr>
      </p:pic>
      <p:sp>
        <p:nvSpPr>
          <p:cNvPr id="43" name="Rectangle 7"/>
          <p:cNvSpPr/>
          <p:nvPr/>
        </p:nvSpPr>
        <p:spPr>
          <a:xfrm>
            <a:off x="10868760" y="0"/>
            <a:ext cx="937440" cy="937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1520" cy="1001520"/>
          </a:xfrm>
          <a:prstGeom prst="rect">
            <a:avLst/>
          </a:prstGeom>
          <a:ln w="0">
            <a:noFill/>
          </a:ln>
        </p:spPr>
      </p:pic>
      <p:sp>
        <p:nvSpPr>
          <p:cNvPr id="45" name="TextBox 9"/>
          <p:cNvSpPr/>
          <p:nvPr/>
        </p:nvSpPr>
        <p:spPr>
          <a:xfrm>
            <a:off x="185400" y="6362280"/>
            <a:ext cx="465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3320" cy="3351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4440" cy="10717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0920" cy="19155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7080" cy="39420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817440" y="292392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PingFang SC"/>
              </a:rPr>
              <a:t>Creativity and Composing Skills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2054520" y="22536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85" name=""/>
          <p:cNvSpPr/>
          <p:nvPr/>
        </p:nvSpPr>
        <p:spPr>
          <a:xfrm>
            <a:off x="784800" y="1080000"/>
            <a:ext cx="479520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Inversion after “So” and “That”</a:t>
            </a:r>
            <a:endParaRPr b="0" lang="en-PH" sz="2100" spc="-1" strike="noStrike">
              <a:latin typeface="Arial"/>
            </a:endParaRPr>
          </a:p>
        </p:txBody>
      </p:sp>
      <p:sp>
        <p:nvSpPr>
          <p:cNvPr id="186" name=""/>
          <p:cNvSpPr/>
          <p:nvPr/>
        </p:nvSpPr>
        <p:spPr>
          <a:xfrm>
            <a:off x="1324800" y="1620000"/>
            <a:ext cx="80352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Inverted sentence:</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So unexpected was her behavior that I was confused.</a:t>
            </a:r>
            <a:endParaRPr b="0" lang="en-PH" sz="2100" spc="-1" strike="noStrike">
              <a:latin typeface="Arial"/>
            </a:endParaRPr>
          </a:p>
        </p:txBody>
      </p:sp>
      <p:sp>
        <p:nvSpPr>
          <p:cNvPr id="187" name=""/>
          <p:cNvSpPr/>
          <p:nvPr/>
        </p:nvSpPr>
        <p:spPr>
          <a:xfrm>
            <a:off x="1324080" y="2520000"/>
            <a:ext cx="94752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Normal word order:</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Her behavior was so unexpected that I was confused.</a:t>
            </a:r>
            <a:endParaRPr b="0" lang="en-PH" sz="2100" spc="-1" strike="noStrike">
              <a:latin typeface="Arial"/>
            </a:endParaRPr>
          </a:p>
        </p:txBody>
      </p:sp>
      <p:sp>
        <p:nvSpPr>
          <p:cNvPr id="188" name=""/>
          <p:cNvSpPr/>
          <p:nvPr/>
        </p:nvSpPr>
        <p:spPr>
          <a:xfrm>
            <a:off x="720000" y="3456000"/>
            <a:ext cx="10620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100" spc="-1" strike="noStrike">
                <a:solidFill>
                  <a:srgbClr val="000000"/>
                </a:solidFill>
                <a:latin typeface="Lato"/>
                <a:ea typeface="DejaVu Sans"/>
              </a:rPr>
              <a:t>	</a:t>
            </a:r>
            <a:r>
              <a:rPr b="1" lang="en-PH" sz="2100" spc="-1" strike="noStrike">
                <a:solidFill>
                  <a:srgbClr val="000000"/>
                </a:solidFill>
                <a:latin typeface="Lato"/>
                <a:ea typeface="DejaVu Sans"/>
              </a:rPr>
              <a:t>Fronting</a:t>
            </a:r>
            <a:r>
              <a:rPr b="0" lang="en-PH" sz="2100" spc="-1" strike="noStrike">
                <a:solidFill>
                  <a:srgbClr val="000000"/>
                </a:solidFill>
                <a:latin typeface="Lato"/>
                <a:ea typeface="DejaVu Sans"/>
              </a:rPr>
              <a:t> is an example of inverted order. It is a word group that is placed at the beginning of a sentence and is usually followed by a verb.</a:t>
            </a:r>
            <a:endParaRPr b="0" lang="en-PH" sz="2100" spc="-1" strike="noStrike">
              <a:latin typeface="Arial"/>
            </a:endParaRPr>
          </a:p>
        </p:txBody>
      </p:sp>
      <p:sp>
        <p:nvSpPr>
          <p:cNvPr id="189" name=""/>
          <p:cNvSpPr/>
          <p:nvPr/>
        </p:nvSpPr>
        <p:spPr>
          <a:xfrm>
            <a:off x="1324800" y="4320000"/>
            <a:ext cx="65952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Inverted sentence:</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What she’s going to do next they just don’t know.</a:t>
            </a:r>
            <a:endParaRPr b="0" lang="en-PH" sz="2100" spc="-1" strike="noStrike">
              <a:latin typeface="Arial"/>
            </a:endParaRPr>
          </a:p>
        </p:txBody>
      </p:sp>
      <p:sp>
        <p:nvSpPr>
          <p:cNvPr id="190" name=""/>
          <p:cNvSpPr/>
          <p:nvPr/>
        </p:nvSpPr>
        <p:spPr>
          <a:xfrm>
            <a:off x="1324800" y="5220000"/>
            <a:ext cx="94752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Normal word order:</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They just don’t know what she’s going to do next.</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p:nvPr/>
        </p:nvSpPr>
        <p:spPr>
          <a:xfrm>
            <a:off x="1980000" y="40536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92" name=""/>
          <p:cNvSpPr/>
          <p:nvPr/>
        </p:nvSpPr>
        <p:spPr>
          <a:xfrm>
            <a:off x="900720" y="1260000"/>
            <a:ext cx="4139280" cy="116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DejaVu Sans"/>
              </a:rPr>
              <a:t>Punctuations</a:t>
            </a:r>
            <a:endParaRPr b="0" lang="en-PH" sz="2200" spc="-1" strike="noStrike">
              <a:latin typeface="Arial"/>
            </a:endParaRPr>
          </a:p>
        </p:txBody>
      </p:sp>
      <p:sp>
        <p:nvSpPr>
          <p:cNvPr id="193" name=""/>
          <p:cNvSpPr/>
          <p:nvPr/>
        </p:nvSpPr>
        <p:spPr>
          <a:xfrm>
            <a:off x="1476000" y="1800000"/>
            <a:ext cx="521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à'BCçþ"/>
              </a:rPr>
              <a:t>The Period (.)</a:t>
            </a:r>
            <a:endParaRPr b="0" lang="en-PH" sz="2100" spc="-1" strike="noStrike">
              <a:latin typeface="Arial"/>
            </a:endParaRPr>
          </a:p>
        </p:txBody>
      </p:sp>
      <p:sp>
        <p:nvSpPr>
          <p:cNvPr id="194" name=""/>
          <p:cNvSpPr/>
          <p:nvPr/>
        </p:nvSpPr>
        <p:spPr>
          <a:xfrm>
            <a:off x="1476000" y="2248200"/>
            <a:ext cx="9684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It is the most important mark of punctuation in English because it separates one sentence from another. It is also used to signal the end of a sentence and to indicate abbreviations.</a:t>
            </a:r>
            <a:endParaRPr b="0" lang="en-PH" sz="2100" spc="-1" strike="noStrike">
              <a:latin typeface="Arial"/>
            </a:endParaRPr>
          </a:p>
        </p:txBody>
      </p:sp>
      <p:sp>
        <p:nvSpPr>
          <p:cNvPr id="195" name=""/>
          <p:cNvSpPr/>
          <p:nvPr/>
        </p:nvSpPr>
        <p:spPr>
          <a:xfrm>
            <a:off x="1944000" y="3350880"/>
            <a:ext cx="6083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i="1" lang="en-PH" sz="2100" spc="-1" strike="noStrike">
                <a:solidFill>
                  <a:srgbClr val="000000"/>
                </a:solidFill>
                <a:latin typeface="Lato"/>
                <a:ea typeface="DejaVu Sans"/>
              </a:rPr>
              <a:t>Dr. R.J. Rosas said… (Abbreviation and initials)</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Sec. 25 (2) Art. VI (Abbreviations)</a:t>
            </a:r>
            <a:endParaRPr b="0" lang="en-PH" sz="2100" spc="-1" strike="noStrike">
              <a:latin typeface="Arial"/>
            </a:endParaRPr>
          </a:p>
        </p:txBody>
      </p:sp>
      <p:sp>
        <p:nvSpPr>
          <p:cNvPr id="196" name=""/>
          <p:cNvSpPr/>
          <p:nvPr/>
        </p:nvSpPr>
        <p:spPr>
          <a:xfrm>
            <a:off x="1476000" y="4284000"/>
            <a:ext cx="6083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The Comma, Colon, and Semicolon</a:t>
            </a:r>
            <a:endParaRPr b="0" lang="en-PH" sz="2100" spc="-1" strike="noStrike">
              <a:latin typeface="Arial"/>
            </a:endParaRPr>
          </a:p>
        </p:txBody>
      </p:sp>
      <p:sp>
        <p:nvSpPr>
          <p:cNvPr id="197" name=""/>
          <p:cNvSpPr/>
          <p:nvPr/>
        </p:nvSpPr>
        <p:spPr>
          <a:xfrm>
            <a:off x="1476000" y="4702680"/>
            <a:ext cx="9684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Collectively, they are called secondary boundary marks. They are frequently confused with one another as they all can indicate a pause in a sentence.</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2054520" y="40536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99" name=""/>
          <p:cNvSpPr/>
          <p:nvPr/>
        </p:nvSpPr>
        <p:spPr>
          <a:xfrm>
            <a:off x="936720" y="1440000"/>
            <a:ext cx="10223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The </a:t>
            </a:r>
            <a:r>
              <a:rPr b="1" lang="en-PH" sz="2100" spc="-1" strike="noStrike">
                <a:solidFill>
                  <a:srgbClr val="000000"/>
                </a:solidFill>
                <a:latin typeface="Lato"/>
                <a:ea typeface="DejaVu Sans"/>
              </a:rPr>
              <a:t>comma</a:t>
            </a:r>
            <a:r>
              <a:rPr b="0" lang="en-PH" sz="2100" spc="-1" strike="noStrike">
                <a:solidFill>
                  <a:srgbClr val="000000"/>
                </a:solidFill>
                <a:latin typeface="Lato"/>
                <a:ea typeface="DejaVu Sans"/>
              </a:rPr>
              <a:t> (,) is considered the most important mark of internal punctuation. It is used to separate ideas or elements within a sentence. It is also used in letter writing after the salutation and closing.</a:t>
            </a:r>
            <a:endParaRPr b="0" lang="en-PH" sz="2100" spc="-1" strike="noStrike">
              <a:latin typeface="Arial"/>
            </a:endParaRPr>
          </a:p>
        </p:txBody>
      </p:sp>
      <p:sp>
        <p:nvSpPr>
          <p:cNvPr id="200" name=""/>
          <p:cNvSpPr/>
          <p:nvPr/>
        </p:nvSpPr>
        <p:spPr>
          <a:xfrm>
            <a:off x="1440000" y="2700000"/>
            <a:ext cx="8603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Separating elements in a sentence</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Mangoes, bananas, and oranges are her favorite fruits.</a:t>
            </a:r>
            <a:endParaRPr b="0" lang="en-PH" sz="2100" spc="-1" strike="noStrike">
              <a:latin typeface="Arial"/>
            </a:endParaRPr>
          </a:p>
        </p:txBody>
      </p:sp>
      <p:sp>
        <p:nvSpPr>
          <p:cNvPr id="201" name=""/>
          <p:cNvSpPr/>
          <p:nvPr/>
        </p:nvSpPr>
        <p:spPr>
          <a:xfrm>
            <a:off x="1440720" y="3671280"/>
            <a:ext cx="791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Used in a compound sentence</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Zia plays with her doll, and her brothers play computer games</a:t>
            </a:r>
            <a:r>
              <a:rPr b="0" lang="en-PH" sz="2100" spc="-1" strike="noStrike">
                <a:solidFill>
                  <a:srgbClr val="000000"/>
                </a:solidFill>
                <a:latin typeface="Lato"/>
                <a:ea typeface="DejaVu Sans"/>
              </a:rPr>
              <a:t>.</a:t>
            </a:r>
            <a:endParaRPr b="0" lang="en-PH" sz="2100" spc="-1" strike="noStrike">
              <a:latin typeface="Arial"/>
            </a:endParaRPr>
          </a:p>
        </p:txBody>
      </p:sp>
      <p:sp>
        <p:nvSpPr>
          <p:cNvPr id="202" name=""/>
          <p:cNvSpPr/>
          <p:nvPr/>
        </p:nvSpPr>
        <p:spPr>
          <a:xfrm>
            <a:off x="1440000" y="4680000"/>
            <a:ext cx="5363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Used in letter writing</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Dear Kyrie,</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
          <p:cNvSpPr/>
          <p:nvPr/>
        </p:nvSpPr>
        <p:spPr>
          <a:xfrm>
            <a:off x="1908000" y="40464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04" name=""/>
          <p:cNvSpPr/>
          <p:nvPr/>
        </p:nvSpPr>
        <p:spPr>
          <a:xfrm>
            <a:off x="900000" y="1257840"/>
            <a:ext cx="1043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colon</a:t>
            </a:r>
            <a:r>
              <a:rPr b="0" lang="en-PH" sz="1800" spc="-1" strike="noStrike">
                <a:solidFill>
                  <a:srgbClr val="000000"/>
                </a:solidFill>
                <a:latin typeface="Lato"/>
                <a:ea typeface="DejaVu Sans"/>
              </a:rPr>
              <a:t> (:) is used after a word or sentence to introduce a series, an explanation, an example, a statement, or to end the formal opening of a business letter. It is also used to separate hours and minutes within time.</a:t>
            </a:r>
            <a:endParaRPr b="0" lang="en-PH" sz="1800" spc="-1" strike="noStrike">
              <a:latin typeface="Arial"/>
            </a:endParaRPr>
          </a:p>
        </p:txBody>
      </p:sp>
      <p:sp>
        <p:nvSpPr>
          <p:cNvPr id="205" name=""/>
          <p:cNvSpPr/>
          <p:nvPr/>
        </p:nvSpPr>
        <p:spPr>
          <a:xfrm>
            <a:off x="1407960" y="2700000"/>
            <a:ext cx="5503320" cy="597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206" name=""/>
          <p:cNvSpPr/>
          <p:nvPr/>
        </p:nvSpPr>
        <p:spPr>
          <a:xfrm>
            <a:off x="900000" y="2412000"/>
            <a:ext cx="1043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introducing a list or series</a:t>
            </a:r>
            <a:endParaRPr b="0" lang="en-PH" sz="1800" spc="-1" strike="noStrike">
              <a:latin typeface="Arial"/>
            </a:endParaRPr>
          </a:p>
          <a:p>
            <a:pPr>
              <a:lnSpc>
                <a:spcPct val="100000"/>
              </a:lnSpc>
              <a:spcBef>
                <a:spcPts val="283"/>
              </a:spcBef>
              <a:spcAft>
                <a:spcPts val="283"/>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Here are the things I need for my online work: a computer, a printer, a loudspeaker,   and a camera.</a:t>
            </a:r>
            <a:endParaRPr b="0" lang="en-PH" sz="1800" spc="-1" strike="noStrike">
              <a:latin typeface="Arial"/>
            </a:endParaRPr>
          </a:p>
        </p:txBody>
      </p:sp>
      <p:sp>
        <p:nvSpPr>
          <p:cNvPr id="207" name=""/>
          <p:cNvSpPr/>
          <p:nvPr/>
        </p:nvSpPr>
        <p:spPr>
          <a:xfrm>
            <a:off x="900000" y="3256200"/>
            <a:ext cx="1043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introducing a statement or explanation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Yesterday was really a great day for me: I received my salary and a surprise gift from my colleague</a:t>
            </a:r>
            <a:r>
              <a:rPr b="0" lang="en-PH" sz="1800" spc="-1" strike="noStrike">
                <a:solidFill>
                  <a:srgbClr val="000000"/>
                </a:solidFill>
                <a:latin typeface="Lato"/>
                <a:ea typeface="DejaVu Sans"/>
              </a:rPr>
              <a:t>.</a:t>
            </a:r>
            <a:endParaRPr b="0" lang="en-PH" sz="1800" spc="-1" strike="noStrike">
              <a:latin typeface="Arial"/>
            </a:endParaRPr>
          </a:p>
        </p:txBody>
      </p:sp>
      <p:sp>
        <p:nvSpPr>
          <p:cNvPr id="208" name=""/>
          <p:cNvSpPr/>
          <p:nvPr/>
        </p:nvSpPr>
        <p:spPr>
          <a:xfrm>
            <a:off x="903960" y="4102560"/>
            <a:ext cx="892332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ending the formal opening in a business letter</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Dear Ms. Bello:</a:t>
            </a:r>
            <a:endParaRPr b="0" lang="en-PH" sz="1800" spc="-1" strike="noStrike">
              <a:latin typeface="Arial"/>
            </a:endParaRPr>
          </a:p>
        </p:txBody>
      </p:sp>
      <p:sp>
        <p:nvSpPr>
          <p:cNvPr id="209" name=""/>
          <p:cNvSpPr/>
          <p:nvPr/>
        </p:nvSpPr>
        <p:spPr>
          <a:xfrm>
            <a:off x="939960" y="4984200"/>
            <a:ext cx="467676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indicating time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7:30 a.m.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
          <p:cNvSpPr/>
          <p:nvPr/>
        </p:nvSpPr>
        <p:spPr>
          <a:xfrm>
            <a:off x="1980000" y="720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11" name=""/>
          <p:cNvSpPr/>
          <p:nvPr/>
        </p:nvSpPr>
        <p:spPr>
          <a:xfrm>
            <a:off x="1109520" y="1980000"/>
            <a:ext cx="987048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The </a:t>
            </a:r>
            <a:r>
              <a:rPr b="1" lang="en-PH" sz="2100" spc="-1" strike="noStrike">
                <a:solidFill>
                  <a:srgbClr val="000000"/>
                </a:solidFill>
                <a:latin typeface="Lato"/>
                <a:ea typeface="DejaVu Sans"/>
              </a:rPr>
              <a:t>semicolon</a:t>
            </a:r>
            <a:r>
              <a:rPr b="0" lang="en-PH" sz="2100" spc="-1" strike="noStrike">
                <a:solidFill>
                  <a:srgbClr val="000000"/>
                </a:solidFill>
                <a:latin typeface="Lato"/>
                <a:ea typeface="DejaVu Sans"/>
              </a:rPr>
              <a:t> (;) is used to link related independent clauses. It also indicates a close connection between the clauses.</a:t>
            </a:r>
            <a:endParaRPr b="0" lang="en-PH" sz="2100" spc="-1" strike="noStrike">
              <a:latin typeface="Arial"/>
            </a:endParaRPr>
          </a:p>
        </p:txBody>
      </p:sp>
      <p:sp>
        <p:nvSpPr>
          <p:cNvPr id="212" name=""/>
          <p:cNvSpPr/>
          <p:nvPr/>
        </p:nvSpPr>
        <p:spPr>
          <a:xfrm>
            <a:off x="1620000" y="3004920"/>
            <a:ext cx="95400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The books she loves to read are The Talisman by Stephen King, The Great Gatsby </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by F. Scott Fitzgerald; and The Old Man and the Sea by Ernest Hemingway.</a:t>
            </a:r>
            <a:endParaRPr b="0" lang="en-PH" sz="2100" spc="-1" strike="noStrike">
              <a:latin typeface="Arial"/>
            </a:endParaRPr>
          </a:p>
        </p:txBody>
      </p:sp>
      <p:sp>
        <p:nvSpPr>
          <p:cNvPr id="213" name=""/>
          <p:cNvSpPr/>
          <p:nvPr/>
        </p:nvSpPr>
        <p:spPr>
          <a:xfrm>
            <a:off x="1620000" y="4337640"/>
            <a:ext cx="82936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à'BCçþ"/>
              </a:rPr>
              <a:t>Jim loves coffee; I prefer chocolate.</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
          <p:cNvSpPr/>
          <p:nvPr/>
        </p:nvSpPr>
        <p:spPr>
          <a:xfrm>
            <a:off x="2160000" y="540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15" name=""/>
          <p:cNvSpPr/>
          <p:nvPr/>
        </p:nvSpPr>
        <p:spPr>
          <a:xfrm>
            <a:off x="1080000" y="1620000"/>
            <a:ext cx="575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The rules of capitalization are as follows:</a:t>
            </a:r>
            <a:endParaRPr b="0" lang="en-PH" sz="2100" spc="-1" strike="noStrike">
              <a:latin typeface="Lato"/>
            </a:endParaRPr>
          </a:p>
        </p:txBody>
      </p:sp>
      <p:sp>
        <p:nvSpPr>
          <p:cNvPr id="216" name=""/>
          <p:cNvSpPr/>
          <p:nvPr/>
        </p:nvSpPr>
        <p:spPr>
          <a:xfrm>
            <a:off x="1080000" y="2088000"/>
            <a:ext cx="6695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1. Capitalize the first word of every sentence.</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Quezon City is her birthplace.</a:t>
            </a:r>
            <a:endParaRPr b="0" lang="en-PH" sz="2100" spc="-1" strike="noStrike">
              <a:latin typeface="Arial"/>
            </a:endParaRPr>
          </a:p>
        </p:txBody>
      </p:sp>
      <p:sp>
        <p:nvSpPr>
          <p:cNvPr id="217" name=""/>
          <p:cNvSpPr/>
          <p:nvPr/>
        </p:nvSpPr>
        <p:spPr>
          <a:xfrm>
            <a:off x="1080000" y="2994840"/>
            <a:ext cx="917928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2. “I” is always capitalized, along with all its contractions.</a:t>
            </a:r>
            <a:endParaRPr b="0" lang="en-PH" sz="2100" spc="-1" strike="noStrike">
              <a:latin typeface="Arial"/>
            </a:endParaRPr>
          </a:p>
          <a:p>
            <a:pPr>
              <a:lnSpc>
                <a:spcPct val="100000"/>
              </a:lnSpc>
              <a:spcBef>
                <a:spcPts val="567"/>
              </a:spcBef>
              <a:spcAft>
                <a:spcPts val="567"/>
              </a:spcAft>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I will finish my work soon.</a:t>
            </a:r>
            <a:endParaRPr b="0" lang="en-PH" sz="2100" spc="-1" strike="noStrike">
              <a:latin typeface="Arial"/>
            </a:endParaRPr>
          </a:p>
          <a:p>
            <a:pPr>
              <a:lnSpc>
                <a:spcPct val="100000"/>
              </a:lnSpc>
              <a:spcBef>
                <a:spcPts val="567"/>
              </a:spcBef>
              <a:spcAft>
                <a:spcPts val="567"/>
              </a:spcAft>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I’ll call you tomorrow.</a:t>
            </a:r>
            <a:endParaRPr b="0" lang="en-PH" sz="2100" spc="-1" strike="noStrike">
              <a:latin typeface="Arial"/>
            </a:endParaRPr>
          </a:p>
          <a:p>
            <a:pPr>
              <a:lnSpc>
                <a:spcPct val="100000"/>
              </a:lnSpc>
              <a:spcBef>
                <a:spcPts val="567"/>
              </a:spcBef>
              <a:spcAft>
                <a:spcPts val="567"/>
              </a:spcAft>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I’m going to buy vitamins for my health.</a:t>
            </a:r>
            <a:endParaRPr b="0" lang="en-PH" sz="2100" spc="-1" strike="noStrike">
              <a:latin typeface="Arial"/>
            </a:endParaRPr>
          </a:p>
        </p:txBody>
      </p:sp>
      <p:sp>
        <p:nvSpPr>
          <p:cNvPr id="218" name=""/>
          <p:cNvSpPr/>
          <p:nvPr/>
        </p:nvSpPr>
        <p:spPr>
          <a:xfrm>
            <a:off x="1044720" y="4948920"/>
            <a:ext cx="899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3. Capitalize the first word of a quoted sentence.</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She always reassures me, “I can do this and finish fast.”</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
          <p:cNvSpPr/>
          <p:nvPr/>
        </p:nvSpPr>
        <p:spPr>
          <a:xfrm>
            <a:off x="1440000" y="1546560"/>
            <a:ext cx="871020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4. Capitalize a proper noun.</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CN Tower, Zayne Kyrie</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Makati City</a:t>
            </a:r>
            <a:endParaRPr b="0" lang="en-PH" sz="2100" spc="-1" strike="noStrike">
              <a:latin typeface="Arial"/>
            </a:endParaRPr>
          </a:p>
        </p:txBody>
      </p:sp>
      <p:sp>
        <p:nvSpPr>
          <p:cNvPr id="220" name=""/>
          <p:cNvSpPr/>
          <p:nvPr/>
        </p:nvSpPr>
        <p:spPr>
          <a:xfrm>
            <a:off x="1874520" y="540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21" name=""/>
          <p:cNvSpPr/>
          <p:nvPr/>
        </p:nvSpPr>
        <p:spPr>
          <a:xfrm>
            <a:off x="1405080" y="3060000"/>
            <a:ext cx="885492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5. Capitalize a person’s title when it precedes the name.</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Doctor Genesis</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Mr. Bahia, the doctor at the clinic, came to check up on me.</a:t>
            </a:r>
            <a:endParaRPr b="0" lang="en-PH" sz="2100" spc="-1" strike="noStrike">
              <a:latin typeface="Arial"/>
            </a:endParaRPr>
          </a:p>
        </p:txBody>
      </p:sp>
      <p:sp>
        <p:nvSpPr>
          <p:cNvPr id="222" name=""/>
          <p:cNvSpPr/>
          <p:nvPr/>
        </p:nvSpPr>
        <p:spPr>
          <a:xfrm>
            <a:off x="1440000" y="4503960"/>
            <a:ext cx="805284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6. Capitalize any title when used as a direct address.</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 “</a:t>
            </a:r>
            <a:r>
              <a:rPr b="0" i="1" lang="en-PH" sz="2100" spc="-1" strike="noStrike">
                <a:solidFill>
                  <a:srgbClr val="000000"/>
                </a:solidFill>
                <a:latin typeface="Lato"/>
                <a:ea typeface="DejaVu Sans"/>
              </a:rPr>
              <a:t>Will you please answer the question, Chairman?”</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
          <p:cNvSpPr/>
          <p:nvPr/>
        </p:nvSpPr>
        <p:spPr>
          <a:xfrm>
            <a:off x="1836000" y="468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24" name=""/>
          <p:cNvSpPr/>
          <p:nvPr/>
        </p:nvSpPr>
        <p:spPr>
          <a:xfrm>
            <a:off x="1260000" y="1260000"/>
            <a:ext cx="1277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7. Do not capitalize names of seasons.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It is already summer.</a:t>
            </a:r>
            <a:endParaRPr b="0" lang="en-PH" sz="1800" spc="-1" strike="noStrike">
              <a:latin typeface="Arial"/>
            </a:endParaRPr>
          </a:p>
        </p:txBody>
      </p:sp>
      <p:sp>
        <p:nvSpPr>
          <p:cNvPr id="225" name=""/>
          <p:cNvSpPr/>
          <p:nvPr/>
        </p:nvSpPr>
        <p:spPr>
          <a:xfrm>
            <a:off x="1260000" y="2160000"/>
            <a:ext cx="899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8. Capitalize points of the compass only when they refer to specific regions.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I have relatives visiting from the South.</a:t>
            </a:r>
            <a:endParaRPr b="0" lang="en-PH" sz="1800" spc="-1" strike="noStrike">
              <a:latin typeface="Arial"/>
            </a:endParaRPr>
          </a:p>
          <a:p>
            <a:pPr>
              <a:lnSpc>
                <a:spcPct val="100000"/>
              </a:lnSpc>
              <a:spcBef>
                <a:spcPts val="283"/>
              </a:spcBef>
              <a:spcAft>
                <a:spcPts val="283"/>
              </a:spcAft>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he drives south to the end of the block.</a:t>
            </a:r>
            <a:endParaRPr b="0" lang="en-PH" sz="1800" spc="-1" strike="noStrike">
              <a:latin typeface="Arial"/>
            </a:endParaRPr>
          </a:p>
        </p:txBody>
      </p:sp>
      <p:sp>
        <p:nvSpPr>
          <p:cNvPr id="226" name=""/>
          <p:cNvSpPr/>
          <p:nvPr/>
        </p:nvSpPr>
        <p:spPr>
          <a:xfrm>
            <a:off x="1260000" y="3439800"/>
            <a:ext cx="899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9. After a sentence ending with a colon, do not capitalize the first word if it begins a list.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These are my favorite foods: ice cream, cake, potato salad, and pizza.</a:t>
            </a:r>
            <a:endParaRPr b="0" lang="en-PH" sz="1800" spc="-1" strike="noStrike">
              <a:latin typeface="Arial"/>
            </a:endParaRPr>
          </a:p>
        </p:txBody>
      </p:sp>
      <p:sp>
        <p:nvSpPr>
          <p:cNvPr id="227" name=""/>
          <p:cNvSpPr/>
          <p:nvPr/>
        </p:nvSpPr>
        <p:spPr>
          <a:xfrm>
            <a:off x="1260000" y="4444200"/>
            <a:ext cx="971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10. Capitalize the first word and all the words in titles of books, articles, works of art, etc.</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excluding short prepositions and conjunctions.</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Essential English Worktext in Literature and Language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
          <p:cNvSpPr/>
          <p:nvPr/>
        </p:nvSpPr>
        <p:spPr>
          <a:xfrm>
            <a:off x="1874520" y="720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29" name=""/>
          <p:cNvSpPr/>
          <p:nvPr/>
        </p:nvSpPr>
        <p:spPr>
          <a:xfrm>
            <a:off x="1080000" y="1886760"/>
            <a:ext cx="10620000" cy="31532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567"/>
              </a:spcBef>
              <a:spcAft>
                <a:spcPts val="567"/>
              </a:spcAft>
              <a:buNone/>
            </a:pPr>
            <a:r>
              <a:rPr b="0" lang="en-PH" sz="2100" spc="-1" strike="noStrike">
                <a:solidFill>
                  <a:srgbClr val="000000"/>
                </a:solidFill>
                <a:latin typeface="Lato"/>
                <a:ea typeface="DejaVu Sans"/>
              </a:rPr>
              <a:t>A. Identify whether the word order is normal or inverted. Write N for normal or I for inverted.</a:t>
            </a:r>
            <a:endParaRPr b="0" lang="en-PH" sz="2100" spc="-1" strike="noStrike">
              <a:latin typeface="Arial"/>
            </a:endParaRPr>
          </a:p>
          <a:p>
            <a:pPr>
              <a:lnSpc>
                <a:spcPct val="100000"/>
              </a:lnSpc>
              <a:spcBef>
                <a:spcPts val="567"/>
              </a:spcBef>
              <a:spcAft>
                <a:spcPts val="567"/>
              </a:spcAft>
              <a:buNone/>
            </a:pPr>
            <a:r>
              <a:rPr b="0" lang="en-PH" sz="2100" spc="-1" strike="noStrike">
                <a:solidFill>
                  <a:srgbClr val="000000"/>
                </a:solidFill>
                <a:latin typeface="Lato"/>
                <a:ea typeface="DejaVu Sans"/>
              </a:rPr>
              <a:t>1. I have never done it by myself.</a:t>
            </a:r>
            <a:endParaRPr b="0" lang="en-PH" sz="2100" spc="-1" strike="noStrike">
              <a:latin typeface="Arial"/>
            </a:endParaRPr>
          </a:p>
          <a:p>
            <a:pPr>
              <a:lnSpc>
                <a:spcPct val="100000"/>
              </a:lnSpc>
              <a:spcBef>
                <a:spcPts val="567"/>
              </a:spcBef>
              <a:spcAft>
                <a:spcPts val="567"/>
              </a:spcAft>
              <a:buNone/>
            </a:pPr>
            <a:r>
              <a:rPr b="0" lang="en-PH" sz="2100" spc="-1" strike="noStrike">
                <a:solidFill>
                  <a:srgbClr val="000000"/>
                </a:solidFill>
                <a:latin typeface="Lato"/>
                <a:ea typeface="DejaVu Sans"/>
              </a:rPr>
              <a:t>2. It was not only embarrassing, but it was painful too.</a:t>
            </a:r>
            <a:endParaRPr b="0" lang="en-PH" sz="2100" spc="-1" strike="noStrike">
              <a:latin typeface="Arial"/>
            </a:endParaRPr>
          </a:p>
          <a:p>
            <a:pPr>
              <a:lnSpc>
                <a:spcPct val="100000"/>
              </a:lnSpc>
              <a:spcBef>
                <a:spcPts val="567"/>
              </a:spcBef>
              <a:spcAft>
                <a:spcPts val="567"/>
              </a:spcAft>
              <a:buNone/>
            </a:pPr>
            <a:r>
              <a:rPr b="0" lang="en-PH" sz="2100" spc="-1" strike="noStrike">
                <a:solidFill>
                  <a:srgbClr val="000000"/>
                </a:solidFill>
                <a:latin typeface="Lato"/>
                <a:ea typeface="DejaVu Sans"/>
              </a:rPr>
              <a:t>3. Never will she ever go there again.</a:t>
            </a:r>
            <a:endParaRPr b="0" lang="en-PH" sz="2100" spc="-1" strike="noStrike">
              <a:latin typeface="Arial"/>
            </a:endParaRPr>
          </a:p>
          <a:p>
            <a:pPr>
              <a:lnSpc>
                <a:spcPct val="100000"/>
              </a:lnSpc>
              <a:spcBef>
                <a:spcPts val="567"/>
              </a:spcBef>
              <a:spcAft>
                <a:spcPts val="567"/>
              </a:spcAft>
              <a:buNone/>
            </a:pPr>
            <a:r>
              <a:rPr b="0" lang="en-PH" sz="2100" spc="-1" strike="noStrike">
                <a:solidFill>
                  <a:srgbClr val="000000"/>
                </a:solidFill>
                <a:latin typeface="Lato"/>
                <a:ea typeface="DejaVu Sans"/>
              </a:rPr>
              <a:t>4. Exemplary was her behavior that everyone noticed it.</a:t>
            </a:r>
            <a:endParaRPr b="0" lang="en-PH" sz="2100" spc="-1" strike="noStrike">
              <a:latin typeface="Arial"/>
            </a:endParaRPr>
          </a:p>
          <a:p>
            <a:pPr>
              <a:lnSpc>
                <a:spcPct val="100000"/>
              </a:lnSpc>
              <a:spcBef>
                <a:spcPts val="567"/>
              </a:spcBef>
              <a:spcAft>
                <a:spcPts val="567"/>
              </a:spcAft>
              <a:buNone/>
            </a:pPr>
            <a:r>
              <a:rPr b="0" lang="en-PH" sz="2100" spc="-1" strike="noStrike">
                <a:solidFill>
                  <a:srgbClr val="000000"/>
                </a:solidFill>
                <a:latin typeface="Lato"/>
                <a:ea typeface="DejaVu Sans"/>
              </a:rPr>
              <a:t>5. Cute was my word for the pet.</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
          <p:cNvSpPr/>
          <p:nvPr/>
        </p:nvSpPr>
        <p:spPr>
          <a:xfrm>
            <a:off x="1800000" y="76536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31" name=""/>
          <p:cNvSpPr/>
          <p:nvPr/>
        </p:nvSpPr>
        <p:spPr>
          <a:xfrm>
            <a:off x="2160000" y="2340000"/>
            <a:ext cx="12239280" cy="31532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567"/>
              </a:spcBef>
              <a:spcAft>
                <a:spcPts val="567"/>
              </a:spcAft>
              <a:buNone/>
            </a:pPr>
            <a:endParaRPr b="0" lang="en-PH" sz="1800" spc="-1" strike="noStrike">
              <a:latin typeface="Arial"/>
            </a:endParaRPr>
          </a:p>
          <a:p>
            <a:pPr>
              <a:lnSpc>
                <a:spcPct val="100000"/>
              </a:lnSpc>
              <a:spcBef>
                <a:spcPts val="567"/>
              </a:spcBef>
              <a:spcAft>
                <a:spcPts val="567"/>
              </a:spcAft>
              <a:buNone/>
            </a:pPr>
            <a:r>
              <a:rPr b="0" lang="en-PH" sz="1800" spc="-1" strike="noStrike" u="sng">
                <a:solidFill>
                  <a:srgbClr val="000000"/>
                </a:solidFill>
                <a:uFillTx/>
                <a:latin typeface="Lato"/>
                <a:ea typeface="DejaVu Sans"/>
              </a:rPr>
              <a:t>N</a:t>
            </a:r>
            <a:r>
              <a:rPr b="0" lang="en-PH" sz="1800" spc="-1" strike="noStrike">
                <a:solidFill>
                  <a:srgbClr val="000000"/>
                </a:solidFill>
                <a:latin typeface="Lato"/>
                <a:ea typeface="DejaVu Sans"/>
              </a:rPr>
              <a:t>   1. I have never done it by myself.</a:t>
            </a:r>
            <a:endParaRPr b="0" lang="en-PH" sz="1800" spc="-1" strike="noStrike">
              <a:latin typeface="Arial"/>
            </a:endParaRPr>
          </a:p>
          <a:p>
            <a:pPr>
              <a:lnSpc>
                <a:spcPct val="100000"/>
              </a:lnSpc>
              <a:spcBef>
                <a:spcPts val="567"/>
              </a:spcBef>
              <a:spcAft>
                <a:spcPts val="567"/>
              </a:spcAft>
              <a:buNone/>
            </a:pPr>
            <a:r>
              <a:rPr b="0" lang="en-PH" sz="1800" spc="-1" strike="noStrike" u="sng">
                <a:solidFill>
                  <a:srgbClr val="000000"/>
                </a:solidFill>
                <a:uFillTx/>
                <a:latin typeface="Lato"/>
                <a:ea typeface="DejaVu Sans"/>
              </a:rPr>
              <a:t>N</a:t>
            </a:r>
            <a:r>
              <a:rPr b="0" lang="en-PH" sz="1800" spc="-1" strike="noStrike">
                <a:solidFill>
                  <a:srgbClr val="000000"/>
                </a:solidFill>
                <a:latin typeface="Lato"/>
                <a:ea typeface="DejaVu Sans"/>
              </a:rPr>
              <a:t>   2. It was not only embarrassing, but it was painful too.</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I</a:t>
            </a:r>
            <a:r>
              <a:rPr b="0" lang="en-PH" sz="1800" spc="-1" strike="noStrike">
                <a:solidFill>
                  <a:srgbClr val="000000"/>
                </a:solidFill>
                <a:latin typeface="Lato"/>
                <a:ea typeface="DejaVu Sans"/>
              </a:rPr>
              <a:t>    3.  Never will she ever go there again.</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I</a:t>
            </a:r>
            <a:r>
              <a:rPr b="0" lang="en-PH" sz="1800" spc="-1" strike="noStrike">
                <a:solidFill>
                  <a:srgbClr val="000000"/>
                </a:solidFill>
                <a:latin typeface="Lato"/>
                <a:ea typeface="DejaVu Sans"/>
              </a:rPr>
              <a:t>    4. Exemplary was her behavior that everyone noticed it.</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I</a:t>
            </a:r>
            <a:r>
              <a:rPr b="0" lang="en-PH" sz="1800" spc="-1" strike="noStrike">
                <a:solidFill>
                  <a:srgbClr val="000000"/>
                </a:solidFill>
                <a:latin typeface="Lato"/>
                <a:ea typeface="DejaVu Sans"/>
              </a:rPr>
              <a:t>    5. Cute was my word for the pet.</a:t>
            </a:r>
            <a:endParaRPr b="0" lang="en-PH" sz="1800" spc="-1" strike="noStrike">
              <a:latin typeface="Arial"/>
            </a:endParaRPr>
          </a:p>
        </p:txBody>
      </p:sp>
      <p:sp>
        <p:nvSpPr>
          <p:cNvPr id="232" name=""/>
          <p:cNvSpPr/>
          <p:nvPr/>
        </p:nvSpPr>
        <p:spPr>
          <a:xfrm>
            <a:off x="4680000" y="1747800"/>
            <a:ext cx="269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c9211e"/>
                </a:solidFill>
                <a:latin typeface="Lato"/>
                <a:ea typeface="DejaVu Sans"/>
              </a:rPr>
              <a:t>ANSWER KEY</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2700000" y="1454400"/>
            <a:ext cx="6298920" cy="4124520"/>
          </a:xfrm>
          <a:prstGeom prst="rect">
            <a:avLst/>
          </a:prstGeom>
          <a:ln w="0">
            <a:solidFill>
              <a:srgbClr val="ffffff"/>
            </a:solidFill>
            <a:prstDash val="dash"/>
          </a:ln>
        </p:spPr>
      </p:pic>
      <p:sp>
        <p:nvSpPr>
          <p:cNvPr id="129" name=""/>
          <p:cNvSpPr/>
          <p:nvPr/>
        </p:nvSpPr>
        <p:spPr>
          <a:xfrm>
            <a:off x="1836000" y="47628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
          <p:cNvSpPr/>
          <p:nvPr/>
        </p:nvSpPr>
        <p:spPr>
          <a:xfrm>
            <a:off x="1183680" y="3470760"/>
            <a:ext cx="943560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1800" spc="-1" strike="noStrike">
                <a:solidFill>
                  <a:srgbClr val="000000"/>
                </a:solidFill>
                <a:latin typeface="Lato"/>
                <a:ea typeface="DejaVu Sans"/>
              </a:rPr>
              <a:t>1. _____! We push through our plan for the outing.</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2. _______! I met the man I needed so much who gladly offered to help me.</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3. Your work that you have revised many times is fine. ______</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4. The essay is difficult to understand. ______ I don’t know what it’s trying to say.</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5. _____ After 20 trials I finally made it.</a:t>
            </a:r>
            <a:endParaRPr b="0" lang="en-PH" sz="1800" spc="-1" strike="noStrike">
              <a:latin typeface="Arial"/>
            </a:endParaRPr>
          </a:p>
        </p:txBody>
      </p:sp>
      <p:sp>
        <p:nvSpPr>
          <p:cNvPr id="234" name=""/>
          <p:cNvSpPr/>
          <p:nvPr/>
        </p:nvSpPr>
        <p:spPr>
          <a:xfrm>
            <a:off x="1260000" y="1836000"/>
            <a:ext cx="9539280" cy="1439280"/>
          </a:xfrm>
          <a:prstGeom prst="rect">
            <a:avLst/>
          </a:prstGeom>
          <a:solidFill>
            <a:srgbClr val="729fcf">
              <a:alpha val="8000"/>
            </a:srgbClr>
          </a:solidFill>
          <a:ln w="0">
            <a:solidFill>
              <a:srgbClr val="3465a4"/>
            </a:solidFill>
          </a:ln>
        </p:spPr>
        <p:style>
          <a:lnRef idx="0"/>
          <a:fillRef idx="0"/>
          <a:effectRef idx="0"/>
          <a:fontRef idx="minor"/>
        </p:style>
      </p:sp>
      <p:sp>
        <p:nvSpPr>
          <p:cNvPr id="235" name=""/>
          <p:cNvSpPr/>
          <p:nvPr/>
        </p:nvSpPr>
        <p:spPr>
          <a:xfrm>
            <a:off x="1836000" y="1884600"/>
            <a:ext cx="8639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um,  well, uh,  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Nice!  Great!  Awesome!  Fabulous!  Terrific!  Congratulations!  Score!  Holy cow!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How awesome!  Good to go!  Oh, the luck!  That’s terrible!  You bet!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Phew!  Ugh!  Shoot!  Eek!  Whoa!</a:t>
            </a:r>
            <a:endParaRPr b="0" lang="en-PH" sz="1800" spc="-1" strike="noStrike">
              <a:latin typeface="Arial"/>
            </a:endParaRPr>
          </a:p>
        </p:txBody>
      </p:sp>
      <p:sp>
        <p:nvSpPr>
          <p:cNvPr id="236" name=""/>
          <p:cNvSpPr/>
          <p:nvPr/>
        </p:nvSpPr>
        <p:spPr>
          <a:xfrm>
            <a:off x="1188000" y="1260000"/>
            <a:ext cx="961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Choose from the options inside the box the most appropriate interjection for each statement.</a:t>
            </a:r>
            <a:endParaRPr b="0" lang="en-PH" sz="1800" spc="-1" strike="noStrike">
              <a:latin typeface="Arial"/>
            </a:endParaRPr>
          </a:p>
        </p:txBody>
      </p:sp>
      <p:sp>
        <p:nvSpPr>
          <p:cNvPr id="237" name=""/>
          <p:cNvSpPr/>
          <p:nvPr/>
        </p:nvSpPr>
        <p:spPr>
          <a:xfrm>
            <a:off x="1873800" y="40464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
          <p:cNvSpPr/>
          <p:nvPr/>
        </p:nvSpPr>
        <p:spPr>
          <a:xfrm>
            <a:off x="1183680" y="3470760"/>
            <a:ext cx="943560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1800" spc="-1" strike="noStrike">
                <a:solidFill>
                  <a:srgbClr val="000000"/>
                </a:solidFill>
                <a:latin typeface="Lato"/>
                <a:ea typeface="DejaVu Sans"/>
              </a:rPr>
              <a:t>1. ________! We push through our plan for the outing.</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2. ______________! I met the man I needed so much who gladly offered to help me.</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3. Your work that you have revised many times is fine. __________</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4. The essay is difficult to understand. ______ I don’t know what it’s trying to say.</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5. _______ After 20 trials I finally made it.</a:t>
            </a:r>
            <a:endParaRPr b="0" lang="en-PH" sz="1800" spc="-1" strike="noStrike">
              <a:latin typeface="Arial"/>
            </a:endParaRPr>
          </a:p>
        </p:txBody>
      </p:sp>
      <p:sp>
        <p:nvSpPr>
          <p:cNvPr id="239" name=""/>
          <p:cNvSpPr/>
          <p:nvPr/>
        </p:nvSpPr>
        <p:spPr>
          <a:xfrm>
            <a:off x="1260000" y="1836000"/>
            <a:ext cx="9539280" cy="1439280"/>
          </a:xfrm>
          <a:prstGeom prst="rect">
            <a:avLst/>
          </a:prstGeom>
          <a:solidFill>
            <a:srgbClr val="729fcf">
              <a:alpha val="8000"/>
            </a:srgbClr>
          </a:solidFill>
          <a:ln w="0">
            <a:solidFill>
              <a:srgbClr val="3465a4"/>
            </a:solidFill>
          </a:ln>
        </p:spPr>
        <p:style>
          <a:lnRef idx="0"/>
          <a:fillRef idx="0"/>
          <a:effectRef idx="0"/>
          <a:fontRef idx="minor"/>
        </p:style>
      </p:sp>
      <p:sp>
        <p:nvSpPr>
          <p:cNvPr id="240" name=""/>
          <p:cNvSpPr/>
          <p:nvPr/>
        </p:nvSpPr>
        <p:spPr>
          <a:xfrm>
            <a:off x="1836000" y="1920600"/>
            <a:ext cx="8639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um,  well, uh,  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Nice!  Great!  Awesome!  Fabulous!  Terrific!  Congratulations!  Score!  Holy cow!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How awesome!  Good to go!  Oh, the luck!  That’s terrible!  You bet!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Phew!  Ugh!  Shoot!  Eek!  Whoa!</a:t>
            </a:r>
            <a:endParaRPr b="0" lang="en-PH" sz="1800" spc="-1" strike="noStrike">
              <a:latin typeface="Arial"/>
            </a:endParaRPr>
          </a:p>
        </p:txBody>
      </p:sp>
      <p:sp>
        <p:nvSpPr>
          <p:cNvPr id="241" name=""/>
          <p:cNvSpPr/>
          <p:nvPr/>
        </p:nvSpPr>
        <p:spPr>
          <a:xfrm>
            <a:off x="5148000" y="1132920"/>
            <a:ext cx="961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Lato"/>
                <a:ea typeface="DejaVu Sans"/>
              </a:rPr>
              <a:t>ANSWER KEY</a:t>
            </a:r>
            <a:endParaRPr b="0" lang="en-PH" sz="1800" spc="-1" strike="noStrike">
              <a:latin typeface="Arial"/>
            </a:endParaRPr>
          </a:p>
        </p:txBody>
      </p:sp>
      <p:sp>
        <p:nvSpPr>
          <p:cNvPr id="242" name=""/>
          <p:cNvSpPr/>
          <p:nvPr/>
        </p:nvSpPr>
        <p:spPr>
          <a:xfrm>
            <a:off x="1873800" y="40464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243" name=""/>
          <p:cNvSpPr/>
          <p:nvPr/>
        </p:nvSpPr>
        <p:spPr>
          <a:xfrm>
            <a:off x="1548000" y="3455280"/>
            <a:ext cx="10090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Great!</a:t>
            </a:r>
            <a:endParaRPr b="0" lang="en-PH" sz="1800" spc="-1" strike="noStrike">
              <a:latin typeface="Arial"/>
            </a:endParaRPr>
          </a:p>
        </p:txBody>
      </p:sp>
      <p:sp>
        <p:nvSpPr>
          <p:cNvPr id="244" name=""/>
          <p:cNvSpPr/>
          <p:nvPr/>
        </p:nvSpPr>
        <p:spPr>
          <a:xfrm>
            <a:off x="1440000" y="3888000"/>
            <a:ext cx="179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How awesome!</a:t>
            </a:r>
            <a:endParaRPr b="0" lang="en-PH" sz="1800" spc="-1" strike="noStrike">
              <a:latin typeface="Arial"/>
            </a:endParaRPr>
          </a:p>
        </p:txBody>
      </p:sp>
      <p:sp>
        <p:nvSpPr>
          <p:cNvPr id="245" name=""/>
          <p:cNvSpPr/>
          <p:nvPr/>
        </p:nvSpPr>
        <p:spPr>
          <a:xfrm>
            <a:off x="6696000" y="4284000"/>
            <a:ext cx="161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Good to go!</a:t>
            </a:r>
            <a:endParaRPr b="0" lang="en-PH" sz="1800" spc="-1" strike="noStrike">
              <a:latin typeface="Arial"/>
            </a:endParaRPr>
          </a:p>
        </p:txBody>
      </p:sp>
      <p:sp>
        <p:nvSpPr>
          <p:cNvPr id="246" name=""/>
          <p:cNvSpPr/>
          <p:nvPr/>
        </p:nvSpPr>
        <p:spPr>
          <a:xfrm>
            <a:off x="5190840" y="4715280"/>
            <a:ext cx="10004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Ugh</a:t>
            </a:r>
            <a:endParaRPr b="0" lang="en-PH" sz="1800" spc="-1" strike="noStrike">
              <a:latin typeface="Arial"/>
            </a:endParaRPr>
          </a:p>
        </p:txBody>
      </p:sp>
      <p:sp>
        <p:nvSpPr>
          <p:cNvPr id="247" name=""/>
          <p:cNvSpPr/>
          <p:nvPr/>
        </p:nvSpPr>
        <p:spPr>
          <a:xfrm>
            <a:off x="1404000" y="5148000"/>
            <a:ext cx="11880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Phew!</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980000" y="288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31" name=""/>
          <p:cNvSpPr/>
          <p:nvPr/>
        </p:nvSpPr>
        <p:spPr>
          <a:xfrm>
            <a:off x="720000" y="1131840"/>
            <a:ext cx="10800000" cy="2540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Lyric poetry, traditionally spoken in the present tense, may be in the form of poems, sonnets, or odes. The most important quality of lyric poetry is the ability to express feelings, states of mind, and perceptions of the poet. Personal, often emotional, feelings and thoughts are expressed. It does not tell stories and shows the actions of characters.</a:t>
            </a:r>
            <a:endParaRPr b="0" lang="en-PH" sz="2100" spc="-1" strike="noStrike">
              <a:latin typeface="Arial"/>
            </a:endParaRPr>
          </a:p>
        </p:txBody>
      </p:sp>
      <p:sp>
        <p:nvSpPr>
          <p:cNvPr id="132" name=""/>
          <p:cNvSpPr/>
          <p:nvPr/>
        </p:nvSpPr>
        <p:spPr>
          <a:xfrm>
            <a:off x="726480" y="2723040"/>
            <a:ext cx="55735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Major Features of Poetry</a:t>
            </a:r>
            <a:endParaRPr b="0" lang="en-PH" sz="2100" spc="-1" strike="noStrike">
              <a:latin typeface="Arial"/>
            </a:endParaRPr>
          </a:p>
        </p:txBody>
      </p:sp>
      <p:sp>
        <p:nvSpPr>
          <p:cNvPr id="133" name=""/>
          <p:cNvSpPr/>
          <p:nvPr/>
        </p:nvSpPr>
        <p:spPr>
          <a:xfrm>
            <a:off x="726480" y="3204000"/>
            <a:ext cx="71935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Punctuations and Format</a:t>
            </a:r>
            <a:endParaRPr b="0" lang="en-PH" sz="2100" spc="-1" strike="noStrike">
              <a:latin typeface="Arial"/>
            </a:endParaRPr>
          </a:p>
        </p:txBody>
      </p:sp>
      <p:sp>
        <p:nvSpPr>
          <p:cNvPr id="134" name=""/>
          <p:cNvSpPr/>
          <p:nvPr/>
        </p:nvSpPr>
        <p:spPr>
          <a:xfrm>
            <a:off x="1260000" y="3690000"/>
            <a:ext cx="954000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2100" spc="-1" strike="noStrike">
                <a:solidFill>
                  <a:srgbClr val="000000"/>
                </a:solidFill>
                <a:latin typeface="Lato"/>
                <a:ea typeface="DejaVu Sans"/>
              </a:rPr>
              <a:t>How is the poem arranged on the page?</a:t>
            </a:r>
            <a:endParaRPr b="0" lang="en-PH" sz="2100" spc="-1" strike="noStrike">
              <a:latin typeface="Arial"/>
              <a:ea typeface="PingFang SC"/>
            </a:endParaRPr>
          </a:p>
          <a:p>
            <a:pPr>
              <a:lnSpc>
                <a:spcPct val="100000"/>
              </a:lnSpc>
              <a:spcBef>
                <a:spcPts val="567"/>
              </a:spcBef>
              <a:spcAft>
                <a:spcPts val="567"/>
              </a:spcAft>
              <a:buNone/>
            </a:pPr>
            <a:r>
              <a:rPr b="0" lang="en-PH" sz="2100" spc="-1" strike="noStrike">
                <a:solidFill>
                  <a:srgbClr val="000000"/>
                </a:solidFill>
                <a:latin typeface="Lato"/>
                <a:ea typeface="DejaVu Sans"/>
              </a:rPr>
              <a:t>How does the poet intend you to read the poem?</a:t>
            </a:r>
            <a:endParaRPr b="0" lang="en-PH" sz="2100" spc="-1" strike="noStrike">
              <a:latin typeface="Arial"/>
              <a:ea typeface="PingFang SC"/>
            </a:endParaRPr>
          </a:p>
          <a:p>
            <a:pPr>
              <a:lnSpc>
                <a:spcPct val="100000"/>
              </a:lnSpc>
              <a:spcBef>
                <a:spcPts val="567"/>
              </a:spcBef>
              <a:spcAft>
                <a:spcPts val="567"/>
              </a:spcAft>
              <a:buNone/>
            </a:pPr>
            <a:r>
              <a:rPr b="0" lang="en-PH" sz="2100" spc="-1" strike="noStrike">
                <a:solidFill>
                  <a:srgbClr val="000000"/>
                </a:solidFill>
                <a:latin typeface="Lato"/>
                <a:ea typeface="DejaVu Sans"/>
              </a:rPr>
              <a:t>Does the poem have frequent line breaks or longer stanzas with fewer breaks?</a:t>
            </a:r>
            <a:endParaRPr b="0" lang="en-PH" sz="2100" spc="-1" strike="noStrike">
              <a:latin typeface="Arial"/>
              <a:ea typeface="PingFang SC"/>
            </a:endParaRPr>
          </a:p>
        </p:txBody>
      </p:sp>
      <p:sp>
        <p:nvSpPr>
          <p:cNvPr id="135" name=""/>
          <p:cNvSpPr/>
          <p:nvPr/>
        </p:nvSpPr>
        <p:spPr>
          <a:xfrm>
            <a:off x="1473120" y="4428000"/>
            <a:ext cx="954180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Does the poem have frequent line breaks or longer stanzas with fewer breaks?</a:t>
            </a:r>
            <a:endParaRPr b="0" lang="en-PH" sz="1800" spc="-1" strike="noStrike">
              <a:latin typeface="Arial"/>
            </a:endParaRPr>
          </a:p>
        </p:txBody>
      </p:sp>
      <p:sp>
        <p:nvSpPr>
          <p:cNvPr id="136" name=""/>
          <p:cNvSpPr/>
          <p:nvPr/>
        </p:nvSpPr>
        <p:spPr>
          <a:xfrm>
            <a:off x="718200" y="5184000"/>
            <a:ext cx="1080180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A stanza is a unit of poetry consisting of two or more lines arranged in a pattern that considers rhyme and meter.</a:t>
            </a:r>
            <a:endParaRPr b="0" lang="en-PH" sz="21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2054520" y="29664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38" name=""/>
          <p:cNvSpPr/>
          <p:nvPr/>
        </p:nvSpPr>
        <p:spPr>
          <a:xfrm>
            <a:off x="901080" y="1152000"/>
            <a:ext cx="323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Rhyme and Meter</a:t>
            </a:r>
            <a:endParaRPr b="0" lang="en-PH" sz="2100" spc="-1" strike="noStrike">
              <a:latin typeface="Arial"/>
            </a:endParaRPr>
          </a:p>
          <a:p>
            <a:pPr>
              <a:lnSpc>
                <a:spcPct val="100000"/>
              </a:lnSpc>
              <a:buNone/>
            </a:pPr>
            <a:endParaRPr b="0" lang="en-PH" sz="2100" spc="-1" strike="noStrike">
              <a:latin typeface="Arial"/>
            </a:endParaRPr>
          </a:p>
        </p:txBody>
      </p:sp>
      <p:sp>
        <p:nvSpPr>
          <p:cNvPr id="139" name=""/>
          <p:cNvSpPr/>
          <p:nvPr/>
        </p:nvSpPr>
        <p:spPr>
          <a:xfrm>
            <a:off x="901080" y="1584000"/>
            <a:ext cx="10438920" cy="162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In a rhyming poem, the poet may choose to use end rhymes or internal rhymes. End rhyme is found at the end of the lines of poetry, while internal rhyming is composed of words that rhyme within a single line.</a:t>
            </a:r>
            <a:endParaRPr b="0" lang="en-PH" sz="2100" spc="-1" strike="noStrike">
              <a:latin typeface="Arial"/>
            </a:endParaRPr>
          </a:p>
        </p:txBody>
      </p:sp>
      <p:sp>
        <p:nvSpPr>
          <p:cNvPr id="140" name=""/>
          <p:cNvSpPr/>
          <p:nvPr/>
        </p:nvSpPr>
        <p:spPr>
          <a:xfrm>
            <a:off x="900000" y="2772000"/>
            <a:ext cx="10440000" cy="1314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Meter is a systematic arrangement of stressed and unstressed syllables in poetry. The basic unit is the foot: one stressed syllable and one or more unstressed syllables.</a:t>
            </a:r>
            <a:endParaRPr b="0" lang="en-PH" sz="2100" spc="-1" strike="noStrike">
              <a:latin typeface="Arial"/>
            </a:endParaRPr>
          </a:p>
        </p:txBody>
      </p:sp>
      <p:sp>
        <p:nvSpPr>
          <p:cNvPr id="141" name=""/>
          <p:cNvSpPr/>
          <p:nvPr/>
        </p:nvSpPr>
        <p:spPr>
          <a:xfrm>
            <a:off x="900000" y="3621960"/>
            <a:ext cx="1834920" cy="42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Imagery</a:t>
            </a:r>
            <a:endParaRPr b="0" lang="en-PH" sz="2100" spc="-1" strike="noStrike">
              <a:latin typeface="Arial"/>
            </a:endParaRPr>
          </a:p>
        </p:txBody>
      </p:sp>
      <p:sp>
        <p:nvSpPr>
          <p:cNvPr id="142" name=""/>
          <p:cNvSpPr/>
          <p:nvPr/>
        </p:nvSpPr>
        <p:spPr>
          <a:xfrm>
            <a:off x="900000" y="4074120"/>
            <a:ext cx="10440000" cy="110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Imagery gives something concrete like sight, smell, or taste. Through imagery, a poet can describe what he/she sees, hears, or feels. He/She can describe it literally or the description can exist only in his mind.</a:t>
            </a:r>
            <a:endParaRPr b="0" lang="en-PH" sz="2100" spc="-1" strike="noStrike">
              <a:latin typeface="Arial"/>
            </a:endParaRPr>
          </a:p>
        </p:txBody>
      </p:sp>
      <p:sp>
        <p:nvSpPr>
          <p:cNvPr id="143" name=""/>
          <p:cNvSpPr/>
          <p:nvPr/>
        </p:nvSpPr>
        <p:spPr>
          <a:xfrm>
            <a:off x="900000" y="5184000"/>
            <a:ext cx="1044000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The most common is visual imagery as it creates a picture that a reader or a listener can see or imagine.</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872000" y="40536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45" name=""/>
          <p:cNvSpPr/>
          <p:nvPr/>
        </p:nvSpPr>
        <p:spPr>
          <a:xfrm>
            <a:off x="900000" y="1350720"/>
            <a:ext cx="450000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Figures of Speech</a:t>
            </a:r>
            <a:endParaRPr b="0" lang="en-PH" sz="2100" spc="-1" strike="noStrike">
              <a:latin typeface="Arial"/>
            </a:endParaRPr>
          </a:p>
        </p:txBody>
      </p:sp>
      <p:sp>
        <p:nvSpPr>
          <p:cNvPr id="146" name=""/>
          <p:cNvSpPr/>
          <p:nvPr/>
        </p:nvSpPr>
        <p:spPr>
          <a:xfrm>
            <a:off x="900720" y="1978560"/>
            <a:ext cx="1043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Figures of speech employ the use of words out of their literal meanings or out of their ordinary use. It is a rhetorical device that achieves a special effect by using words in a distinctive way.</a:t>
            </a:r>
            <a:endParaRPr b="0" lang="en-PH" sz="2100" spc="-1" strike="noStrike">
              <a:latin typeface="Arial"/>
            </a:endParaRPr>
          </a:p>
        </p:txBody>
      </p:sp>
      <p:sp>
        <p:nvSpPr>
          <p:cNvPr id="147" name=""/>
          <p:cNvSpPr/>
          <p:nvPr/>
        </p:nvSpPr>
        <p:spPr>
          <a:xfrm>
            <a:off x="900720" y="3240000"/>
            <a:ext cx="77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DejaVu Sans"/>
              </a:rPr>
              <a:t>Alliteration</a:t>
            </a:r>
            <a:r>
              <a:rPr b="0" lang="en-PH" sz="2100" spc="-1" strike="noStrike">
                <a:solidFill>
                  <a:srgbClr val="000000"/>
                </a:solidFill>
                <a:latin typeface="Lato"/>
                <a:ea typeface="DejaVu Sans"/>
              </a:rPr>
              <a:t> – The repetition of an initial consonant sound</a:t>
            </a:r>
            <a:endParaRPr b="0" lang="en-PH" sz="2100" spc="-1" strike="noStrike">
              <a:latin typeface="Arial"/>
            </a:endParaRPr>
          </a:p>
        </p:txBody>
      </p:sp>
      <p:sp>
        <p:nvSpPr>
          <p:cNvPr id="148" name=""/>
          <p:cNvSpPr/>
          <p:nvPr/>
        </p:nvSpPr>
        <p:spPr>
          <a:xfrm>
            <a:off x="1080000" y="3724920"/>
            <a:ext cx="701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Example: She sells seashells by the seashore.</a:t>
            </a:r>
            <a:endParaRPr b="0" lang="en-PH" sz="2100" spc="-1" strike="noStrike">
              <a:latin typeface="Arial"/>
            </a:endParaRPr>
          </a:p>
        </p:txBody>
      </p:sp>
      <p:sp>
        <p:nvSpPr>
          <p:cNvPr id="149" name=""/>
          <p:cNvSpPr/>
          <p:nvPr/>
        </p:nvSpPr>
        <p:spPr>
          <a:xfrm>
            <a:off x="900720" y="4320000"/>
            <a:ext cx="1043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DejaVu Sans"/>
              </a:rPr>
              <a:t>Anaphora</a:t>
            </a:r>
            <a:r>
              <a:rPr b="0" lang="en-PH" sz="2100" spc="-1" strike="noStrike">
                <a:solidFill>
                  <a:srgbClr val="000000"/>
                </a:solidFill>
                <a:latin typeface="Lato"/>
                <a:ea typeface="DejaVu Sans"/>
              </a:rPr>
              <a:t> – The repetition of the same word or phrase at the beginning of </a:t>
            </a: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             successive clauses or verses</a:t>
            </a:r>
            <a:endParaRPr b="0" lang="en-PH" sz="2100" spc="-1" strike="noStrike">
              <a:latin typeface="Arial"/>
            </a:endParaRPr>
          </a:p>
        </p:txBody>
      </p:sp>
      <p:sp>
        <p:nvSpPr>
          <p:cNvPr id="150" name=""/>
          <p:cNvSpPr/>
          <p:nvPr/>
        </p:nvSpPr>
        <p:spPr>
          <a:xfrm>
            <a:off x="1080000" y="5148000"/>
            <a:ext cx="102600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Example: Unfortunately, I was in the wrong place at a wrong time on the wrong day.</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2054520" y="540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52" name=""/>
          <p:cNvSpPr/>
          <p:nvPr/>
        </p:nvSpPr>
        <p:spPr>
          <a:xfrm>
            <a:off x="900000" y="1511280"/>
            <a:ext cx="108000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DejaVu Sans"/>
              </a:rPr>
              <a:t>Metaphor</a:t>
            </a:r>
            <a:r>
              <a:rPr b="0" lang="en-PH" sz="2100" spc="-1" strike="noStrike">
                <a:solidFill>
                  <a:srgbClr val="000000"/>
                </a:solidFill>
                <a:latin typeface="Lato"/>
                <a:ea typeface="DejaVu Sans"/>
              </a:rPr>
              <a:t> – An implied comparison between two dissimilar things that have something</a:t>
            </a:r>
            <a:endParaRPr b="0" lang="en-PH" sz="2100" spc="-1" strike="noStrike">
              <a:latin typeface="Arial"/>
            </a:endParaRPr>
          </a:p>
          <a:p>
            <a:pPr>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in common</a:t>
            </a:r>
            <a:endParaRPr b="0" lang="en-PH" sz="2100" spc="-1" strike="noStrike">
              <a:latin typeface="Arial"/>
            </a:endParaRPr>
          </a:p>
        </p:txBody>
      </p:sp>
      <p:sp>
        <p:nvSpPr>
          <p:cNvPr id="153" name=""/>
          <p:cNvSpPr/>
          <p:nvPr/>
        </p:nvSpPr>
        <p:spPr>
          <a:xfrm>
            <a:off x="1080000" y="2357640"/>
            <a:ext cx="701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Example: “All the world’s a stage.”</a:t>
            </a:r>
            <a:endParaRPr b="0" lang="en-PH" sz="2100" spc="-1" strike="noStrike">
              <a:latin typeface="Arial"/>
            </a:endParaRPr>
          </a:p>
        </p:txBody>
      </p:sp>
      <p:sp>
        <p:nvSpPr>
          <p:cNvPr id="154" name=""/>
          <p:cNvSpPr/>
          <p:nvPr/>
        </p:nvSpPr>
        <p:spPr>
          <a:xfrm>
            <a:off x="900000" y="3060000"/>
            <a:ext cx="106200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à'BCçþ"/>
              </a:rPr>
              <a:t>Personification</a:t>
            </a:r>
            <a:r>
              <a:rPr b="0" lang="en-PH" sz="2100" spc="-1" strike="noStrike">
                <a:solidFill>
                  <a:srgbClr val="000000"/>
                </a:solidFill>
                <a:latin typeface="Lato"/>
                <a:ea typeface="à'BCçþ"/>
              </a:rPr>
              <a:t> – A figure of speech in which an inanimate object or abstraction is </a:t>
            </a:r>
            <a:endParaRPr b="0" lang="en-PH" sz="2100" spc="-1" strike="noStrike">
              <a:latin typeface="Arial"/>
            </a:endParaRPr>
          </a:p>
          <a:p>
            <a:pPr>
              <a:lnSpc>
                <a:spcPct val="100000"/>
              </a:lnSpc>
              <a:buNone/>
            </a:pPr>
            <a:r>
              <a:rPr b="0" lang="en-PH" sz="2100" spc="-1" strike="noStrike">
                <a:solidFill>
                  <a:srgbClr val="000000"/>
                </a:solidFill>
                <a:latin typeface="Lato"/>
                <a:ea typeface="à'BCçþ"/>
              </a:rPr>
              <a:t>                                   </a:t>
            </a:r>
            <a:r>
              <a:rPr b="0" lang="en-PH" sz="2100" spc="-1" strike="noStrike">
                <a:solidFill>
                  <a:srgbClr val="000000"/>
                </a:solidFill>
                <a:latin typeface="Lato"/>
                <a:ea typeface="à'BCçþ"/>
              </a:rPr>
              <a:t>endowed with human qualities or abilities</a:t>
            </a:r>
            <a:endParaRPr b="0" lang="en-PH" sz="2100" spc="-1" strike="noStrike">
              <a:latin typeface="Arial"/>
            </a:endParaRPr>
          </a:p>
        </p:txBody>
      </p:sp>
      <p:sp>
        <p:nvSpPr>
          <p:cNvPr id="155" name=""/>
          <p:cNvSpPr/>
          <p:nvPr/>
        </p:nvSpPr>
        <p:spPr>
          <a:xfrm>
            <a:off x="900000" y="3960000"/>
            <a:ext cx="10620000" cy="102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DejaVu Sans"/>
              </a:rPr>
              <a:t>Simile</a:t>
            </a:r>
            <a:r>
              <a:rPr b="0" lang="en-PH" sz="2100" spc="-1" strike="noStrike">
                <a:solidFill>
                  <a:srgbClr val="000000"/>
                </a:solidFill>
                <a:latin typeface="Lato"/>
                <a:ea typeface="DejaVu Sans"/>
              </a:rPr>
              <a:t> – A stated comparison (usually formed with “like” or “as”) between two </a:t>
            </a:r>
            <a:endParaRPr b="0" lang="en-PH" sz="2100" spc="-1" strike="noStrike">
              <a:latin typeface="Arial"/>
            </a:endParaRPr>
          </a:p>
          <a:p>
            <a:pPr>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fundamentally dissimilar things that have certain qualities in common.</a:t>
            </a:r>
            <a:endParaRPr b="0" lang="en-PH" sz="2100" spc="-1" strike="noStrike">
              <a:latin typeface="Arial"/>
            </a:endParaRPr>
          </a:p>
          <a:p>
            <a:pPr>
              <a:lnSpc>
                <a:spcPct val="100000"/>
              </a:lnSpc>
              <a:buNone/>
            </a:pPr>
            <a:endParaRPr b="0" lang="en-PH" sz="2100" spc="-1" strike="noStrike">
              <a:latin typeface="Arial"/>
            </a:endParaRPr>
          </a:p>
        </p:txBody>
      </p:sp>
      <p:sp>
        <p:nvSpPr>
          <p:cNvPr id="156" name=""/>
          <p:cNvSpPr/>
          <p:nvPr/>
        </p:nvSpPr>
        <p:spPr>
          <a:xfrm>
            <a:off x="1101600" y="4860000"/>
            <a:ext cx="100584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Example: Roberto was as white as a sheet after he walked out of the horror movie.</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874520" y="540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58" name=""/>
          <p:cNvSpPr/>
          <p:nvPr/>
        </p:nvSpPr>
        <p:spPr>
          <a:xfrm>
            <a:off x="900720" y="1440000"/>
            <a:ext cx="4319280" cy="72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Kinds of Interjections</a:t>
            </a:r>
            <a:endParaRPr b="0" lang="en-PH" sz="2100" spc="-1" strike="noStrike">
              <a:latin typeface="Arial"/>
            </a:endParaRPr>
          </a:p>
        </p:txBody>
      </p:sp>
      <p:sp>
        <p:nvSpPr>
          <p:cNvPr id="159" name=""/>
          <p:cNvSpPr/>
          <p:nvPr/>
        </p:nvSpPr>
        <p:spPr>
          <a:xfrm>
            <a:off x="1404720" y="1980000"/>
            <a:ext cx="9755280" cy="10087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2100" spc="-1" strike="noStrike">
                <a:solidFill>
                  <a:srgbClr val="000000"/>
                </a:solidFill>
                <a:latin typeface="Lato"/>
                <a:ea typeface="DejaVu Sans"/>
              </a:rPr>
              <a:t>Mild interjections</a:t>
            </a:r>
            <a:r>
              <a:rPr b="0" lang="en-PH" sz="2100" spc="-1" strike="noStrike">
                <a:solidFill>
                  <a:srgbClr val="000000"/>
                </a:solidFill>
                <a:latin typeface="Lato"/>
                <a:ea typeface="DejaVu Sans"/>
              </a:rPr>
              <a:t> may be punctuated with commas. These include words such as um, well, uh, or er.</a:t>
            </a:r>
            <a:endParaRPr b="0" lang="en-PH" sz="2100" spc="-1" strike="noStrike">
              <a:latin typeface="Arial"/>
            </a:endParaRPr>
          </a:p>
        </p:txBody>
      </p:sp>
      <p:sp>
        <p:nvSpPr>
          <p:cNvPr id="160" name=""/>
          <p:cNvSpPr/>
          <p:nvPr/>
        </p:nvSpPr>
        <p:spPr>
          <a:xfrm>
            <a:off x="1404720" y="2880000"/>
            <a:ext cx="9755280" cy="10087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2100" spc="-1" strike="noStrike">
                <a:solidFill>
                  <a:srgbClr val="000000"/>
                </a:solidFill>
                <a:latin typeface="Lato"/>
                <a:ea typeface="DejaVu Sans"/>
              </a:rPr>
              <a:t>Forceful interjections</a:t>
            </a:r>
            <a:r>
              <a:rPr b="0" lang="en-PH" sz="2100" spc="-1" strike="noStrike">
                <a:solidFill>
                  <a:srgbClr val="000000"/>
                </a:solidFill>
                <a:latin typeface="Lato"/>
                <a:ea typeface="DejaVu Sans"/>
              </a:rPr>
              <a:t> are punctuated with exclamation points or commas. These include words such as duh, wow, or shoot.</a:t>
            </a:r>
            <a:endParaRPr b="0" lang="en-PH" sz="2100" spc="-1" strike="noStrike">
              <a:latin typeface="Arial"/>
            </a:endParaRPr>
          </a:p>
        </p:txBody>
      </p:sp>
      <p:sp>
        <p:nvSpPr>
          <p:cNvPr id="161" name=""/>
          <p:cNvSpPr/>
          <p:nvPr/>
        </p:nvSpPr>
        <p:spPr>
          <a:xfrm>
            <a:off x="2976840" y="3780000"/>
            <a:ext cx="3683160" cy="439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100" spc="-1" strike="noStrike">
                <a:solidFill>
                  <a:srgbClr val="000000"/>
                </a:solidFill>
                <a:latin typeface="Lato"/>
                <a:ea typeface="DejaVu Sans"/>
              </a:rPr>
              <a:t>Wow! That was amazing!</a:t>
            </a:r>
            <a:endParaRPr b="0" lang="en-PH" sz="2100" spc="-1" strike="noStrike">
              <a:latin typeface="Arial"/>
            </a:endParaRPr>
          </a:p>
        </p:txBody>
      </p:sp>
      <p:sp>
        <p:nvSpPr>
          <p:cNvPr id="162" name=""/>
          <p:cNvSpPr/>
          <p:nvPr/>
        </p:nvSpPr>
        <p:spPr>
          <a:xfrm>
            <a:off x="1440000" y="4320000"/>
            <a:ext cx="9720000" cy="10087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2100" spc="-1" strike="noStrike">
                <a:solidFill>
                  <a:srgbClr val="000000"/>
                </a:solidFill>
                <a:latin typeface="Lato"/>
                <a:ea typeface="DejaVu Sans"/>
              </a:rPr>
              <a:t>Some interjections</a:t>
            </a:r>
            <a:r>
              <a:rPr b="0" lang="en-PH" sz="2100" spc="-1" strike="noStrike">
                <a:solidFill>
                  <a:srgbClr val="000000"/>
                </a:solidFill>
                <a:latin typeface="Lato"/>
                <a:ea typeface="DejaVu Sans"/>
              </a:rPr>
              <a:t> are punctuated with question marks. These include words such as huh; oh, really; or seriously.</a:t>
            </a:r>
            <a:endParaRPr b="0" lang="en-PH" sz="2100" spc="-1" strike="noStrike">
              <a:latin typeface="Arial"/>
            </a:endParaRPr>
          </a:p>
        </p:txBody>
      </p:sp>
      <p:sp>
        <p:nvSpPr>
          <p:cNvPr id="163" name=""/>
          <p:cNvSpPr/>
          <p:nvPr/>
        </p:nvSpPr>
        <p:spPr>
          <a:xfrm>
            <a:off x="2880720" y="5220000"/>
            <a:ext cx="359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100" spc="-1" strike="noStrike">
                <a:solidFill>
                  <a:srgbClr val="000000"/>
                </a:solidFill>
                <a:latin typeface="Lato"/>
                <a:ea typeface="DejaVu Sans"/>
              </a:rPr>
              <a:t>Oh, really? I don’t get it.</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2054520" y="54000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65" name=""/>
          <p:cNvSpPr/>
          <p:nvPr/>
        </p:nvSpPr>
        <p:spPr>
          <a:xfrm>
            <a:off x="934200" y="1457640"/>
            <a:ext cx="102258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Generally, the speaker’s reactions to a situation are interjections.</a:t>
            </a:r>
            <a:endParaRPr b="0" lang="en-PH" sz="2100" spc="-1" strike="noStrike">
              <a:latin typeface="Arial"/>
            </a:endParaRPr>
          </a:p>
        </p:txBody>
      </p:sp>
      <p:sp>
        <p:nvSpPr>
          <p:cNvPr id="166" name=""/>
          <p:cNvSpPr/>
          <p:nvPr/>
        </p:nvSpPr>
        <p:spPr>
          <a:xfrm>
            <a:off x="1267200" y="1980000"/>
            <a:ext cx="5399280" cy="1008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100" spc="-1" strike="noStrike">
                <a:solidFill>
                  <a:srgbClr val="000000"/>
                </a:solidFill>
                <a:latin typeface="Lato"/>
                <a:ea typeface="DejaVu Sans"/>
              </a:rPr>
              <a:t>Adjective interjections</a:t>
            </a:r>
            <a:r>
              <a:rPr b="0" lang="en-PH" sz="2100" spc="-1" strike="noStrike">
                <a:solidFill>
                  <a:srgbClr val="000000"/>
                </a:solidFill>
                <a:latin typeface="Lato"/>
                <a:ea typeface="DejaVu Sans"/>
              </a:rPr>
              <a:t> include:</a:t>
            </a:r>
            <a:endParaRPr b="0" lang="en-PH" sz="2100" spc="-1" strike="noStrike">
              <a:latin typeface="Arial"/>
            </a:endParaRPr>
          </a:p>
        </p:txBody>
      </p:sp>
      <p:sp>
        <p:nvSpPr>
          <p:cNvPr id="167" name=""/>
          <p:cNvSpPr/>
          <p:nvPr/>
        </p:nvSpPr>
        <p:spPr>
          <a:xfrm>
            <a:off x="1483200" y="2369160"/>
            <a:ext cx="66520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100" spc="-1" strike="noStrike">
                <a:solidFill>
                  <a:srgbClr val="000000"/>
                </a:solidFill>
                <a:latin typeface="Lato"/>
                <a:ea typeface="à'BCçþ"/>
              </a:rPr>
              <a:t>Nice! Great! Awesome! Fabulous! Terrific!</a:t>
            </a:r>
            <a:endParaRPr b="0" lang="en-PH" sz="2100" spc="-1" strike="noStrike">
              <a:latin typeface="Arial"/>
            </a:endParaRPr>
          </a:p>
        </p:txBody>
      </p:sp>
      <p:sp>
        <p:nvSpPr>
          <p:cNvPr id="168" name=""/>
          <p:cNvSpPr/>
          <p:nvPr/>
        </p:nvSpPr>
        <p:spPr>
          <a:xfrm>
            <a:off x="1267200" y="2980080"/>
            <a:ext cx="827208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100" spc="-1" strike="noStrike">
                <a:solidFill>
                  <a:srgbClr val="000000"/>
                </a:solidFill>
                <a:latin typeface="Lato"/>
                <a:ea typeface="DejaVu Sans"/>
              </a:rPr>
              <a:t>Nouns and noun phrases</a:t>
            </a:r>
            <a:r>
              <a:rPr b="0" lang="en-PH" sz="2100" spc="-1" strike="noStrike">
                <a:solidFill>
                  <a:srgbClr val="000000"/>
                </a:solidFill>
                <a:latin typeface="Lato"/>
                <a:ea typeface="DejaVu Sans"/>
              </a:rPr>
              <a:t> that are used as interjections:</a:t>
            </a:r>
            <a:endParaRPr b="0" lang="en-PH" sz="2100" spc="-1" strike="noStrike">
              <a:latin typeface="Arial"/>
            </a:endParaRPr>
          </a:p>
        </p:txBody>
      </p:sp>
      <p:sp>
        <p:nvSpPr>
          <p:cNvPr id="169" name=""/>
          <p:cNvSpPr/>
          <p:nvPr/>
        </p:nvSpPr>
        <p:spPr>
          <a:xfrm>
            <a:off x="1463760" y="3348000"/>
            <a:ext cx="93355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100" spc="-1" strike="noStrike">
                <a:solidFill>
                  <a:srgbClr val="000000"/>
                </a:solidFill>
                <a:latin typeface="Lato"/>
                <a:ea typeface="DejaVu Sans"/>
              </a:rPr>
              <a:t>Congratulations! Score! Holy cow! Hello! Goodbye!</a:t>
            </a:r>
            <a:endParaRPr b="0" lang="en-PH" sz="2100" spc="-1" strike="noStrike">
              <a:latin typeface="Arial"/>
            </a:endParaRPr>
          </a:p>
        </p:txBody>
      </p:sp>
      <p:sp>
        <p:nvSpPr>
          <p:cNvPr id="170" name=""/>
          <p:cNvSpPr/>
          <p:nvPr/>
        </p:nvSpPr>
        <p:spPr>
          <a:xfrm>
            <a:off x="1283760" y="3924000"/>
            <a:ext cx="767952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100" spc="-1" strike="noStrike">
                <a:solidFill>
                  <a:srgbClr val="000000"/>
                </a:solidFill>
                <a:latin typeface="Lato"/>
                <a:ea typeface="DejaVu Sans"/>
              </a:rPr>
              <a:t>Short clauses</a:t>
            </a:r>
            <a:r>
              <a:rPr b="0" lang="en-PH" sz="2100" spc="-1" strike="noStrike">
                <a:solidFill>
                  <a:srgbClr val="000000"/>
                </a:solidFill>
                <a:latin typeface="Lato"/>
                <a:ea typeface="DejaVu Sans"/>
              </a:rPr>
              <a:t> may be used as interjections.</a:t>
            </a:r>
            <a:endParaRPr b="0" lang="en-PH" sz="2100" spc="-1" strike="noStrike">
              <a:latin typeface="Arial"/>
            </a:endParaRPr>
          </a:p>
        </p:txBody>
      </p:sp>
      <p:sp>
        <p:nvSpPr>
          <p:cNvPr id="171" name=""/>
          <p:cNvSpPr/>
          <p:nvPr/>
        </p:nvSpPr>
        <p:spPr>
          <a:xfrm>
            <a:off x="1522440" y="4270680"/>
            <a:ext cx="92768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100" spc="-1" strike="noStrike">
                <a:solidFill>
                  <a:srgbClr val="000000"/>
                </a:solidFill>
                <a:latin typeface="Lato"/>
                <a:ea typeface="DejaVu Sans"/>
              </a:rPr>
              <a:t>How awesome! Good to go! Oh, the luck! That’s terrible! You bet!</a:t>
            </a:r>
            <a:endParaRPr b="0" lang="en-PH" sz="2100" spc="-1" strike="noStrike">
              <a:latin typeface="Arial"/>
            </a:endParaRPr>
          </a:p>
        </p:txBody>
      </p:sp>
      <p:sp>
        <p:nvSpPr>
          <p:cNvPr id="172" name=""/>
          <p:cNvSpPr/>
          <p:nvPr/>
        </p:nvSpPr>
        <p:spPr>
          <a:xfrm>
            <a:off x="1296000" y="4840920"/>
            <a:ext cx="530172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100" spc="-1" strike="noStrike">
                <a:solidFill>
                  <a:srgbClr val="000000"/>
                </a:solidFill>
                <a:latin typeface="Lato"/>
                <a:ea typeface="DejaVu Sans"/>
              </a:rPr>
              <a:t>Sounds</a:t>
            </a:r>
            <a:r>
              <a:rPr b="0" lang="en-PH" sz="2100" spc="-1" strike="noStrike">
                <a:solidFill>
                  <a:srgbClr val="000000"/>
                </a:solidFill>
                <a:latin typeface="Lato"/>
                <a:ea typeface="DejaVu Sans"/>
              </a:rPr>
              <a:t> may be used as interjections.</a:t>
            </a:r>
            <a:endParaRPr b="0" lang="en-PH" sz="2100" spc="-1" strike="noStrike">
              <a:latin typeface="Arial"/>
            </a:endParaRPr>
          </a:p>
        </p:txBody>
      </p:sp>
      <p:sp>
        <p:nvSpPr>
          <p:cNvPr id="173" name=""/>
          <p:cNvSpPr/>
          <p:nvPr/>
        </p:nvSpPr>
        <p:spPr>
          <a:xfrm>
            <a:off x="1512000" y="5284080"/>
            <a:ext cx="647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100" spc="-1" strike="noStrike">
                <a:solidFill>
                  <a:srgbClr val="000000"/>
                </a:solidFill>
                <a:latin typeface="Lato"/>
                <a:ea typeface="DejaVu Sans"/>
              </a:rPr>
              <a:t>Phew! Ugh! Shoot! Eek! Whoa!</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2054520" y="405360"/>
            <a:ext cx="8565480" cy="674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Creativity and Composing Skills</a:t>
            </a:r>
            <a:endParaRPr b="0" lang="en-PH" sz="3600" spc="-1" strike="noStrike">
              <a:latin typeface="Arial"/>
            </a:endParaRPr>
          </a:p>
        </p:txBody>
      </p:sp>
      <p:sp>
        <p:nvSpPr>
          <p:cNvPr id="175" name=""/>
          <p:cNvSpPr/>
          <p:nvPr/>
        </p:nvSpPr>
        <p:spPr>
          <a:xfrm>
            <a:off x="900000" y="1313640"/>
            <a:ext cx="1026000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Inverted sentences are sentences with an irregular verb placement of the verb before the subject.</a:t>
            </a:r>
            <a:endParaRPr b="0" lang="en-PH" sz="2100" spc="-1" strike="noStrike">
              <a:latin typeface="Arial"/>
            </a:endParaRPr>
          </a:p>
        </p:txBody>
      </p:sp>
      <p:sp>
        <p:nvSpPr>
          <p:cNvPr id="176" name=""/>
          <p:cNvSpPr/>
          <p:nvPr/>
        </p:nvSpPr>
        <p:spPr>
          <a:xfrm>
            <a:off x="1332000" y="2158560"/>
            <a:ext cx="864000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i="1" lang="en-PH" sz="2100" spc="-1" strike="noStrike">
                <a:solidFill>
                  <a:srgbClr val="000000"/>
                </a:solidFill>
                <a:latin typeface="Lato"/>
                <a:ea typeface="DejaVu Sans"/>
              </a:rPr>
              <a:t>Not only are they difficult to manage, but they are also unreliable.</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Never have I cared less about mathematics.</a:t>
            </a:r>
            <a:endParaRPr b="0" lang="en-PH" sz="2100" spc="-1" strike="noStrike">
              <a:latin typeface="Arial"/>
            </a:endParaRPr>
          </a:p>
          <a:p>
            <a:pPr>
              <a:lnSpc>
                <a:spcPct val="100000"/>
              </a:lnSpc>
              <a:spcBef>
                <a:spcPts val="283"/>
              </a:spcBef>
              <a:spcAft>
                <a:spcPts val="283"/>
              </a:spcAft>
              <a:buNone/>
            </a:pPr>
            <a:r>
              <a:rPr b="0" i="1" lang="en-PH" sz="2100" spc="-1" strike="noStrike">
                <a:solidFill>
                  <a:srgbClr val="000000"/>
                </a:solidFill>
                <a:latin typeface="Lato"/>
                <a:ea typeface="DejaVu Sans"/>
              </a:rPr>
              <a:t>Scarcely have they been prompt with their feedback.</a:t>
            </a:r>
            <a:endParaRPr b="0" lang="en-PH" sz="2100" spc="-1" strike="noStrike">
              <a:latin typeface="Arial"/>
            </a:endParaRPr>
          </a:p>
        </p:txBody>
      </p:sp>
      <p:sp>
        <p:nvSpPr>
          <p:cNvPr id="177" name=""/>
          <p:cNvSpPr/>
          <p:nvPr/>
        </p:nvSpPr>
        <p:spPr>
          <a:xfrm>
            <a:off x="1260000" y="3545640"/>
            <a:ext cx="539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Negative Adverbials</a:t>
            </a:r>
            <a:endParaRPr b="0" lang="en-PH" sz="2100" spc="-1" strike="noStrike">
              <a:latin typeface="Arial"/>
            </a:endParaRPr>
          </a:p>
        </p:txBody>
      </p:sp>
      <p:sp>
        <p:nvSpPr>
          <p:cNvPr id="178" name=""/>
          <p:cNvSpPr/>
          <p:nvPr/>
        </p:nvSpPr>
        <p:spPr>
          <a:xfrm>
            <a:off x="2700000" y="4032000"/>
            <a:ext cx="431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100" spc="-1" strike="noStrike">
                <a:solidFill>
                  <a:srgbClr val="000000"/>
                </a:solidFill>
                <a:latin typeface="Lato"/>
                <a:ea typeface="DejaVu Sans"/>
              </a:rPr>
              <a:t>Inverted sentences</a:t>
            </a:r>
            <a:endParaRPr b="1" i="1" lang="en-PH" sz="2100" spc="-1" strike="noStrike">
              <a:latin typeface="Arial"/>
            </a:endParaRPr>
          </a:p>
        </p:txBody>
      </p:sp>
      <p:sp>
        <p:nvSpPr>
          <p:cNvPr id="179" name=""/>
          <p:cNvSpPr/>
          <p:nvPr/>
        </p:nvSpPr>
        <p:spPr>
          <a:xfrm>
            <a:off x="7286400" y="3996000"/>
            <a:ext cx="40536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100" spc="-1" strike="noStrike">
                <a:solidFill>
                  <a:srgbClr val="000000"/>
                </a:solidFill>
                <a:latin typeface="Lato"/>
                <a:ea typeface="DejaVu Sans"/>
              </a:rPr>
              <a:t>Normal word order</a:t>
            </a:r>
            <a:endParaRPr b="1" i="1" lang="en-PH" sz="2100" spc="-1" strike="noStrike">
              <a:latin typeface="Arial"/>
            </a:endParaRPr>
          </a:p>
        </p:txBody>
      </p:sp>
      <p:sp>
        <p:nvSpPr>
          <p:cNvPr id="180" name=""/>
          <p:cNvSpPr/>
          <p:nvPr/>
        </p:nvSpPr>
        <p:spPr>
          <a:xfrm>
            <a:off x="1872720" y="4439160"/>
            <a:ext cx="4967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Never has he been more praised!</a:t>
            </a:r>
            <a:endParaRPr b="0" lang="en-PH" sz="2100" spc="-1" strike="noStrike">
              <a:latin typeface="Arial"/>
            </a:endParaRPr>
          </a:p>
        </p:txBody>
      </p:sp>
      <p:sp>
        <p:nvSpPr>
          <p:cNvPr id="181" name=""/>
          <p:cNvSpPr/>
          <p:nvPr/>
        </p:nvSpPr>
        <p:spPr>
          <a:xfrm>
            <a:off x="5400720" y="4439160"/>
            <a:ext cx="6479280" cy="131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100" spc="-1" strike="noStrike">
                <a:solidFill>
                  <a:srgbClr val="000000"/>
                </a:solidFill>
                <a:latin typeface="Lato"/>
                <a:ea typeface="DejaVu Sans"/>
              </a:rPr>
              <a:t>He has never been more praised!</a:t>
            </a:r>
            <a:endParaRPr b="0" lang="en-PH" sz="2100" spc="-1" strike="noStrike">
              <a:latin typeface="Arial"/>
            </a:endParaRPr>
          </a:p>
          <a:p>
            <a:pPr algn="ctr">
              <a:lnSpc>
                <a:spcPct val="100000"/>
              </a:lnSpc>
              <a:buNone/>
            </a:pPr>
            <a:r>
              <a:rPr b="0" lang="en-PH" sz="2100" spc="-1" strike="noStrike">
                <a:solidFill>
                  <a:srgbClr val="000000"/>
                </a:solidFill>
                <a:latin typeface="Lato"/>
                <a:ea typeface="DejaVu Sans"/>
              </a:rPr>
              <a:t>She seldom calls her aunt.</a:t>
            </a:r>
            <a:endParaRPr b="0" lang="en-PH" sz="2100" spc="-1" strike="noStrike">
              <a:latin typeface="Arial"/>
            </a:endParaRPr>
          </a:p>
        </p:txBody>
      </p:sp>
      <p:sp>
        <p:nvSpPr>
          <p:cNvPr id="182" name=""/>
          <p:cNvSpPr/>
          <p:nvPr/>
        </p:nvSpPr>
        <p:spPr>
          <a:xfrm>
            <a:off x="6660000" y="5237640"/>
            <a:ext cx="40716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She seldom does call her aunt.</a:t>
            </a:r>
            <a:endParaRPr b="0" lang="en-PH" sz="2100" spc="-1" strike="noStrike">
              <a:latin typeface="Arial"/>
            </a:endParaRPr>
          </a:p>
        </p:txBody>
      </p:sp>
      <p:sp>
        <p:nvSpPr>
          <p:cNvPr id="183" name=""/>
          <p:cNvSpPr/>
          <p:nvPr/>
        </p:nvSpPr>
        <p:spPr>
          <a:xfrm>
            <a:off x="2047680" y="5220000"/>
            <a:ext cx="51516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Seldom does she call her aunt.</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3590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2023-07-10T17:26:53Z</dcterms:modified>
  <cp:revision>198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