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6280" cy="619200"/>
          </a:xfrm>
          <a:prstGeom prst="rect">
            <a:avLst/>
          </a:prstGeom>
          <a:ln w="0">
            <a:noFill/>
          </a:ln>
        </p:spPr>
      </p:pic>
      <p:sp>
        <p:nvSpPr>
          <p:cNvPr id="43" name="Rectangle 7"/>
          <p:cNvSpPr/>
          <p:nvPr/>
        </p:nvSpPr>
        <p:spPr>
          <a:xfrm>
            <a:off x="10868760" y="0"/>
            <a:ext cx="954720" cy="954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8800" cy="1018800"/>
          </a:xfrm>
          <a:prstGeom prst="rect">
            <a:avLst/>
          </a:prstGeom>
          <a:ln w="0">
            <a:noFill/>
          </a:ln>
        </p:spPr>
      </p:pic>
      <p:sp>
        <p:nvSpPr>
          <p:cNvPr id="45"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0600" cy="3368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59000" y="2889720"/>
            <a:ext cx="7736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Earthquake Epicenters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3160" cy="339480"/>
          </a:xfrm>
          <a:prstGeom prst="rect">
            <a:avLst/>
          </a:prstGeom>
          <a:noFill/>
          <a:ln w="0">
            <a:noFill/>
          </a:ln>
        </p:spPr>
        <p:style>
          <a:lnRef idx="0"/>
          <a:fillRef idx="0"/>
          <a:effectRef idx="0"/>
          <a:fontRef idx="minor"/>
        </p:style>
      </p:sp>
      <p:sp>
        <p:nvSpPr>
          <p:cNvPr id="126" name=""/>
          <p:cNvSpPr/>
          <p:nvPr/>
        </p:nvSpPr>
        <p:spPr>
          <a:xfrm>
            <a:off x="10260000" y="5746320"/>
            <a:ext cx="173880" cy="339480"/>
          </a:xfrm>
          <a:prstGeom prst="rect">
            <a:avLst/>
          </a:prstGeom>
          <a:noFill/>
          <a:ln w="0">
            <a:noFill/>
          </a:ln>
        </p:spPr>
        <p:style>
          <a:lnRef idx="0"/>
          <a:fillRef idx="0"/>
          <a:effectRef idx="0"/>
          <a:fontRef idx="minor"/>
        </p:style>
      </p:sp>
      <p:sp>
        <p:nvSpPr>
          <p:cNvPr id="127" name=""/>
          <p:cNvSpPr/>
          <p:nvPr/>
        </p:nvSpPr>
        <p:spPr>
          <a:xfrm>
            <a:off x="3464640" y="720000"/>
            <a:ext cx="526284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Earthquake Epicenters</a:t>
            </a:r>
            <a:endParaRPr b="0" lang="en-PH" sz="3000" spc="-1" strike="noStrike">
              <a:latin typeface="Arial"/>
            </a:endParaRPr>
          </a:p>
        </p:txBody>
      </p:sp>
      <p:sp>
        <p:nvSpPr>
          <p:cNvPr id="128" name=""/>
          <p:cNvSpPr/>
          <p:nvPr/>
        </p:nvSpPr>
        <p:spPr>
          <a:xfrm>
            <a:off x="775440" y="2057400"/>
            <a:ext cx="10640880" cy="1002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earthquake</a:t>
            </a:r>
            <a:r>
              <a:rPr b="0" lang="en-PH" sz="1800" spc="-1" strike="noStrike">
                <a:solidFill>
                  <a:srgbClr val="000000"/>
                </a:solidFill>
                <a:latin typeface="Lato"/>
                <a:ea typeface="DejaVu Sans"/>
              </a:rPr>
              <a:t> is described as the shaking of the ground. However, the cause of an earthquake can be attributed to the processes happening inside Earth. The most common type of earthquake is the </a:t>
            </a:r>
            <a:r>
              <a:rPr b="1" lang="en-PH" sz="1800" spc="-1" strike="noStrike">
                <a:solidFill>
                  <a:srgbClr val="000000"/>
                </a:solidFill>
                <a:latin typeface="Lato"/>
                <a:ea typeface="DejaVu Sans"/>
              </a:rPr>
              <a:t>tectonic earthquake</a:t>
            </a:r>
            <a:r>
              <a:rPr b="0" lang="en-PH" sz="1800" spc="-1" strike="noStrike">
                <a:solidFill>
                  <a:srgbClr val="000000"/>
                </a:solidFill>
                <a:latin typeface="Lato"/>
                <a:ea typeface="DejaVu Sans"/>
              </a:rPr>
              <a:t>.</a:t>
            </a:r>
            <a:endParaRPr b="0" lang="en-PH" sz="1800" spc="-1" strike="noStrike">
              <a:latin typeface="Arial"/>
            </a:endParaRPr>
          </a:p>
        </p:txBody>
      </p:sp>
      <p:sp>
        <p:nvSpPr>
          <p:cNvPr id="129" name=""/>
          <p:cNvSpPr/>
          <p:nvPr/>
        </p:nvSpPr>
        <p:spPr>
          <a:xfrm>
            <a:off x="685440" y="3187080"/>
            <a:ext cx="10820880" cy="2390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Tectonic earthquakes happen as a result of the movement of tectonic plates. When plates move away or toward each other, some areas get stuck through time. In these areas, pressure builds up, and when the crusts finally move past each other, the crusts break. In some cases, the crust is displaced, and the force from the built-up pressure is released. This force is measured as seismic waves and recorded as the earthquake. About 90% of the recorded earthquakes around the world happen in plate boundaries, specifically in the Pacific Ring of Fire. Another type of earthquake is the </a:t>
            </a:r>
            <a:r>
              <a:rPr b="1" lang="en-PH" sz="1800" spc="-1" strike="noStrike">
                <a:solidFill>
                  <a:srgbClr val="000000"/>
                </a:solidFill>
                <a:latin typeface="Lato"/>
                <a:ea typeface="DejaVu Sans"/>
              </a:rPr>
              <a:t>volcanic earthquake</a:t>
            </a:r>
            <a:r>
              <a:rPr b="0" lang="en-PH" sz="1800" spc="-1" strike="noStrike">
                <a:solidFill>
                  <a:srgbClr val="000000"/>
                </a:solidFill>
                <a:latin typeface="Lato"/>
                <a:ea typeface="DejaVu Sans"/>
              </a:rPr>
              <a:t>, which is caused by a volcanic activity like eruption.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0" y="5400000"/>
            <a:ext cx="2873160" cy="339480"/>
          </a:xfrm>
          <a:prstGeom prst="rect">
            <a:avLst/>
          </a:prstGeom>
          <a:noFill/>
          <a:ln w="0">
            <a:noFill/>
          </a:ln>
        </p:spPr>
        <p:style>
          <a:lnRef idx="0"/>
          <a:fillRef idx="0"/>
          <a:effectRef idx="0"/>
          <a:fontRef idx="minor"/>
        </p:style>
      </p:sp>
      <p:sp>
        <p:nvSpPr>
          <p:cNvPr id="131" name=""/>
          <p:cNvSpPr/>
          <p:nvPr/>
        </p:nvSpPr>
        <p:spPr>
          <a:xfrm>
            <a:off x="10260000" y="5746320"/>
            <a:ext cx="173880" cy="339480"/>
          </a:xfrm>
          <a:prstGeom prst="rect">
            <a:avLst/>
          </a:prstGeom>
          <a:noFill/>
          <a:ln w="0">
            <a:noFill/>
          </a:ln>
        </p:spPr>
        <p:style>
          <a:lnRef idx="0"/>
          <a:fillRef idx="0"/>
          <a:effectRef idx="0"/>
          <a:fontRef idx="minor"/>
        </p:style>
      </p:sp>
      <p:sp>
        <p:nvSpPr>
          <p:cNvPr id="132" name=""/>
          <p:cNvSpPr/>
          <p:nvPr/>
        </p:nvSpPr>
        <p:spPr>
          <a:xfrm>
            <a:off x="1179000" y="1908000"/>
            <a:ext cx="9833760" cy="90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exact location where the earthquake starts is the </a:t>
            </a:r>
            <a:r>
              <a:rPr b="1" lang="en-PH" sz="1800" spc="-1" strike="noStrike">
                <a:solidFill>
                  <a:srgbClr val="000000"/>
                </a:solidFill>
                <a:latin typeface="Lato"/>
                <a:ea typeface="DejaVu Sans"/>
              </a:rPr>
              <a:t>hypocenter</a:t>
            </a:r>
            <a:r>
              <a:rPr b="0" lang="en-PH" sz="1800" spc="-1" strike="noStrike">
                <a:solidFill>
                  <a:srgbClr val="000000"/>
                </a:solidFill>
                <a:latin typeface="Lato"/>
                <a:ea typeface="DejaVu Sans"/>
              </a:rPr>
              <a:t>, also called as focus. This is below Earth’s surface. The location directly above the hypocenter is called the epicenter. The </a:t>
            </a:r>
            <a:r>
              <a:rPr b="1" lang="en-PH" sz="1800" spc="-1" strike="noStrike">
                <a:solidFill>
                  <a:srgbClr val="000000"/>
                </a:solidFill>
                <a:latin typeface="Lato"/>
                <a:ea typeface="DejaVu Sans"/>
              </a:rPr>
              <a:t>epicenter</a:t>
            </a:r>
            <a:r>
              <a:rPr b="0" lang="en-PH" sz="1800" spc="-1" strike="noStrike">
                <a:solidFill>
                  <a:srgbClr val="000000"/>
                </a:solidFill>
                <a:latin typeface="Lato"/>
                <a:ea typeface="DejaVu Sans"/>
              </a:rPr>
              <a:t> is on the surface of Earth.</a:t>
            </a:r>
            <a:endParaRPr b="0" lang="en-PH" sz="1800" spc="-1" strike="noStrike">
              <a:latin typeface="Arial"/>
            </a:endParaRPr>
          </a:p>
        </p:txBody>
      </p:sp>
      <p:pic>
        <p:nvPicPr>
          <p:cNvPr id="133" name="" descr=""/>
          <p:cNvPicPr/>
          <p:nvPr/>
        </p:nvPicPr>
        <p:blipFill>
          <a:blip r:embed="rId1"/>
          <a:stretch/>
        </p:blipFill>
        <p:spPr>
          <a:xfrm>
            <a:off x="3475440" y="3060000"/>
            <a:ext cx="5240880" cy="2876760"/>
          </a:xfrm>
          <a:prstGeom prst="rect">
            <a:avLst/>
          </a:prstGeom>
          <a:ln w="0">
            <a:noFill/>
          </a:ln>
        </p:spPr>
      </p:pic>
      <p:sp>
        <p:nvSpPr>
          <p:cNvPr id="134" name=""/>
          <p:cNvSpPr/>
          <p:nvPr/>
        </p:nvSpPr>
        <p:spPr>
          <a:xfrm>
            <a:off x="3464640" y="720000"/>
            <a:ext cx="526284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Earthquake Epicenters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560000" y="5400000"/>
            <a:ext cx="2873160" cy="339480"/>
          </a:xfrm>
          <a:prstGeom prst="rect">
            <a:avLst/>
          </a:prstGeom>
          <a:noFill/>
          <a:ln w="0">
            <a:noFill/>
          </a:ln>
        </p:spPr>
        <p:style>
          <a:lnRef idx="0"/>
          <a:fillRef idx="0"/>
          <a:effectRef idx="0"/>
          <a:fontRef idx="minor"/>
        </p:style>
      </p:sp>
      <p:sp>
        <p:nvSpPr>
          <p:cNvPr id="136" name=""/>
          <p:cNvSpPr/>
          <p:nvPr/>
        </p:nvSpPr>
        <p:spPr>
          <a:xfrm>
            <a:off x="10260000" y="5746320"/>
            <a:ext cx="173880" cy="339480"/>
          </a:xfrm>
          <a:prstGeom prst="rect">
            <a:avLst/>
          </a:prstGeom>
          <a:noFill/>
          <a:ln w="0">
            <a:noFill/>
          </a:ln>
        </p:spPr>
        <p:style>
          <a:lnRef idx="0"/>
          <a:fillRef idx="0"/>
          <a:effectRef idx="0"/>
          <a:fontRef idx="minor"/>
        </p:style>
      </p:sp>
      <p:sp>
        <p:nvSpPr>
          <p:cNvPr id="137" name=""/>
          <p:cNvSpPr/>
          <p:nvPr/>
        </p:nvSpPr>
        <p:spPr>
          <a:xfrm>
            <a:off x="864000" y="1620000"/>
            <a:ext cx="1046412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epicenter has a direct effect on the damage caused by earthquakes. The image on the next page shows that the highest intensity (ground shaking) is felt around the epicenter and gradually decreases away from the epicenter. This is the reason it is advisable to build infrastructures away from active faults as pressure may build up in these areas and the possibility of an earthquake is high.</a:t>
            </a:r>
            <a:endParaRPr b="0" lang="en-PH" sz="1800" spc="-1" strike="noStrike">
              <a:latin typeface="Arial"/>
            </a:endParaRPr>
          </a:p>
        </p:txBody>
      </p:sp>
      <p:pic>
        <p:nvPicPr>
          <p:cNvPr id="138" name="" descr=""/>
          <p:cNvPicPr/>
          <p:nvPr/>
        </p:nvPicPr>
        <p:blipFill>
          <a:blip r:embed="rId1"/>
          <a:stretch/>
        </p:blipFill>
        <p:spPr>
          <a:xfrm>
            <a:off x="3824640" y="2880000"/>
            <a:ext cx="4542840" cy="3207960"/>
          </a:xfrm>
          <a:prstGeom prst="rect">
            <a:avLst/>
          </a:prstGeom>
          <a:ln w="19080">
            <a:solidFill>
              <a:srgbClr val="000000"/>
            </a:solidFill>
            <a:round/>
          </a:ln>
        </p:spPr>
      </p:pic>
      <p:sp>
        <p:nvSpPr>
          <p:cNvPr id="139" name=""/>
          <p:cNvSpPr/>
          <p:nvPr/>
        </p:nvSpPr>
        <p:spPr>
          <a:xfrm>
            <a:off x="3464640" y="720000"/>
            <a:ext cx="526284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Earthquake Epicenters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560000" y="5400000"/>
            <a:ext cx="2873160" cy="339480"/>
          </a:xfrm>
          <a:prstGeom prst="rect">
            <a:avLst/>
          </a:prstGeom>
          <a:noFill/>
          <a:ln w="0">
            <a:noFill/>
          </a:ln>
        </p:spPr>
        <p:style>
          <a:lnRef idx="0"/>
          <a:fillRef idx="0"/>
          <a:effectRef idx="0"/>
          <a:fontRef idx="minor"/>
        </p:style>
      </p:sp>
      <p:sp>
        <p:nvSpPr>
          <p:cNvPr id="141" name=""/>
          <p:cNvSpPr/>
          <p:nvPr/>
        </p:nvSpPr>
        <p:spPr>
          <a:xfrm>
            <a:off x="10260000" y="5746320"/>
            <a:ext cx="173880" cy="339480"/>
          </a:xfrm>
          <a:prstGeom prst="rect">
            <a:avLst/>
          </a:prstGeom>
          <a:noFill/>
          <a:ln w="0">
            <a:noFill/>
          </a:ln>
        </p:spPr>
        <p:style>
          <a:lnRef idx="0"/>
          <a:fillRef idx="0"/>
          <a:effectRef idx="0"/>
          <a:fontRef idx="minor"/>
        </p:style>
      </p:sp>
      <p:sp>
        <p:nvSpPr>
          <p:cNvPr id="142" name=""/>
          <p:cNvSpPr/>
          <p:nvPr/>
        </p:nvSpPr>
        <p:spPr>
          <a:xfrm>
            <a:off x="2226240" y="2520000"/>
            <a:ext cx="7736760" cy="1437120"/>
          </a:xfrm>
          <a:prstGeom prst="rect">
            <a:avLst/>
          </a:prstGeom>
          <a:solidFill>
            <a:srgbClr val="ffffff"/>
          </a:solidFill>
          <a:ln cap="rnd" w="29160">
            <a:solidFill>
              <a:srgbClr val="000000"/>
            </a:solidFill>
            <a:prstDash val="lgDash"/>
            <a:round/>
          </a:ln>
        </p:spPr>
        <p:style>
          <a:lnRef idx="0"/>
          <a:fillRef idx="0"/>
          <a:effectRef idx="0"/>
          <a:fontRef idx="minor"/>
        </p:style>
      </p:sp>
      <p:sp>
        <p:nvSpPr>
          <p:cNvPr id="143" name=""/>
          <p:cNvSpPr/>
          <p:nvPr/>
        </p:nvSpPr>
        <p:spPr>
          <a:xfrm>
            <a:off x="2243880" y="2520000"/>
            <a:ext cx="7700760" cy="17967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DejaVu Sans"/>
              </a:rPr>
              <a:t>TAKEAWAYS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Most earthquakes occur at the plate boundaries.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Epicenter is the point directly above where an earthquake starts to occur.</a:t>
            </a:r>
            <a:endParaRPr b="0" lang="en-PH" sz="1800" spc="-1" strike="noStrike">
              <a:latin typeface="Arial"/>
            </a:endParaRPr>
          </a:p>
        </p:txBody>
      </p:sp>
      <p:sp>
        <p:nvSpPr>
          <p:cNvPr id="144" name=""/>
          <p:cNvSpPr/>
          <p:nvPr/>
        </p:nvSpPr>
        <p:spPr>
          <a:xfrm>
            <a:off x="3464640" y="720000"/>
            <a:ext cx="526284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Earthquake Epicenters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7560000" y="5400000"/>
            <a:ext cx="2873160" cy="339480"/>
          </a:xfrm>
          <a:prstGeom prst="rect">
            <a:avLst/>
          </a:prstGeom>
          <a:noFill/>
          <a:ln w="0">
            <a:noFill/>
          </a:ln>
        </p:spPr>
        <p:style>
          <a:lnRef idx="0"/>
          <a:fillRef idx="0"/>
          <a:effectRef idx="0"/>
          <a:fontRef idx="minor"/>
        </p:style>
      </p:sp>
      <p:sp>
        <p:nvSpPr>
          <p:cNvPr id="146" name=""/>
          <p:cNvSpPr/>
          <p:nvPr/>
        </p:nvSpPr>
        <p:spPr>
          <a:xfrm>
            <a:off x="10260000" y="5746320"/>
            <a:ext cx="173880" cy="339480"/>
          </a:xfrm>
          <a:prstGeom prst="rect">
            <a:avLst/>
          </a:prstGeom>
          <a:noFill/>
          <a:ln w="0">
            <a:noFill/>
          </a:ln>
        </p:spPr>
        <p:style>
          <a:lnRef idx="0"/>
          <a:fillRef idx="0"/>
          <a:effectRef idx="0"/>
          <a:fontRef idx="minor"/>
        </p:style>
      </p:sp>
      <p:sp>
        <p:nvSpPr>
          <p:cNvPr id="147" name=""/>
          <p:cNvSpPr/>
          <p:nvPr/>
        </p:nvSpPr>
        <p:spPr>
          <a:xfrm>
            <a:off x="1505880" y="2880000"/>
            <a:ext cx="9177120" cy="2517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_____ 1. The most common type of earthquake is the tectonic earthquake.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2. All earthquakes are volcanic in origin.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3. The epicenter is the location where an earthquake starts.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4. The Philippines is not located in the Pacific Ring of Fire.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5. The area closest to the epicenter has the greater earthquake caused damages.</a:t>
            </a:r>
            <a:endParaRPr b="0" lang="en-PH" sz="1800" spc="-1" strike="noStrike">
              <a:latin typeface="Arial"/>
            </a:endParaRPr>
          </a:p>
        </p:txBody>
      </p:sp>
      <p:sp>
        <p:nvSpPr>
          <p:cNvPr id="148" name=""/>
          <p:cNvSpPr/>
          <p:nvPr/>
        </p:nvSpPr>
        <p:spPr>
          <a:xfrm>
            <a:off x="1146240" y="2160000"/>
            <a:ext cx="9472320" cy="610920"/>
          </a:xfrm>
          <a:prstGeom prst="rect">
            <a:avLst/>
          </a:prstGeom>
          <a:solidFill>
            <a:srgbClr val="ffffff"/>
          </a:solidFill>
          <a:ln w="19080">
            <a:solidFill>
              <a:srgbClr val="000000"/>
            </a:solidFill>
            <a:round/>
          </a:ln>
        </p:spPr>
        <p:style>
          <a:lnRef idx="0"/>
          <a:fillRef idx="0"/>
          <a:effectRef idx="0"/>
          <a:fontRef idx="minor"/>
        </p:style>
      </p:sp>
      <p:sp>
        <p:nvSpPr>
          <p:cNvPr id="149" name=""/>
          <p:cNvSpPr/>
          <p:nvPr/>
        </p:nvSpPr>
        <p:spPr>
          <a:xfrm>
            <a:off x="1089000" y="2160000"/>
            <a:ext cx="9709560" cy="645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Identify which of these statements are TRUE or FALSE. Write your answers in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the blanks provided.</a:t>
            </a:r>
            <a:endParaRPr b="0" lang="en-PH" sz="1800" spc="-1" strike="noStrike">
              <a:latin typeface="Arial"/>
            </a:endParaRPr>
          </a:p>
        </p:txBody>
      </p:sp>
      <p:sp>
        <p:nvSpPr>
          <p:cNvPr id="150" name=""/>
          <p:cNvSpPr txBox="1"/>
          <p:nvPr/>
        </p:nvSpPr>
        <p:spPr>
          <a:xfrm>
            <a:off x="5285880" y="153000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51" name=""/>
          <p:cNvSpPr/>
          <p:nvPr/>
        </p:nvSpPr>
        <p:spPr>
          <a:xfrm>
            <a:off x="3464640" y="720000"/>
            <a:ext cx="526284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Earthquake Epicenters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0260000" y="5746320"/>
            <a:ext cx="173880" cy="339480"/>
          </a:xfrm>
          <a:prstGeom prst="rect">
            <a:avLst/>
          </a:prstGeom>
          <a:noFill/>
          <a:ln w="0">
            <a:noFill/>
          </a:ln>
        </p:spPr>
        <p:style>
          <a:lnRef idx="0"/>
          <a:fillRef idx="0"/>
          <a:effectRef idx="0"/>
          <a:fontRef idx="minor"/>
        </p:style>
      </p:sp>
      <p:sp>
        <p:nvSpPr>
          <p:cNvPr id="153" name=""/>
          <p:cNvSpPr/>
          <p:nvPr/>
        </p:nvSpPr>
        <p:spPr>
          <a:xfrm>
            <a:off x="1505880" y="2522880"/>
            <a:ext cx="9177120" cy="25171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_____ 1. The most common type of earthquake is the tectonic earthquake.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2. All earthquakes are volcanic in origin.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3. The epicenter is the location where an earthquake starts.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4. The Philippines is not located in the Pacific Ring of Fire.</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_____ 5. The area closest to the epicenter has the greater earthquake caused damages.</a:t>
            </a:r>
            <a:endParaRPr b="0" lang="en-PH" sz="1800" spc="-1" strike="noStrike">
              <a:latin typeface="Arial"/>
            </a:endParaRPr>
          </a:p>
        </p:txBody>
      </p:sp>
      <p:sp>
        <p:nvSpPr>
          <p:cNvPr id="154" name=""/>
          <p:cNvSpPr/>
          <p:nvPr/>
        </p:nvSpPr>
        <p:spPr>
          <a:xfrm>
            <a:off x="5020560" y="1927800"/>
            <a:ext cx="2151000" cy="412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solidFill>
                <a:srgbClr val="c9211e"/>
              </a:solidFill>
              <a:latin typeface="Lato"/>
            </a:endParaRPr>
          </a:p>
        </p:txBody>
      </p:sp>
      <p:sp>
        <p:nvSpPr>
          <p:cNvPr id="155" name=""/>
          <p:cNvSpPr/>
          <p:nvPr/>
        </p:nvSpPr>
        <p:spPr>
          <a:xfrm>
            <a:off x="1296000" y="2664000"/>
            <a:ext cx="1077120" cy="34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True</a:t>
            </a:r>
            <a:endParaRPr b="0" lang="en-PH" sz="1800" spc="-1" strike="noStrike">
              <a:latin typeface="Arial"/>
            </a:endParaRPr>
          </a:p>
        </p:txBody>
      </p:sp>
      <p:sp>
        <p:nvSpPr>
          <p:cNvPr id="156" name=""/>
          <p:cNvSpPr/>
          <p:nvPr/>
        </p:nvSpPr>
        <p:spPr>
          <a:xfrm>
            <a:off x="4482720" y="2340000"/>
            <a:ext cx="177840" cy="343440"/>
          </a:xfrm>
          <a:prstGeom prst="rect">
            <a:avLst/>
          </a:prstGeom>
          <a:noFill/>
          <a:ln w="0">
            <a:noFill/>
          </a:ln>
        </p:spPr>
        <p:style>
          <a:lnRef idx="0"/>
          <a:fillRef idx="0"/>
          <a:effectRef idx="0"/>
          <a:fontRef idx="minor"/>
        </p:style>
      </p:sp>
      <p:sp>
        <p:nvSpPr>
          <p:cNvPr id="157" name=""/>
          <p:cNvSpPr/>
          <p:nvPr/>
        </p:nvSpPr>
        <p:spPr>
          <a:xfrm>
            <a:off x="1332000" y="4320000"/>
            <a:ext cx="1077120" cy="34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True</a:t>
            </a:r>
            <a:endParaRPr b="0" lang="en-PH" sz="1800" spc="-1" strike="noStrike">
              <a:latin typeface="Arial"/>
            </a:endParaRPr>
          </a:p>
        </p:txBody>
      </p:sp>
      <p:sp>
        <p:nvSpPr>
          <p:cNvPr id="158" name=""/>
          <p:cNvSpPr/>
          <p:nvPr/>
        </p:nvSpPr>
        <p:spPr>
          <a:xfrm>
            <a:off x="1332000" y="3060000"/>
            <a:ext cx="1077120" cy="34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False</a:t>
            </a:r>
            <a:endParaRPr b="0" lang="en-PH" sz="1800" spc="-1" strike="noStrike">
              <a:latin typeface="Arial"/>
            </a:endParaRPr>
          </a:p>
        </p:txBody>
      </p:sp>
      <p:sp>
        <p:nvSpPr>
          <p:cNvPr id="159" name=""/>
          <p:cNvSpPr/>
          <p:nvPr/>
        </p:nvSpPr>
        <p:spPr>
          <a:xfrm>
            <a:off x="1332000" y="3472560"/>
            <a:ext cx="1077120" cy="34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False</a:t>
            </a:r>
            <a:endParaRPr b="0" lang="en-PH" sz="1800" spc="-1" strike="noStrike">
              <a:latin typeface="Arial"/>
            </a:endParaRPr>
          </a:p>
        </p:txBody>
      </p:sp>
      <p:sp>
        <p:nvSpPr>
          <p:cNvPr id="160" name=""/>
          <p:cNvSpPr/>
          <p:nvPr/>
        </p:nvSpPr>
        <p:spPr>
          <a:xfrm>
            <a:off x="1332000" y="3888000"/>
            <a:ext cx="1077120" cy="3434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False</a:t>
            </a:r>
            <a:endParaRPr b="0" lang="en-PH" sz="1800" spc="-1" strike="noStrike">
              <a:latin typeface="Arial"/>
            </a:endParaRPr>
          </a:p>
        </p:txBody>
      </p:sp>
      <p:sp>
        <p:nvSpPr>
          <p:cNvPr id="161" name=""/>
          <p:cNvSpPr/>
          <p:nvPr/>
        </p:nvSpPr>
        <p:spPr>
          <a:xfrm>
            <a:off x="3464640" y="720000"/>
            <a:ext cx="5262840" cy="716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000" spc="-1" strike="noStrike">
                <a:solidFill>
                  <a:srgbClr val="000000"/>
                </a:solidFill>
                <a:latin typeface="Lato"/>
                <a:ea typeface="DejaVu Sans"/>
              </a:rPr>
              <a:t>Earthquake Epicenters</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802</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2023-07-10T14:16:56Z</dcterms:modified>
  <cp:revision>118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