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8920" cy="68148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5800" cy="2755800"/>
          </a:xfrm>
          <a:prstGeom prst="rect">
            <a:avLst/>
          </a:prstGeom>
          <a:ln w="0">
            <a:noFill/>
          </a:ln>
        </p:spPr>
      </p:pic>
      <p:sp>
        <p:nvSpPr>
          <p:cNvPr id="2" name="Rectangle 5"/>
          <p:cNvSpPr/>
          <p:nvPr/>
        </p:nvSpPr>
        <p:spPr>
          <a:xfrm>
            <a:off x="3487320" y="1475280"/>
            <a:ext cx="8661240" cy="38192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1240" cy="340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8920" cy="591840"/>
          </a:xfrm>
          <a:prstGeom prst="rect">
            <a:avLst/>
          </a:prstGeom>
          <a:ln w="0">
            <a:noFill/>
          </a:ln>
        </p:spPr>
      </p:pic>
      <p:sp>
        <p:nvSpPr>
          <p:cNvPr id="43" name="Rectangle 7"/>
          <p:cNvSpPr/>
          <p:nvPr/>
        </p:nvSpPr>
        <p:spPr>
          <a:xfrm>
            <a:off x="10868760" y="0"/>
            <a:ext cx="927360" cy="9273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1440" cy="991440"/>
          </a:xfrm>
          <a:prstGeom prst="rect">
            <a:avLst/>
          </a:prstGeom>
          <a:ln w="0">
            <a:noFill/>
          </a:ln>
        </p:spPr>
      </p:pic>
      <p:sp>
        <p:nvSpPr>
          <p:cNvPr id="45" name="TextBox 9"/>
          <p:cNvSpPr/>
          <p:nvPr/>
        </p:nvSpPr>
        <p:spPr>
          <a:xfrm>
            <a:off x="185400" y="6362280"/>
            <a:ext cx="4648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3240" cy="3341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713040" y="2844000"/>
            <a:ext cx="8415360" cy="106164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8371080" cy="19054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77000" cy="3931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320360" y="286524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ffffff"/>
                </a:solidFill>
                <a:latin typeface="Lato"/>
                <a:ea typeface="PingFang SC"/>
              </a:rPr>
              <a:t>Types of Story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700360" y="70524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000000"/>
                </a:solidFill>
                <a:latin typeface="Lato"/>
                <a:ea typeface="PingFang SC"/>
              </a:rPr>
              <a:t>Types of Story Conflicts</a:t>
            </a:r>
            <a:endParaRPr b="0" lang="en-PH" sz="3600" spc="-1" strike="noStrike">
              <a:latin typeface="Arial"/>
            </a:endParaRPr>
          </a:p>
        </p:txBody>
      </p:sp>
      <p:sp>
        <p:nvSpPr>
          <p:cNvPr id="129" name=""/>
          <p:cNvSpPr/>
          <p:nvPr/>
        </p:nvSpPr>
        <p:spPr>
          <a:xfrm>
            <a:off x="1260000" y="1944000"/>
            <a:ext cx="9499320" cy="179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Literature reflects our ever-changing culture. Remember, it projects what the society values at the moment it is written. It records the author’s aspiration for the society he/she belongs. In fact, one can tell what everyday life is like through literature. Someone can learn what the people care for, their hopes and fears, and their values.</a:t>
            </a:r>
            <a:endParaRPr b="0" lang="en-PH" sz="2000" spc="-1" strike="noStrike">
              <a:latin typeface="Arial"/>
            </a:endParaRPr>
          </a:p>
        </p:txBody>
      </p:sp>
      <p:sp>
        <p:nvSpPr>
          <p:cNvPr id="130" name=""/>
          <p:cNvSpPr/>
          <p:nvPr/>
        </p:nvSpPr>
        <p:spPr>
          <a:xfrm>
            <a:off x="1260000" y="4197600"/>
            <a:ext cx="9469800" cy="1129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There are different kinds of conflicts in a literary piece. Since literature mirrors life then, these kinds of conflict exist in real life and must be resolved. In literature, this is called </a:t>
            </a:r>
            <a:r>
              <a:rPr b="1" lang="en-PH" sz="2000" spc="-1" strike="noStrike">
                <a:solidFill>
                  <a:srgbClr val="000000"/>
                </a:solidFill>
                <a:latin typeface="Lato"/>
                <a:ea typeface="DejaVu Sans"/>
              </a:rPr>
              <a:t>denouement</a:t>
            </a:r>
            <a:r>
              <a:rPr b="0" lang="en-PH" sz="2000" spc="-1" strike="noStrike">
                <a:solidFill>
                  <a:srgbClr val="000000"/>
                </a:solidFill>
                <a:latin typeface="Lato"/>
                <a:ea typeface="DejaVu Sans"/>
              </a:rPr>
              <a:t>, the solution to the complicated issue.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2700000" y="66924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000000"/>
                </a:solidFill>
                <a:latin typeface="Lato"/>
                <a:ea typeface="PingFang SC"/>
              </a:rPr>
              <a:t>Types of Story Conflicts</a:t>
            </a:r>
            <a:endParaRPr b="0" lang="en-PH" sz="3600" spc="-1" strike="noStrike">
              <a:latin typeface="Arial"/>
            </a:endParaRPr>
          </a:p>
        </p:txBody>
      </p:sp>
      <p:sp>
        <p:nvSpPr>
          <p:cNvPr id="132" name=""/>
          <p:cNvSpPr/>
          <p:nvPr/>
        </p:nvSpPr>
        <p:spPr>
          <a:xfrm>
            <a:off x="1424160" y="1836000"/>
            <a:ext cx="9374760" cy="145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All stories must have a conflict, the part that introduces the struggles of the characters, particularly the main ones, with a certain force. It somehow tells you where the story will go and how it will unfold. There are six types of conflict, namely:</a:t>
            </a:r>
            <a:endParaRPr b="0" lang="en-PH" sz="2000" spc="-1" strike="noStrike">
              <a:latin typeface="Arial"/>
            </a:endParaRPr>
          </a:p>
        </p:txBody>
      </p:sp>
      <p:sp>
        <p:nvSpPr>
          <p:cNvPr id="133" name=""/>
          <p:cNvSpPr/>
          <p:nvPr/>
        </p:nvSpPr>
        <p:spPr>
          <a:xfrm>
            <a:off x="1800000" y="3658320"/>
            <a:ext cx="8998920" cy="2136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solidFill>
                  <a:srgbClr val="000000"/>
                </a:solidFill>
                <a:latin typeface="Lato"/>
                <a:ea typeface="DejaVu Sans"/>
              </a:rPr>
              <a:t>1. </a:t>
            </a:r>
            <a:r>
              <a:rPr b="1" lang="en-PH" sz="2000" spc="-1" strike="noStrike">
                <a:solidFill>
                  <a:srgbClr val="000000"/>
                </a:solidFill>
                <a:latin typeface="Lato"/>
                <a:ea typeface="DejaVu Sans"/>
              </a:rPr>
              <a:t>Person vs. Person:</a:t>
            </a:r>
            <a:r>
              <a:rPr b="0" lang="en-PH" sz="2000" spc="-1" strike="noStrike">
                <a:solidFill>
                  <a:srgbClr val="000000"/>
                </a:solidFill>
                <a:latin typeface="Lato"/>
                <a:ea typeface="DejaVu Sans"/>
              </a:rPr>
              <a:t> protagonist vs. antagonist</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2. </a:t>
            </a:r>
            <a:r>
              <a:rPr b="1" lang="en-PH" sz="2000" spc="-1" strike="noStrike">
                <a:solidFill>
                  <a:srgbClr val="000000"/>
                </a:solidFill>
                <a:latin typeface="Lato"/>
                <a:ea typeface="DejaVu Sans"/>
              </a:rPr>
              <a:t>Person vs. Self:</a:t>
            </a:r>
            <a:r>
              <a:rPr b="0" lang="en-PH" sz="2000" spc="-1" strike="noStrike">
                <a:solidFill>
                  <a:srgbClr val="000000"/>
                </a:solidFill>
                <a:latin typeface="Lato"/>
                <a:ea typeface="DejaVu Sans"/>
              </a:rPr>
              <a:t> the character against himself</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3. </a:t>
            </a:r>
            <a:r>
              <a:rPr b="1" lang="en-PH" sz="2000" spc="-1" strike="noStrike">
                <a:solidFill>
                  <a:srgbClr val="000000"/>
                </a:solidFill>
                <a:latin typeface="Lato"/>
                <a:ea typeface="DejaVu Sans"/>
              </a:rPr>
              <a:t>Person vs. Nature:</a:t>
            </a:r>
            <a:r>
              <a:rPr b="0" lang="en-PH" sz="2000" spc="-1" strike="noStrike">
                <a:solidFill>
                  <a:srgbClr val="000000"/>
                </a:solidFill>
                <a:latin typeface="Lato"/>
                <a:ea typeface="DejaVu Sans"/>
              </a:rPr>
              <a:t> the protagonist struggling against weather, </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wilderness, or disaster</a:t>
            </a:r>
            <a:endParaRPr b="0" lang="en-PH" sz="2000" spc="-1" strike="noStrike">
              <a:latin typeface="Arial"/>
            </a:endParaRPr>
          </a:p>
          <a:p>
            <a:pPr>
              <a:lnSpc>
                <a:spcPct val="100000"/>
              </a:lnSpc>
              <a:spcBef>
                <a:spcPts val="283"/>
              </a:spcBef>
              <a:spcAft>
                <a:spcPts val="283"/>
              </a:spcAft>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418400" y="1815840"/>
            <a:ext cx="9380520" cy="315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4. </a:t>
            </a:r>
            <a:r>
              <a:rPr b="1" lang="en-PH" sz="2000" spc="-1" strike="noStrike">
                <a:solidFill>
                  <a:srgbClr val="000000"/>
                </a:solidFill>
                <a:latin typeface="Lato"/>
                <a:ea typeface="DejaVu Sans"/>
              </a:rPr>
              <a:t>Person vs. Society: </a:t>
            </a:r>
            <a:r>
              <a:rPr b="0" lang="en-PH" sz="2000" spc="-1" strike="noStrike">
                <a:solidFill>
                  <a:srgbClr val="000000"/>
                </a:solidFill>
                <a:latin typeface="Lato"/>
                <a:ea typeface="DejaVu Sans"/>
              </a:rPr>
              <a:t>The character is against the laws of his society, unfair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community ideas, among others.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5. </a:t>
            </a:r>
            <a:r>
              <a:rPr b="1" lang="en-PH" sz="2000" spc="-1" strike="noStrike">
                <a:solidFill>
                  <a:srgbClr val="000000"/>
                </a:solidFill>
                <a:latin typeface="Lato"/>
                <a:ea typeface="DejaVu Sans"/>
              </a:rPr>
              <a:t>Person vs. Supernatural:</a:t>
            </a:r>
            <a:r>
              <a:rPr b="0" lang="en-PH" sz="2000" spc="-1" strike="noStrike">
                <a:solidFill>
                  <a:srgbClr val="000000"/>
                </a:solidFill>
                <a:latin typeface="Lato"/>
                <a:ea typeface="DejaVu Sans"/>
              </a:rPr>
              <a:t> The character battles against witches,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vampires, mythical figures, and other similar figures.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6. </a:t>
            </a:r>
            <a:r>
              <a:rPr b="1" lang="en-PH" sz="2000" spc="-1" strike="noStrike">
                <a:solidFill>
                  <a:srgbClr val="000000"/>
                </a:solidFill>
                <a:latin typeface="Lato"/>
                <a:ea typeface="DejaVu Sans"/>
              </a:rPr>
              <a:t>Person vs. Technology:</a:t>
            </a:r>
            <a:r>
              <a:rPr b="0" lang="en-PH" sz="2000" spc="-1" strike="noStrike">
                <a:solidFill>
                  <a:srgbClr val="000000"/>
                </a:solidFill>
                <a:latin typeface="Lato"/>
                <a:ea typeface="DejaVu Sans"/>
              </a:rPr>
              <a:t> The character encounters a problem with robots        and machines.</a:t>
            </a:r>
            <a:endParaRPr b="0" lang="en-PH" sz="2000" spc="-1" strike="noStrike">
              <a:latin typeface="Arial"/>
            </a:endParaRPr>
          </a:p>
        </p:txBody>
      </p:sp>
      <p:sp>
        <p:nvSpPr>
          <p:cNvPr id="135" name=""/>
          <p:cNvSpPr/>
          <p:nvPr/>
        </p:nvSpPr>
        <p:spPr>
          <a:xfrm>
            <a:off x="2700000" y="59724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000000"/>
                </a:solidFill>
                <a:latin typeface="Lato"/>
                <a:ea typeface="PingFang SC"/>
              </a:rPr>
              <a:t>Types of Story Conflicts</a:t>
            </a:r>
            <a:endParaRPr b="0" lang="en-PH" sz="3600" spc="-1" strike="noStrike">
              <a:latin typeface="Arial"/>
            </a:endParaRPr>
          </a:p>
        </p:txBody>
      </p:sp>
      <p:sp>
        <p:nvSpPr>
          <p:cNvPr id="136" name=""/>
          <p:cNvSpPr/>
          <p:nvPr/>
        </p:nvSpPr>
        <p:spPr>
          <a:xfrm>
            <a:off x="2340000" y="4809600"/>
            <a:ext cx="903348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Not all six may necessarily be present in one story.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260360" y="1440000"/>
            <a:ext cx="9358920" cy="530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Read the story below and answer the questions that follow.</a:t>
            </a:r>
            <a:endParaRPr b="0" lang="en-PH" sz="2000" spc="-1" strike="noStrike">
              <a:latin typeface="Arial"/>
            </a:endParaRPr>
          </a:p>
        </p:txBody>
      </p:sp>
      <p:sp>
        <p:nvSpPr>
          <p:cNvPr id="138" name=""/>
          <p:cNvSpPr/>
          <p:nvPr/>
        </p:nvSpPr>
        <p:spPr>
          <a:xfrm>
            <a:off x="2736000" y="39600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000000"/>
                </a:solidFill>
                <a:latin typeface="Lato"/>
                <a:ea typeface="PingFang SC"/>
              </a:rPr>
              <a:t>Types of Story Conflicts</a:t>
            </a:r>
            <a:endParaRPr b="0" lang="en-PH" sz="3600" spc="-1" strike="noStrike">
              <a:latin typeface="Arial"/>
            </a:endParaRPr>
          </a:p>
        </p:txBody>
      </p:sp>
      <p:sp>
        <p:nvSpPr>
          <p:cNvPr id="139" name=""/>
          <p:cNvSpPr/>
          <p:nvPr/>
        </p:nvSpPr>
        <p:spPr>
          <a:xfrm>
            <a:off x="4442760" y="2088000"/>
            <a:ext cx="3462120" cy="752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900" spc="-1" strike="noStrike">
                <a:solidFill>
                  <a:srgbClr val="000000"/>
                </a:solidFill>
                <a:latin typeface="Lato"/>
                <a:ea typeface="DejaVu Sans"/>
              </a:rPr>
              <a:t>The Necklace</a:t>
            </a:r>
            <a:endParaRPr b="0" lang="en-PH" sz="1900" spc="-1" strike="noStrike">
              <a:latin typeface="Arial"/>
            </a:endParaRPr>
          </a:p>
          <a:p>
            <a:pPr algn="ctr">
              <a:lnSpc>
                <a:spcPct val="100000"/>
              </a:lnSpc>
              <a:buNone/>
            </a:pPr>
            <a:r>
              <a:rPr b="0" lang="en-PH" sz="1900" spc="-1" strike="noStrike">
                <a:solidFill>
                  <a:srgbClr val="000000"/>
                </a:solidFill>
                <a:latin typeface="Lato"/>
                <a:ea typeface="DejaVu Sans"/>
              </a:rPr>
              <a:t>by Guy de Maupassant</a:t>
            </a:r>
            <a:endParaRPr b="0" lang="en-PH" sz="1900" spc="-1" strike="noStrike">
              <a:latin typeface="Arial"/>
            </a:endParaRPr>
          </a:p>
        </p:txBody>
      </p:sp>
      <p:sp>
        <p:nvSpPr>
          <p:cNvPr id="140" name=""/>
          <p:cNvSpPr/>
          <p:nvPr/>
        </p:nvSpPr>
        <p:spPr>
          <a:xfrm>
            <a:off x="1253520" y="2878200"/>
            <a:ext cx="9689400" cy="4684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 lady, Mathilde Loisel, lived in a flat with her husband. He worked as a clerk for the Ministry of Education. They were not able to live a luxurious life but were not poor. They live a simple life. Mathilde’s desire was to be rich, to have a large house, good dresses and pieces of jewelry. Knowing that they cannot afford such, irritates her, makes her sad and disappointed. One night, her husband came home with an invitation for a grand party. She was excited to attend but was hesitant because she has no pretty dress to wear. To please her, her husband gave her the money he is saving for a rifle. To make herself more beautiful, she borrowed a pearl necklace from her friend Jeanne Forestier.</a:t>
            </a:r>
            <a:endParaRPr b="0" lang="en-PH" sz="1900" spc="-1" strike="noStrike">
              <a:latin typeface="Arial"/>
            </a:endParaRPr>
          </a:p>
        </p:txBody>
      </p:sp>
      <p:sp>
        <p:nvSpPr>
          <p:cNvPr id="141" name=""/>
          <p:cNvSpPr/>
          <p:nvPr/>
        </p:nvSpPr>
        <p:spPr>
          <a:xfrm>
            <a:off x="1044000" y="1980000"/>
            <a:ext cx="10114920" cy="3778920"/>
          </a:xfrm>
          <a:custGeom>
            <a:avLst/>
            <a:gdLst/>
            <a:ahLst/>
            <a:rect l="l" t="t" r="r" b="b"/>
            <a:pathLst>
              <a:path w="28102" h="10502">
                <a:moveTo>
                  <a:pt x="1750" y="0"/>
                </a:moveTo>
                <a:lnTo>
                  <a:pt x="1750" y="0"/>
                </a:lnTo>
                <a:cubicBezTo>
                  <a:pt x="1443" y="0"/>
                  <a:pt x="1141" y="81"/>
                  <a:pt x="875" y="234"/>
                </a:cubicBezTo>
                <a:cubicBezTo>
                  <a:pt x="609" y="388"/>
                  <a:pt x="388" y="609"/>
                  <a:pt x="234" y="875"/>
                </a:cubicBezTo>
                <a:cubicBezTo>
                  <a:pt x="81" y="1141"/>
                  <a:pt x="0" y="1443"/>
                  <a:pt x="0" y="1750"/>
                </a:cubicBezTo>
                <a:lnTo>
                  <a:pt x="0" y="8750"/>
                </a:lnTo>
                <a:lnTo>
                  <a:pt x="0" y="8751"/>
                </a:lnTo>
                <a:cubicBezTo>
                  <a:pt x="0" y="9058"/>
                  <a:pt x="81" y="9360"/>
                  <a:pt x="234" y="9626"/>
                </a:cubicBezTo>
                <a:cubicBezTo>
                  <a:pt x="388" y="9892"/>
                  <a:pt x="609" y="10113"/>
                  <a:pt x="875" y="10267"/>
                </a:cubicBezTo>
                <a:cubicBezTo>
                  <a:pt x="1141" y="10420"/>
                  <a:pt x="1443" y="10501"/>
                  <a:pt x="1750" y="10501"/>
                </a:cubicBezTo>
                <a:lnTo>
                  <a:pt x="26350" y="10501"/>
                </a:lnTo>
                <a:lnTo>
                  <a:pt x="26351" y="10501"/>
                </a:lnTo>
                <a:cubicBezTo>
                  <a:pt x="26658" y="10501"/>
                  <a:pt x="26960" y="10420"/>
                  <a:pt x="27226" y="10267"/>
                </a:cubicBezTo>
                <a:cubicBezTo>
                  <a:pt x="27492" y="10113"/>
                  <a:pt x="27713" y="9892"/>
                  <a:pt x="27867" y="9626"/>
                </a:cubicBezTo>
                <a:cubicBezTo>
                  <a:pt x="28020" y="9360"/>
                  <a:pt x="28101" y="9058"/>
                  <a:pt x="28101" y="8751"/>
                </a:cubicBezTo>
                <a:lnTo>
                  <a:pt x="28101" y="1750"/>
                </a:lnTo>
                <a:lnTo>
                  <a:pt x="28101" y="1750"/>
                </a:lnTo>
                <a:lnTo>
                  <a:pt x="28101" y="1750"/>
                </a:lnTo>
                <a:cubicBezTo>
                  <a:pt x="28101" y="1443"/>
                  <a:pt x="28020" y="1141"/>
                  <a:pt x="27867" y="875"/>
                </a:cubicBezTo>
                <a:cubicBezTo>
                  <a:pt x="27713" y="609"/>
                  <a:pt x="27492" y="388"/>
                  <a:pt x="27226" y="234"/>
                </a:cubicBezTo>
                <a:cubicBezTo>
                  <a:pt x="26960" y="81"/>
                  <a:pt x="26658" y="0"/>
                  <a:pt x="26351" y="0"/>
                </a:cubicBezTo>
                <a:lnTo>
                  <a:pt x="1750" y="0"/>
                </a:lnTo>
              </a:path>
            </a:pathLst>
          </a:custGeom>
          <a:noFill/>
          <a:ln w="29160">
            <a:solidFill>
              <a:srgbClr val="b4780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2736000" y="46800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000000"/>
                </a:solidFill>
                <a:latin typeface="Lato"/>
                <a:ea typeface="PingFang SC"/>
              </a:rPr>
              <a:t>Types of Story Conflicts</a:t>
            </a:r>
            <a:endParaRPr b="0" lang="en-PH" sz="3600" spc="-1" strike="noStrike">
              <a:latin typeface="Arial"/>
            </a:endParaRPr>
          </a:p>
        </p:txBody>
      </p:sp>
      <p:sp>
        <p:nvSpPr>
          <p:cNvPr id="143" name=""/>
          <p:cNvSpPr/>
          <p:nvPr/>
        </p:nvSpPr>
        <p:spPr>
          <a:xfrm>
            <a:off x="1044360" y="1476000"/>
            <a:ext cx="10114920" cy="3958920"/>
          </a:xfrm>
          <a:custGeom>
            <a:avLst/>
            <a:gdLst/>
            <a:ahLst/>
            <a:rect l="l" t="t" r="r" b="b"/>
            <a:pathLst>
              <a:path w="28102" h="11502">
                <a:moveTo>
                  <a:pt x="1916" y="0"/>
                </a:moveTo>
                <a:lnTo>
                  <a:pt x="1917" y="0"/>
                </a:lnTo>
                <a:cubicBezTo>
                  <a:pt x="1580" y="0"/>
                  <a:pt x="1250" y="89"/>
                  <a:pt x="958" y="257"/>
                </a:cubicBezTo>
                <a:cubicBezTo>
                  <a:pt x="667" y="425"/>
                  <a:pt x="425" y="667"/>
                  <a:pt x="257" y="958"/>
                </a:cubicBezTo>
                <a:cubicBezTo>
                  <a:pt x="89" y="1250"/>
                  <a:pt x="0" y="1580"/>
                  <a:pt x="0" y="1917"/>
                </a:cubicBezTo>
                <a:lnTo>
                  <a:pt x="0" y="9584"/>
                </a:lnTo>
                <a:lnTo>
                  <a:pt x="0" y="9584"/>
                </a:lnTo>
                <a:cubicBezTo>
                  <a:pt x="0" y="9921"/>
                  <a:pt x="89" y="10251"/>
                  <a:pt x="257" y="10543"/>
                </a:cubicBezTo>
                <a:cubicBezTo>
                  <a:pt x="425" y="10834"/>
                  <a:pt x="667" y="11076"/>
                  <a:pt x="958" y="11244"/>
                </a:cubicBezTo>
                <a:cubicBezTo>
                  <a:pt x="1250" y="11412"/>
                  <a:pt x="1580" y="11501"/>
                  <a:pt x="1917" y="11501"/>
                </a:cubicBezTo>
                <a:lnTo>
                  <a:pt x="26184" y="11501"/>
                </a:lnTo>
                <a:lnTo>
                  <a:pt x="26184" y="11501"/>
                </a:lnTo>
                <a:cubicBezTo>
                  <a:pt x="26521" y="11501"/>
                  <a:pt x="26851" y="11412"/>
                  <a:pt x="27143" y="11244"/>
                </a:cubicBezTo>
                <a:cubicBezTo>
                  <a:pt x="27434" y="11076"/>
                  <a:pt x="27676" y="10834"/>
                  <a:pt x="27844" y="10543"/>
                </a:cubicBezTo>
                <a:cubicBezTo>
                  <a:pt x="28012" y="10251"/>
                  <a:pt x="28101" y="9921"/>
                  <a:pt x="28101" y="9584"/>
                </a:cubicBezTo>
                <a:lnTo>
                  <a:pt x="28101" y="1916"/>
                </a:lnTo>
                <a:lnTo>
                  <a:pt x="28101" y="1917"/>
                </a:lnTo>
                <a:lnTo>
                  <a:pt x="28101" y="1917"/>
                </a:lnTo>
                <a:cubicBezTo>
                  <a:pt x="28101" y="1580"/>
                  <a:pt x="28012" y="1250"/>
                  <a:pt x="27844" y="958"/>
                </a:cubicBezTo>
                <a:cubicBezTo>
                  <a:pt x="27676" y="667"/>
                  <a:pt x="27434" y="425"/>
                  <a:pt x="27143" y="257"/>
                </a:cubicBezTo>
                <a:cubicBezTo>
                  <a:pt x="26851" y="89"/>
                  <a:pt x="26521" y="0"/>
                  <a:pt x="26184" y="0"/>
                </a:cubicBezTo>
                <a:lnTo>
                  <a:pt x="1916" y="0"/>
                </a:lnTo>
              </a:path>
            </a:pathLst>
          </a:custGeom>
          <a:noFill/>
          <a:ln w="29160">
            <a:solidFill>
              <a:srgbClr val="b47804"/>
            </a:solidFill>
            <a:round/>
          </a:ln>
        </p:spPr>
        <p:style>
          <a:lnRef idx="0"/>
          <a:fillRef idx="0"/>
          <a:effectRef idx="0"/>
          <a:fontRef idx="minor"/>
        </p:style>
      </p:sp>
      <p:sp>
        <p:nvSpPr>
          <p:cNvPr id="144" name=""/>
          <p:cNvSpPr/>
          <p:nvPr/>
        </p:nvSpPr>
        <p:spPr>
          <a:xfrm>
            <a:off x="1377000" y="2304000"/>
            <a:ext cx="9457920" cy="323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The party was a success. Mathilde and her husband enjoyed the night. She got her wish of getting everyone’s attention. Upon reaching home, Mathilde realized that the necklace is no longer on her, around her neck. They both felt that it might have fallen down in the cab which they took to reach home. He searched on the streets they have come through and even went to the police station, but to no avail. To delay the return of the necklace, Mathilde wrote a letter informing Madame Forestier that the clasp of the necklace was broken and was getting repaired. Meanwhile, the couple was looking for a similar necklace, and luckily saw one. It cost thirty-six thousand francs. Pulling all their resources together, they managed to buy the necklace.</a:t>
            </a:r>
            <a:endParaRPr b="0" lang="en-PH" sz="1900" spc="-1" strike="noStrike">
              <a:latin typeface="Arial"/>
            </a:endParaRPr>
          </a:p>
        </p:txBody>
      </p:sp>
      <p:sp>
        <p:nvSpPr>
          <p:cNvPr id="145" name=""/>
          <p:cNvSpPr/>
          <p:nvPr/>
        </p:nvSpPr>
        <p:spPr>
          <a:xfrm>
            <a:off x="1332000" y="1800000"/>
            <a:ext cx="2518920" cy="41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solidFill>
                  <a:srgbClr val="000000"/>
                </a:solidFill>
                <a:latin typeface="Lato"/>
                <a:ea typeface="DejaVu Sans"/>
              </a:rPr>
              <a:t>(Continuation)</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2736000" y="57600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000000"/>
                </a:solidFill>
                <a:latin typeface="Lato"/>
                <a:ea typeface="PingFang SC"/>
              </a:rPr>
              <a:t>Types of Story Conflicts</a:t>
            </a:r>
            <a:endParaRPr b="0" lang="en-PH" sz="3600" spc="-1" strike="noStrike">
              <a:latin typeface="Arial"/>
            </a:endParaRPr>
          </a:p>
        </p:txBody>
      </p:sp>
      <p:sp>
        <p:nvSpPr>
          <p:cNvPr id="147" name=""/>
          <p:cNvSpPr/>
          <p:nvPr/>
        </p:nvSpPr>
        <p:spPr>
          <a:xfrm>
            <a:off x="1044360" y="1908360"/>
            <a:ext cx="10114920" cy="3418560"/>
          </a:xfrm>
          <a:custGeom>
            <a:avLst/>
            <a:gdLst/>
            <a:ahLst/>
            <a:rect l="l" t="t" r="r" b="b"/>
            <a:pathLst>
              <a:path w="28102" h="9501">
                <a:moveTo>
                  <a:pt x="1583" y="0"/>
                </a:moveTo>
                <a:lnTo>
                  <a:pt x="1583" y="0"/>
                </a:lnTo>
                <a:cubicBezTo>
                  <a:pt x="1305" y="0"/>
                  <a:pt x="1032" y="73"/>
                  <a:pt x="792" y="212"/>
                </a:cubicBezTo>
                <a:cubicBezTo>
                  <a:pt x="551" y="351"/>
                  <a:pt x="351" y="551"/>
                  <a:pt x="212" y="792"/>
                </a:cubicBezTo>
                <a:cubicBezTo>
                  <a:pt x="73" y="1032"/>
                  <a:pt x="0" y="1305"/>
                  <a:pt x="0" y="1583"/>
                </a:cubicBezTo>
                <a:lnTo>
                  <a:pt x="0" y="7916"/>
                </a:lnTo>
                <a:lnTo>
                  <a:pt x="0" y="7917"/>
                </a:lnTo>
                <a:cubicBezTo>
                  <a:pt x="0" y="8195"/>
                  <a:pt x="73" y="8468"/>
                  <a:pt x="212" y="8708"/>
                </a:cubicBezTo>
                <a:cubicBezTo>
                  <a:pt x="351" y="8949"/>
                  <a:pt x="551" y="9149"/>
                  <a:pt x="792" y="9288"/>
                </a:cubicBezTo>
                <a:cubicBezTo>
                  <a:pt x="1032" y="9427"/>
                  <a:pt x="1305" y="9500"/>
                  <a:pt x="1583" y="9500"/>
                </a:cubicBezTo>
                <a:lnTo>
                  <a:pt x="26517" y="9500"/>
                </a:lnTo>
                <a:lnTo>
                  <a:pt x="26518" y="9500"/>
                </a:lnTo>
                <a:cubicBezTo>
                  <a:pt x="26796" y="9500"/>
                  <a:pt x="27069" y="9427"/>
                  <a:pt x="27309" y="9288"/>
                </a:cubicBezTo>
                <a:cubicBezTo>
                  <a:pt x="27550" y="9149"/>
                  <a:pt x="27750" y="8949"/>
                  <a:pt x="27889" y="8708"/>
                </a:cubicBezTo>
                <a:cubicBezTo>
                  <a:pt x="28028" y="8468"/>
                  <a:pt x="28101" y="8195"/>
                  <a:pt x="28101" y="7917"/>
                </a:cubicBezTo>
                <a:lnTo>
                  <a:pt x="28101" y="1583"/>
                </a:lnTo>
                <a:lnTo>
                  <a:pt x="28101" y="1583"/>
                </a:lnTo>
                <a:lnTo>
                  <a:pt x="28101" y="1583"/>
                </a:lnTo>
                <a:cubicBezTo>
                  <a:pt x="28101" y="1305"/>
                  <a:pt x="28028" y="1032"/>
                  <a:pt x="27889" y="792"/>
                </a:cubicBezTo>
                <a:cubicBezTo>
                  <a:pt x="27750" y="551"/>
                  <a:pt x="27550" y="351"/>
                  <a:pt x="27309" y="212"/>
                </a:cubicBezTo>
                <a:cubicBezTo>
                  <a:pt x="27069" y="73"/>
                  <a:pt x="26796" y="0"/>
                  <a:pt x="26518" y="0"/>
                </a:cubicBezTo>
                <a:lnTo>
                  <a:pt x="1583" y="0"/>
                </a:lnTo>
              </a:path>
            </a:pathLst>
          </a:custGeom>
          <a:noFill/>
          <a:ln w="29160">
            <a:solidFill>
              <a:srgbClr val="b47804"/>
            </a:solidFill>
            <a:round/>
          </a:ln>
        </p:spPr>
        <p:style>
          <a:lnRef idx="0"/>
          <a:fillRef idx="0"/>
          <a:effectRef idx="0"/>
          <a:fontRef idx="minor"/>
        </p:style>
      </p:sp>
      <p:sp>
        <p:nvSpPr>
          <p:cNvPr id="148" name=""/>
          <p:cNvSpPr/>
          <p:nvPr/>
        </p:nvSpPr>
        <p:spPr>
          <a:xfrm>
            <a:off x="1368000" y="2592000"/>
            <a:ext cx="9470520" cy="2470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 took the couple ten years to repay the money they loaned. During those years, their lives changed dramatically—moving to a smaller apartment and letting go of their house cleaner. Her husband took multiple jobs. Mathilde looked very aged. One day, she saw Madame Forestier on the street. She decided to tell her the truth about the necklace. Upon learning the truth, Madame Forestier told her that it was a fake one. The worth of the same was no more than five hundred francs.</a:t>
            </a:r>
            <a:endParaRPr b="0" lang="en-PH" sz="2000" spc="-1" strike="noStrike">
              <a:latin typeface="Arial"/>
            </a:endParaRPr>
          </a:p>
        </p:txBody>
      </p:sp>
      <p:sp>
        <p:nvSpPr>
          <p:cNvPr id="149" name=""/>
          <p:cNvSpPr/>
          <p:nvPr/>
        </p:nvSpPr>
        <p:spPr>
          <a:xfrm>
            <a:off x="1332000" y="2088000"/>
            <a:ext cx="2518920" cy="41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solidFill>
                  <a:srgbClr val="000000"/>
                </a:solidFill>
                <a:latin typeface="Lato"/>
                <a:ea typeface="DejaVu Sans"/>
              </a:rPr>
              <a:t>(Continuation)</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2736000" y="360000"/>
            <a:ext cx="7018560" cy="7336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6"/>
              </a:spcBef>
              <a:spcAft>
                <a:spcPts val="286"/>
              </a:spcAft>
              <a:buNone/>
            </a:pPr>
            <a:r>
              <a:rPr b="1" lang="en-PH" sz="3600" spc="-1" strike="noStrike">
                <a:solidFill>
                  <a:srgbClr val="000000"/>
                </a:solidFill>
                <a:latin typeface="Lato"/>
                <a:ea typeface="PingFang SC"/>
              </a:rPr>
              <a:t>Types of Story Conflicts</a:t>
            </a:r>
            <a:endParaRPr b="0" lang="en-PH" sz="3600" spc="-1" strike="noStrike">
              <a:latin typeface="Arial"/>
            </a:endParaRPr>
          </a:p>
        </p:txBody>
      </p:sp>
      <p:sp>
        <p:nvSpPr>
          <p:cNvPr id="151" name=""/>
          <p:cNvSpPr/>
          <p:nvPr/>
        </p:nvSpPr>
        <p:spPr>
          <a:xfrm>
            <a:off x="1368000" y="1832040"/>
            <a:ext cx="9899280" cy="350496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r>
              <a:rPr b="0" lang="en-PH" sz="2000" spc="-1" strike="noStrike">
                <a:solidFill>
                  <a:srgbClr val="000000"/>
                </a:solidFill>
                <a:latin typeface="Lato"/>
                <a:ea typeface="DejaVu Sans"/>
              </a:rPr>
              <a:t>Answer the following questions.</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DejaVu Sans"/>
              </a:rPr>
              <a:t>1. Who are the characters in the story? How did the characters affect the theme?</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PingFang SC"/>
              </a:rPr>
              <a:t>2. Where is the setting of the story? How did the setting affect the theme?</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PingFang SC"/>
              </a:rPr>
              <a:t>3. What is the plot of the story? How did the plot affect the theme?</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PingFang SC"/>
              </a:rPr>
              <a:t>4. What is the conflict in the story? What kind of conflict it is? How was it resolved? </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PingFang SC"/>
              </a:rPr>
              <a:t>    </a:t>
            </a:r>
            <a:r>
              <a:rPr b="0" lang="en-PH" sz="2000" spc="-1" strike="noStrike">
                <a:solidFill>
                  <a:srgbClr val="000000"/>
                </a:solidFill>
                <a:latin typeface="Lato"/>
                <a:ea typeface="PingFang SC"/>
              </a:rPr>
              <a:t>How did the conflict affect the theme? </a:t>
            </a:r>
            <a:endParaRPr b="0" lang="en-PH" sz="2000" spc="-1" strike="noStrike">
              <a:latin typeface="Arial"/>
            </a:endParaRPr>
          </a:p>
          <a:p>
            <a:pPr>
              <a:lnSpc>
                <a:spcPct val="100000"/>
              </a:lnSpc>
              <a:spcBef>
                <a:spcPts val="567"/>
              </a:spcBef>
              <a:spcAft>
                <a:spcPts val="567"/>
              </a:spcAft>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4169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2023-07-19T17:13:06Z</dcterms:modified>
  <cp:revision>234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