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600000" y="2769480"/>
            <a:ext cx="85906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Inertia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47880" y="69480"/>
            <a:ext cx="107506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Inertia</a:t>
            </a:r>
            <a:endParaRPr b="0" lang="en-PH" sz="3600" spc="-1" strike="noStrike">
              <a:latin typeface="Arial"/>
            </a:endParaRPr>
          </a:p>
        </p:txBody>
      </p:sp>
      <p:sp>
        <p:nvSpPr>
          <p:cNvPr id="126" name=""/>
          <p:cNvSpPr/>
          <p:nvPr/>
        </p:nvSpPr>
        <p:spPr>
          <a:xfrm>
            <a:off x="720000" y="920520"/>
            <a:ext cx="10762200" cy="1958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Inertia</a:t>
            </a:r>
            <a:r>
              <a:rPr b="0" lang="en-PH" sz="1800" spc="-1" strike="noStrike">
                <a:solidFill>
                  <a:srgbClr val="000000"/>
                </a:solidFill>
                <a:latin typeface="Lato"/>
                <a:ea typeface="DejaVu Sans"/>
              </a:rPr>
              <a:t> is the measure of an object’s resistance to changes in its state of motion or rest.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If you place a book on your desk, it will stay put just the way you left it.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Due to its inertia, the book tends to stay at rest. But when you push the book, it will move at a constant speed in a straight line.</a:t>
            </a:r>
            <a:endParaRPr b="0" lang="en-PH" sz="1800" spc="-1" strike="noStrike">
              <a:latin typeface="Arial"/>
            </a:endParaRPr>
          </a:p>
        </p:txBody>
      </p:sp>
      <p:sp>
        <p:nvSpPr>
          <p:cNvPr id="127" name=""/>
          <p:cNvSpPr/>
          <p:nvPr/>
        </p:nvSpPr>
        <p:spPr>
          <a:xfrm>
            <a:off x="720000" y="3184200"/>
            <a:ext cx="10874160" cy="3474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inertia of an object is measured by its mass. </a:t>
            </a:r>
            <a:r>
              <a:rPr b="1" lang="en-PH" sz="1800" spc="-1" strike="noStrike">
                <a:solidFill>
                  <a:srgbClr val="000000"/>
                </a:solidFill>
                <a:latin typeface="Lato"/>
                <a:ea typeface="DejaVu Sans"/>
              </a:rPr>
              <a:t>Mass</a:t>
            </a:r>
            <a:r>
              <a:rPr b="0" lang="en-PH" sz="1800" spc="-1" strike="noStrike">
                <a:solidFill>
                  <a:srgbClr val="000000"/>
                </a:solidFill>
                <a:latin typeface="Lato"/>
                <a:ea typeface="DejaVu Sans"/>
              </a:rPr>
              <a:t> refers to the quantity of matter a body contains; it cannot be changed without altering the object. </a:t>
            </a:r>
            <a:r>
              <a:rPr b="1" i="1" lang="en-PH" sz="1800" spc="-1" strike="noStrike">
                <a:solidFill>
                  <a:srgbClr val="000000"/>
                </a:solidFill>
                <a:latin typeface="Lato"/>
                <a:ea typeface="DejaVu Sans"/>
              </a:rPr>
              <a:t>The more mass an object has, the more inertia it has</a:t>
            </a:r>
            <a:r>
              <a:rPr b="0" lang="en-PH" sz="1800" spc="-1" strike="noStrike">
                <a:solidFill>
                  <a:srgbClr val="000000"/>
                </a:solidFill>
                <a:latin typeface="Lato"/>
                <a:ea typeface="DejaVu Sans"/>
              </a:rPr>
              <a:t> and </a:t>
            </a:r>
            <a:r>
              <a:rPr b="1" i="1" lang="en-PH" sz="1800" spc="-1" strike="noStrike">
                <a:solidFill>
                  <a:srgbClr val="000000"/>
                </a:solidFill>
                <a:latin typeface="Lato"/>
                <a:ea typeface="DejaVu Sans"/>
              </a:rPr>
              <a:t>the more tendency it has to resist changes in its state of motion</a:t>
            </a:r>
            <a:r>
              <a:rPr b="0" lang="en-PH" sz="1800" spc="-1" strike="noStrike">
                <a:solidFill>
                  <a:srgbClr val="000000"/>
                </a:solidFill>
                <a:latin typeface="Lato"/>
                <a:ea typeface="DejaVu Sans"/>
              </a:rPr>
              <a:t>.  Mass affects how hard you have to push or pull an object to get it moving or how hard you have to push or pull to stop it from moving.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compared to a loaded grocery cart, an empty cart is easier to push and is easier to stop if it is moving. The loaded cart is more massive and has more tendency to either stay stationary or continue moving. Therefore, the loaded cart resists a change in motion more than an empty cart does.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Box 2"/>
          <p:cNvSpPr/>
          <p:nvPr/>
        </p:nvSpPr>
        <p:spPr>
          <a:xfrm>
            <a:off x="47880" y="69480"/>
            <a:ext cx="109306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Inertia</a:t>
            </a:r>
            <a:endParaRPr b="0" lang="en-PH" sz="3600" spc="-1" strike="noStrike">
              <a:latin typeface="Arial"/>
            </a:endParaRPr>
          </a:p>
        </p:txBody>
      </p:sp>
      <p:sp>
        <p:nvSpPr>
          <p:cNvPr id="129" name=""/>
          <p:cNvSpPr/>
          <p:nvPr/>
        </p:nvSpPr>
        <p:spPr>
          <a:xfrm>
            <a:off x="821520" y="1980000"/>
            <a:ext cx="10697040" cy="1518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Òåþ"/>
              </a:rPr>
              <a:t>Newton’s first law of motion</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Òåþ"/>
              </a:rPr>
              <a:t>An object at rest tends to stay at rest and an object in motion tends to stay in motion with the same speed and the same direction unless acted upon by an external net force.</a:t>
            </a:r>
            <a:endParaRPr b="0" lang="en-PH" sz="1800" spc="-1" strike="noStrike">
              <a:latin typeface="Arial"/>
            </a:endParaRPr>
          </a:p>
        </p:txBody>
      </p:sp>
      <p:sp>
        <p:nvSpPr>
          <p:cNvPr id="130" name=""/>
          <p:cNvSpPr/>
          <p:nvPr/>
        </p:nvSpPr>
        <p:spPr>
          <a:xfrm>
            <a:off x="808560" y="1080000"/>
            <a:ext cx="2970000" cy="410760"/>
          </a:xfrm>
          <a:prstGeom prst="rect">
            <a:avLst/>
          </a:prstGeom>
          <a:gradFill rotWithShape="0">
            <a:gsLst>
              <a:gs pos="0">
                <a:srgbClr val="ffff00"/>
              </a:gs>
              <a:gs pos="67000">
                <a:srgbClr val="ffbf00"/>
              </a:gs>
              <a:gs pos="100000">
                <a:srgbClr val="ffbf00"/>
              </a:gs>
            </a:gsLst>
            <a:path path="circle">
              <a:fillToRect l="66000" t="33000" r="34000" b="67000"/>
            </a:path>
          </a:grad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Law of inertia</a:t>
            </a:r>
            <a:endParaRPr b="0" lang="en-PH" sz="1800" spc="-1" strike="noStrike">
              <a:latin typeface="Arial"/>
            </a:endParaRPr>
          </a:p>
        </p:txBody>
      </p:sp>
      <p:sp>
        <p:nvSpPr>
          <p:cNvPr id="131" name=""/>
          <p:cNvSpPr/>
          <p:nvPr/>
        </p:nvSpPr>
        <p:spPr>
          <a:xfrm>
            <a:off x="720000" y="3602880"/>
            <a:ext cx="10710000" cy="1976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In the absence of an external net force the forces are balanced, and the objects remain at rest if they are initially at rest or remain in motion with constant velocity if they are initially moving. If acceleration is zero, then the forces are balanced; the object will be in equilibrium in the sense that the net force (sum of all the forces) acting on the object is zero. The objects will remain in this state until such time that an unbalanced force will cause them to change their state of motion or accelerate.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4"/>
          <p:cNvSpPr/>
          <p:nvPr/>
        </p:nvSpPr>
        <p:spPr>
          <a:xfrm>
            <a:off x="47880" y="69480"/>
            <a:ext cx="107506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Inertia</a:t>
            </a:r>
            <a:endParaRPr b="0" lang="en-PH" sz="3600" spc="-1" strike="noStrike">
              <a:latin typeface="Arial"/>
            </a:endParaRPr>
          </a:p>
        </p:txBody>
      </p:sp>
      <p:sp>
        <p:nvSpPr>
          <p:cNvPr id="133" name=""/>
          <p:cNvSpPr/>
          <p:nvPr/>
        </p:nvSpPr>
        <p:spPr>
          <a:xfrm>
            <a:off x="720000" y="1080000"/>
            <a:ext cx="10978560" cy="70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All objects resist changes in their state of motion. The tendency of an object to resist changes in its state of motion is dependent upon its mass.</a:t>
            </a:r>
            <a:endParaRPr b="0" lang="en-PH" sz="1800" spc="-1" strike="noStrike">
              <a:latin typeface="Arial"/>
            </a:endParaRPr>
          </a:p>
        </p:txBody>
      </p:sp>
      <p:sp>
        <p:nvSpPr>
          <p:cNvPr id="134" name=""/>
          <p:cNvSpPr/>
          <p:nvPr/>
        </p:nvSpPr>
        <p:spPr>
          <a:xfrm>
            <a:off x="720000" y="1800000"/>
            <a:ext cx="10941840" cy="1636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When a moving car suddenly stops; inertia is felt by the tendency of your body to lurch forward as if to continue moving. On the other hand, when a parked car suddenly moves forward, your body is swayed backward. Other practical applications of this law are evident in these common occurrences and sports activities:</a:t>
            </a:r>
            <a:endParaRPr b="0" lang="en-PH" sz="1800" spc="-1" strike="noStrike">
              <a:latin typeface="Arial"/>
            </a:endParaRPr>
          </a:p>
        </p:txBody>
      </p:sp>
      <p:sp>
        <p:nvSpPr>
          <p:cNvPr id="135" name=""/>
          <p:cNvSpPr/>
          <p:nvPr/>
        </p:nvSpPr>
        <p:spPr>
          <a:xfrm>
            <a:off x="720000" y="3587040"/>
            <a:ext cx="11058120" cy="2539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The people riding a descending elevator experience blood rushes from their heads to their feet as the elevator suddenly stops. This happens because the blood continues to move in the body even after it ceased movement due to the sudden stopping of the elevator.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tighten the head of the hammer onto the wooden handle, carpenters slam the bottom of the handle   against a hard surface. When the butt of the hammer was rammed on the hard surface, the head of the hammer was pushed down and continues to move downward until it was stopped by a change in the thickness of the handle.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3"/>
          <p:cNvSpPr/>
          <p:nvPr/>
        </p:nvSpPr>
        <p:spPr>
          <a:xfrm>
            <a:off x="47880" y="69480"/>
            <a:ext cx="107506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000000"/>
                </a:solidFill>
                <a:latin typeface="Lato"/>
                <a:ea typeface="DejaVu Sans"/>
              </a:rPr>
              <a:t>Inertia</a:t>
            </a:r>
            <a:endParaRPr b="0" lang="en-PH" sz="3600" spc="-1" strike="noStrike">
              <a:latin typeface="Arial"/>
            </a:endParaRPr>
          </a:p>
        </p:txBody>
      </p:sp>
      <p:sp>
        <p:nvSpPr>
          <p:cNvPr id="137" name=""/>
          <p:cNvSpPr/>
          <p:nvPr/>
        </p:nvSpPr>
        <p:spPr>
          <a:xfrm>
            <a:off x="442800" y="953280"/>
            <a:ext cx="11370960" cy="56034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 person can painlessly break a brick over his/her hand by slamming the brick with a hammer. The bricklayer is able to break the brick without the person harming himself/ herself because his/her hand does not feel the impact of the hammer due to the inertia of the brick.</a:t>
            </a: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In American football, inertia happens when a player running with the ball in his/her hand is tackled down by a large defender. Force is applied to the player with the ball, causing him/her to stop.</a:t>
            </a: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gt;Òåþ"/>
              </a:rPr>
              <a:t>In baseball, the force on the bat causes the ball to fly in the opposite direction; the ball stops when it is caught or when it hits the wall on the other side of the field.</a:t>
            </a: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endParaRPr b="0" lang="en-PH" sz="1800" spc="-1" strike="noStrike">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gt;Òåþ"/>
              </a:rPr>
              <a:t>In tennis, inertia is shown each time a player hits the ball with a racket. The ball flies across the court until it is hit back by the opponent.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2023-07-10T16:27:22Z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