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Equation of Quadratic Functions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1191600" y="51588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This implies that the equation is: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2160000" y="2282760"/>
            <a:ext cx="6659640" cy="33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900000" y="54000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The vertex of the parabola is (2, 4) and passes through point (4, ). Since the parabola opens upward, the sign of </a:t>
            </a:r>
            <a:r>
              <a:rPr b="1" lang="en-PH" sz="1800" spc="-1" strike="noStrike">
                <a:latin typeface="Lato"/>
              </a:rPr>
              <a:t>a</a:t>
            </a:r>
            <a:r>
              <a:rPr b="0" lang="en-PH" sz="1800" spc="-1" strike="noStrike">
                <a:latin typeface="Lato"/>
                <a:ea typeface="€ÎÖëþ"/>
              </a:rPr>
              <a:t> is positive. The equation must have the form: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ÎÖëþ"/>
              </a:rPr>
              <a:t>y = a(x - h)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 + k 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  <a:ea typeface="€ÎÖëþ"/>
              </a:rPr>
              <a:t>y = a(x – 2)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+ 4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Because the parabola passes through point (4, 8), it follows that </a:t>
            </a:r>
            <a:r>
              <a:rPr b="0" i="1" lang="en-PH" sz="1800" spc="-1" strike="noStrike">
                <a:latin typeface="Lato"/>
                <a:ea typeface="€ÎÖëþ"/>
              </a:rPr>
              <a:t>f</a:t>
            </a:r>
            <a:r>
              <a:rPr b="0" lang="en-PH" sz="1800" spc="-1" strike="noStrike">
                <a:latin typeface="Lato"/>
                <a:ea typeface="€ÎÖëþ"/>
              </a:rPr>
              <a:t>(4) = 8. Thus, we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8 = a(4 – 2)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+ 4        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8 = 4a + 4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a = 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900000" y="54000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This implies that the equation is: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y = 1(x – 2)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+ 4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</a:t>
            </a:r>
            <a:r>
              <a:rPr b="0" lang="en-PH" sz="1800" spc="-1" strike="noStrike">
                <a:latin typeface="Lato"/>
              </a:rPr>
              <a:t>y =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- 4x + 4 + 4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y =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- 4x + 8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/>
          </p:nvPr>
        </p:nvSpPr>
        <p:spPr>
          <a:xfrm>
            <a:off x="831600" y="33588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Try this.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Find the equation of the given parabola.                                               </a:t>
            </a:r>
            <a:r>
              <a:rPr b="1" lang="en-PH" sz="1800" spc="-1" strike="noStrike">
                <a:latin typeface="Lato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Express it in general form.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rcRect l="0" t="0" r="0" b="5004"/>
          <a:stretch/>
        </p:blipFill>
        <p:spPr>
          <a:xfrm>
            <a:off x="803880" y="2517120"/>
            <a:ext cx="3695760" cy="3422160"/>
          </a:xfrm>
          <a:prstGeom prst="rect">
            <a:avLst/>
          </a:prstGeom>
          <a:ln w="0"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 rot="10853400">
            <a:off x="8105400" y="2882160"/>
            <a:ext cx="2084400" cy="70164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6480000" y="540000"/>
            <a:ext cx="360" cy="5580000"/>
          </a:xfrm>
          <a:prstGeom prst="line">
            <a:avLst/>
          </a:prstGeom>
          <a:ln w="7200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</a:t>
            </a:r>
            <a:r>
              <a:rPr b="0" lang="en-PH" sz="1800" spc="-1" strike="noStrike">
                <a:latin typeface="Lato"/>
              </a:rPr>
              <a:t>The </a:t>
            </a:r>
            <a:r>
              <a:rPr b="1" lang="en-PH" sz="1800" spc="-1" strike="noStrike">
                <a:latin typeface="Lato"/>
              </a:rPr>
              <a:t>equation of a quadratic function</a:t>
            </a:r>
            <a:r>
              <a:rPr b="0" lang="en-PH" sz="1800" spc="-1" strike="noStrike">
                <a:latin typeface="Lato"/>
              </a:rPr>
              <a:t> can be determined when its corresponding table of values, its zeros, or its graphs are given as shown in the following examples.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Find the quadratic function represented by the table of values below.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980000" y="3060000"/>
            <a:ext cx="8099280" cy="9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90000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The general quadratic form is y = ax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bx + c</a:t>
            </a:r>
            <a:r>
              <a:rPr b="0" lang="en-PH" sz="1800" spc="-1" strike="noStrike">
                <a:latin typeface="Lato"/>
                <a:ea typeface="€žjäþ"/>
              </a:rPr>
              <a:t>. To find the values of a, b, and c, we need to form three equations by substituting the values of x and the corresponding values of y in y = ax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bx + c. Let us do the following steps in forming the quadratic function using the table of values.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101124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</a:t>
            </a:r>
            <a:r>
              <a:rPr b="0" lang="en-PH" sz="1800" spc="-1" strike="noStrike">
                <a:latin typeface="Lato"/>
              </a:rPr>
              <a:t> Select any three ordered pairs from the table of values. In this example let us choose (3, 7),              (2, 2), and (-1, 1)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 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r>
              <a:rPr b="0" lang="en-PH" sz="1800" spc="-1" strike="noStrike">
                <a:latin typeface="Lato"/>
              </a:rPr>
              <a:t>For x = -3 and y </a:t>
            </a:r>
            <a:r>
              <a:rPr b="0" lang="en-PH" sz="1800" spc="-1" strike="noStrike">
                <a:latin typeface="Lato"/>
                <a:ea typeface="€žjäþ"/>
              </a:rPr>
              <a:t>= 7,                           For x = -2 and y = 2,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 </a:t>
            </a:r>
            <a:r>
              <a:rPr b="0" lang="en-PH" sz="1800" spc="-1" strike="noStrike">
                <a:latin typeface="Lato"/>
                <a:ea typeface="€žjäþ"/>
              </a:rPr>
              <a:t>7 = a(-3)</a:t>
            </a:r>
            <a:r>
              <a:rPr b="0" lang="en-PH" sz="2168" spc="-1" strike="noStrike" baseline="14000000">
                <a:latin typeface="Lato 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b(-3) + c                                2 = a(-2)</a:t>
            </a:r>
            <a:r>
              <a:rPr b="0" lang="en-PH" sz="2168" spc="-1" strike="noStrike" baseline="14000000">
                <a:latin typeface="Lato"/>
                <a:ea typeface="€žjäþ"/>
              </a:rPr>
              <a:t>2 </a:t>
            </a:r>
            <a:r>
              <a:rPr b="0" lang="en-PH" sz="1800" spc="-1" strike="noStrike">
                <a:latin typeface="Lato"/>
                <a:ea typeface="€žjäþ"/>
              </a:rPr>
              <a:t>+ b(-2) +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 </a:t>
            </a:r>
            <a:r>
              <a:rPr b="1" lang="en-PH" sz="1800" spc="-1" strike="noStrike">
                <a:latin typeface="Lato"/>
                <a:ea typeface="€žjäþ"/>
              </a:rPr>
              <a:t>7 = 9a - 3b + c </a:t>
            </a:r>
            <a:r>
              <a:rPr b="0" lang="en-PH" sz="1800" spc="-1" strike="noStrike">
                <a:latin typeface="Lato"/>
                <a:ea typeface="€žjäþ"/>
              </a:rPr>
              <a:t>        Equation 1           </a:t>
            </a:r>
            <a:r>
              <a:rPr b="1" lang="en-PH" sz="1800" spc="-1" strike="noStrike">
                <a:latin typeface="Lato"/>
                <a:ea typeface="€žjäþ"/>
              </a:rPr>
              <a:t>2 = 4a – 2b + c    </a:t>
            </a:r>
            <a:r>
              <a:rPr b="0" lang="en-PH" sz="1800" spc="-1" strike="noStrike">
                <a:latin typeface="Lato"/>
                <a:ea typeface="€žjäþ"/>
              </a:rPr>
              <a:t>                   Equation 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</a:t>
            </a:r>
            <a:r>
              <a:rPr b="0" lang="en-PH" sz="1800" spc="-1" strike="noStrike">
                <a:latin typeface="Lato"/>
                <a:ea typeface="€žjäþ"/>
              </a:rPr>
              <a:t>1 = a(-1)2 + b(-1) + c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</a:t>
            </a:r>
            <a:r>
              <a:rPr b="1" lang="en-PH" sz="1800" spc="-1" strike="noStrike">
                <a:latin typeface="Lato"/>
                <a:ea typeface="€žjäþ"/>
              </a:rPr>
              <a:t> </a:t>
            </a:r>
            <a:r>
              <a:rPr b="1" lang="en-PH" sz="1800" spc="-1" strike="noStrike">
                <a:latin typeface="Lato"/>
                <a:ea typeface="€žjäþ"/>
              </a:rPr>
              <a:t>1 = a – b + c           </a:t>
            </a:r>
            <a:r>
              <a:rPr b="0" lang="en-PH" sz="1800" spc="-1" strike="noStrike">
                <a:latin typeface="Lato"/>
                <a:ea typeface="€žjäþ"/>
              </a:rPr>
              <a:t>Equation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101124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</a:t>
            </a:r>
            <a:r>
              <a:rPr b="0" lang="en-PH" sz="1800" spc="-1" strike="noStrike">
                <a:latin typeface="Lato"/>
              </a:rPr>
              <a:t> Eliminate c by subtracting Equation 2 from Equation 1, and Equation 3 from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Equation 1.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Subtract Equation 2 from Equation 1                         Subtract Equation 3 from Equation 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7 = 9a - 3b + c     Equation 1                                        7 = 9a - 3b + c       Equation 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2 = 4a - 2b + c     Equation 2                                       -1 = a - b + c          Equation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5 = 5a - b             Equation 4                                        8 = 8a - 2b             Equation 5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-83124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620000" y="3059640"/>
            <a:ext cx="3420000" cy="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7020000" y="3059640"/>
            <a:ext cx="3420000" cy="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1011240" y="69516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</a:t>
            </a:r>
            <a:r>
              <a:rPr b="0" lang="en-PH" sz="1800" spc="-1" strike="noStrike">
                <a:latin typeface="Lato"/>
              </a:rPr>
              <a:t>Solve for a by eliminating b in Equations 4 and 5, and solve for b by substituting the acquired                </a:t>
            </a:r>
            <a:r>
              <a:rPr b="0" i="1" lang="en-PH" sz="1800" spc="-1" strike="noStrike">
                <a:latin typeface="Lato"/>
              </a:rPr>
              <a:t>a</a:t>
            </a:r>
            <a:r>
              <a:rPr b="0" lang="en-PH" sz="1800" spc="-1" strike="noStrike">
                <a:latin typeface="Lato"/>
              </a:rPr>
              <a:t> in either Equation 4 or Equation 5.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</a:rPr>
              <a:t>             </a:t>
            </a:r>
            <a:r>
              <a:rPr b="0" lang="en-PH" sz="1800" spc="-1" strike="noStrike">
                <a:latin typeface="Lato"/>
              </a:rPr>
              <a:t>-10 = -10a + 2b                   Equation 4 x (-2) 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</a:rPr>
              <a:t>                 </a:t>
            </a:r>
            <a:r>
              <a:rPr b="0" lang="en-PH" sz="1800" spc="-1" strike="noStrike">
                <a:latin typeface="Lato"/>
              </a:rPr>
              <a:t>8 = 8a - 2b                       Equation 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r>
              <a:rPr b="0" lang="en-PH" sz="1800" spc="-1" strike="noStrike">
                <a:latin typeface="Lato"/>
              </a:rPr>
              <a:t>               </a:t>
            </a:r>
            <a:r>
              <a:rPr b="0" lang="en-PH" sz="1800" spc="-1" strike="noStrike">
                <a:latin typeface="Lato"/>
              </a:rPr>
              <a:t>-2 = </a:t>
            </a:r>
            <a:r>
              <a:rPr b="0" lang="en-PH" sz="1800" spc="-1" strike="noStrike">
                <a:latin typeface="Lato"/>
                <a:ea typeface="€žjäþ"/>
              </a:rPr>
              <a:t>-2a                            Add Equation 4 and Equation 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       </a:t>
            </a:r>
            <a:r>
              <a:rPr b="0" lang="en-PH" sz="1800" spc="-1" strike="noStrike">
                <a:latin typeface="Lato"/>
                <a:ea typeface="€žjäþ"/>
              </a:rPr>
              <a:t>a = </a:t>
            </a:r>
            <a:r>
              <a:rPr b="1" lang="en-PH" sz="1800" spc="-1" strike="noStrike">
                <a:latin typeface="Lato"/>
                <a:ea typeface="€žjäþ"/>
              </a:rPr>
              <a:t>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Solving for b by substituting a = 1 in Equation 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5 = 5a - b                 Equation 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5 = 5(1) -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5 = 5 -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b = 0</a:t>
            </a:r>
            <a:r>
              <a:rPr b="0" lang="en-PH" sz="1000" spc="-1" strike="noStrike">
                <a:latin typeface="Lato"/>
                <a:ea typeface="€žjäþ"/>
              </a:rPr>
              <a:t>             </a:t>
            </a:r>
            <a:endParaRPr b="0" lang="en-PH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83124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800000" y="2880000"/>
            <a:ext cx="1620000" cy="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831240" y="36000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</a:t>
            </a:r>
            <a:r>
              <a:rPr b="0" lang="en-PH" sz="1800" spc="-1" strike="noStrike">
                <a:latin typeface="Lato"/>
              </a:rPr>
              <a:t> Solve for c by substituting a</a:t>
            </a:r>
            <a:r>
              <a:rPr b="0" lang="en-PH" sz="1800" spc="-1" strike="noStrike">
                <a:latin typeface="Lato"/>
                <a:ea typeface="€žjäþ"/>
              </a:rPr>
              <a:t> and b in either Equation 1, Equation 2, or Equation 3.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Solving for c in Equation 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7 = 9a - 3b + c            Equation 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7 = 9(1) - 3(0) +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7 = 9 - 0 +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C = -2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Thus, the quadratic function is: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y = ax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bx +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y = 1(x)</a:t>
            </a:r>
            <a:r>
              <a:rPr b="0" lang="en-PH" sz="2168" spc="-1" strike="noStrike" baseline="14000000">
                <a:latin typeface="Lato"/>
                <a:ea typeface="€žjäþ"/>
              </a:rPr>
              <a:t>2</a:t>
            </a:r>
            <a:r>
              <a:rPr b="0" lang="en-PH" sz="1800" spc="-1" strike="noStrike">
                <a:latin typeface="Lato"/>
                <a:ea typeface="€žjäþ"/>
              </a:rPr>
              <a:t> + (0)x + (-2) 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žjäþ"/>
              </a:rPr>
              <a:t>y = x</a:t>
            </a:r>
            <a:r>
              <a:rPr b="1" lang="en-PH" sz="2168" spc="-1" strike="noStrike" baseline="14000000">
                <a:latin typeface="Lato"/>
                <a:ea typeface="€žjäþ"/>
              </a:rPr>
              <a:t>2</a:t>
            </a:r>
            <a:r>
              <a:rPr b="1" lang="en-PH" sz="1800" spc="-1" strike="noStrike">
                <a:latin typeface="Lato"/>
                <a:ea typeface="€žjäþ"/>
              </a:rPr>
              <a:t> - 2 or f(x) = x</a:t>
            </a:r>
            <a:r>
              <a:rPr b="1" lang="en-PH" sz="2168" spc="-1" strike="noStrike" baseline="14000000">
                <a:latin typeface="Lato"/>
                <a:ea typeface="€žjäþ"/>
              </a:rPr>
              <a:t>2 </a:t>
            </a:r>
            <a:r>
              <a:rPr b="1" lang="en-PH" sz="1800" spc="-1" strike="noStrike">
                <a:latin typeface="Lato"/>
                <a:ea typeface="€žjäþ"/>
              </a:rPr>
              <a:t>-</a:t>
            </a:r>
            <a:r>
              <a:rPr b="1" lang="en-PH" sz="2168" spc="-1" strike="noStrike" baseline="14000000">
                <a:latin typeface="Lato"/>
                <a:ea typeface="€žjäþ"/>
              </a:rPr>
              <a:t> </a:t>
            </a:r>
            <a:r>
              <a:rPr b="1" lang="en-PH" sz="1800" spc="-1" strike="noStrike">
                <a:latin typeface="Lato"/>
                <a:ea typeface="€žjäþ"/>
              </a:rPr>
              <a:t>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83124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831240" y="51588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Find the equation of the parabola shown below. Express it in general </a:t>
            </a:r>
            <a:r>
              <a:rPr b="0" lang="en-PH" sz="1800" spc="-1" strike="noStrike">
                <a:latin typeface="Lato"/>
                <a:ea typeface="€žjäþ"/>
              </a:rPr>
              <a:t>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a.                                                                             b.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-83124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440000" y="1890720"/>
            <a:ext cx="3959640" cy="368892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6660000" y="1648800"/>
            <a:ext cx="4319640" cy="408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831240" y="51588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Equation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The vertex of the parabola is (2, 3) and passes through point (0, 0). Since the graph opens downward, a will have a negative value. Since the parabola has vertex (h, k) or (2, 3), the equation must have the form: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y = -a(x - h)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 + k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y = -a(x – 2)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Because the parabola passes through point (0, 0), it follows that </a:t>
            </a:r>
            <a:r>
              <a:rPr b="0" i="1" lang="en-PH" sz="1800" spc="-1" strike="noStrike">
                <a:latin typeface="Lato"/>
              </a:rPr>
              <a:t>f</a:t>
            </a:r>
            <a:r>
              <a:rPr b="0" lang="en-PH" sz="1800" spc="-1" strike="noStrike">
                <a:latin typeface="Lato"/>
              </a:rPr>
              <a:t>(0) = 0. Thus, we have: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žjä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0" y="36000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220000" y="4174200"/>
            <a:ext cx="1799640" cy="144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2023-05-08T14:17:28Z</dcterms:modified>
  <cp:revision>58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