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6.png" ContentType="image/png"/>
  <Override PartName="/ppt/media/image11.png" ContentType="image/png"/>
  <Override PartName="/ppt/media/image12.png" ContentType="image/png"/>
  <Override PartName="/ppt/media/image7.png" ContentType="image/png"/>
  <Override PartName="/ppt/media/image10.png" ContentType="image/png"/>
  <Override PartName="/ppt/media/image9.png" ContentType="image/png"/>
  <Override PartName="/ppt/media/image8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14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4.xml" ContentType="application/vnd.openxmlformats-officedocument.presentationml.slide+xml"/>
  <Override PartName="/ppt/slides/slide13.xml" ContentType="application/vnd.openxmlformats-officedocument.presentationml.slide+xml"/>
  <Override PartName="/ppt/slides/slide5.xml" ContentType="application/vnd.openxmlformats-officedocument.presentationml.slide+xml"/>
  <Override PartName="/ppt/slides/slide14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4560" cy="6850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1440" cy="279144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6880" cy="385488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6880" cy="37656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4560" cy="62748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3000" cy="96300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7080" cy="102708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43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57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8880" cy="337716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image" Target="../media/image12.png"/><Relationship Id="rId3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059360" y="2904840"/>
            <a:ext cx="748764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Equation of Quadratic Functions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/>
          </p:nvPr>
        </p:nvSpPr>
        <p:spPr>
          <a:xfrm>
            <a:off x="1191600" y="515880"/>
            <a:ext cx="10508040" cy="4343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Equation of Quadratic Functions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Cont.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This implies that the equation is: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  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49" name=""/>
          <p:cNvSpPr/>
          <p:nvPr/>
        </p:nvSpPr>
        <p:spPr>
          <a:xfrm>
            <a:off x="0" y="360000"/>
            <a:ext cx="5510520" cy="224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50" name="" descr=""/>
          <p:cNvPicPr/>
          <p:nvPr/>
        </p:nvPicPr>
        <p:blipFill>
          <a:blip r:embed="rId1"/>
          <a:stretch/>
        </p:blipFill>
        <p:spPr>
          <a:xfrm>
            <a:off x="2160000" y="2282760"/>
            <a:ext cx="6659640" cy="33336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1"/>
          <p:cNvSpPr>
            <a:spLocks noGrp="1"/>
          </p:cNvSpPr>
          <p:nvPr>
            <p:ph/>
          </p:nvPr>
        </p:nvSpPr>
        <p:spPr>
          <a:xfrm>
            <a:off x="900000" y="540000"/>
            <a:ext cx="10508040" cy="4343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Equation of Quadratic Functions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b. The vertex of the parabola is (2, 4) and passes through point (4, ). Since the parabola opens upward, the sign of </a:t>
            </a:r>
            <a:r>
              <a:rPr b="1" lang="en-PH" sz="1800" spc="-1" strike="noStrike">
                <a:latin typeface="Lato"/>
              </a:rPr>
              <a:t>a</a:t>
            </a:r>
            <a:r>
              <a:rPr b="0" lang="en-PH" sz="1800" spc="-1" strike="noStrike">
                <a:latin typeface="Lato"/>
                <a:ea typeface="€ÎÖëþ"/>
              </a:rPr>
              <a:t> is positive. The equation must have the form: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417"/>
              </a:spcBef>
              <a:buNone/>
            </a:pPr>
            <a:r>
              <a:rPr b="0" lang="en-PH" sz="1800" spc="-1" strike="noStrike">
                <a:latin typeface="Lato"/>
                <a:ea typeface="€ÎÖëþ"/>
              </a:rPr>
              <a:t>y = a(x - h)</a:t>
            </a:r>
            <a:r>
              <a:rPr b="0" lang="en-PH" sz="2168" spc="-1" strike="noStrike" baseline="14000000">
                <a:latin typeface="Lato"/>
                <a:ea typeface="€ÎÖëþ"/>
              </a:rPr>
              <a:t>2</a:t>
            </a:r>
            <a:r>
              <a:rPr b="0" lang="en-PH" sz="1800" spc="-1" strike="noStrike">
                <a:latin typeface="Lato"/>
                <a:ea typeface="€ÎÖëþ"/>
              </a:rPr>
              <a:t> + k 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417"/>
              </a:spcBef>
              <a:buNone/>
            </a:pPr>
            <a:r>
              <a:rPr b="0" lang="en-PH" sz="1800" spc="-1" strike="noStrike">
                <a:latin typeface="Lato"/>
                <a:ea typeface="€ÎÖëþ"/>
              </a:rPr>
              <a:t>y = a(x – 2)</a:t>
            </a:r>
            <a:r>
              <a:rPr b="0" lang="en-PH" sz="2168" spc="-1" strike="noStrike" baseline="14000000">
                <a:latin typeface="Lato"/>
                <a:ea typeface="€ÎÖëþ"/>
              </a:rPr>
              <a:t>2</a:t>
            </a:r>
            <a:r>
              <a:rPr b="0" lang="en-PH" sz="1800" spc="-1" strike="noStrike">
                <a:latin typeface="Lato"/>
                <a:ea typeface="€ÎÖëþ"/>
              </a:rPr>
              <a:t> + 4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417"/>
              </a:spcBef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ÎÖëþ"/>
              </a:rPr>
              <a:t>Because the parabola passes through point (4, 8), it follows that </a:t>
            </a:r>
            <a:r>
              <a:rPr b="0" i="1" lang="en-PH" sz="1800" spc="-1" strike="noStrike">
                <a:latin typeface="Lato"/>
                <a:ea typeface="€ÎÖëþ"/>
              </a:rPr>
              <a:t>f</a:t>
            </a:r>
            <a:r>
              <a:rPr b="0" lang="en-PH" sz="1800" spc="-1" strike="noStrike">
                <a:latin typeface="Lato"/>
                <a:ea typeface="€ÎÖëþ"/>
              </a:rPr>
              <a:t>(4) = 8. Thus, we have: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ÎÖëþ"/>
              </a:rPr>
              <a:t>                                                                    </a:t>
            </a:r>
            <a:r>
              <a:rPr b="0" lang="en-PH" sz="1800" spc="-1" strike="noStrike">
                <a:latin typeface="Lato"/>
                <a:ea typeface="€ÎÖëþ"/>
              </a:rPr>
              <a:t>8 = a(4 – 2)</a:t>
            </a:r>
            <a:r>
              <a:rPr b="0" lang="en-PH" sz="2168" spc="-1" strike="noStrike" baseline="14000000">
                <a:latin typeface="Lato"/>
                <a:ea typeface="€ÎÖëþ"/>
              </a:rPr>
              <a:t>2</a:t>
            </a:r>
            <a:r>
              <a:rPr b="0" lang="en-PH" sz="1800" spc="-1" strike="noStrike">
                <a:latin typeface="Lato"/>
                <a:ea typeface="€ÎÖëþ"/>
              </a:rPr>
              <a:t> + 4        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ÎÖëþ"/>
              </a:rPr>
              <a:t>                                                                    </a:t>
            </a:r>
            <a:r>
              <a:rPr b="0" lang="en-PH" sz="1800" spc="-1" strike="noStrike">
                <a:latin typeface="Lato"/>
                <a:ea typeface="€ÎÖëþ"/>
              </a:rPr>
              <a:t>8 = 4a + 4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ÎÖëþ"/>
              </a:rPr>
              <a:t>                                                                    </a:t>
            </a:r>
            <a:r>
              <a:rPr b="0" lang="en-PH" sz="1800" spc="-1" strike="noStrike">
                <a:latin typeface="Lato"/>
                <a:ea typeface="€ÎÖëþ"/>
              </a:rPr>
              <a:t>a = 1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  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52" name=""/>
          <p:cNvSpPr/>
          <p:nvPr/>
        </p:nvSpPr>
        <p:spPr>
          <a:xfrm>
            <a:off x="0" y="360000"/>
            <a:ext cx="5510520" cy="224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/>
          </p:nvPr>
        </p:nvSpPr>
        <p:spPr>
          <a:xfrm>
            <a:off x="900000" y="540000"/>
            <a:ext cx="10508040" cy="4343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Equation of Quadratic Functions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Cont.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This implies that the equation is: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417"/>
              </a:spcBef>
              <a:buNone/>
            </a:pPr>
            <a:r>
              <a:rPr b="0" lang="en-PH" sz="1800" spc="-1" strike="noStrike">
                <a:latin typeface="Lato"/>
              </a:rPr>
              <a:t>y = 1(x – 2)</a:t>
            </a:r>
            <a:r>
              <a:rPr b="0" lang="en-PH" sz="2168" spc="-1" strike="noStrike" baseline="14000000">
                <a:latin typeface="Lato"/>
              </a:rPr>
              <a:t>2</a:t>
            </a:r>
            <a:r>
              <a:rPr b="0" lang="en-PH" sz="1800" spc="-1" strike="noStrike">
                <a:latin typeface="Lato"/>
              </a:rPr>
              <a:t> + 4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417"/>
              </a:spcBef>
              <a:buNone/>
            </a:pPr>
            <a:r>
              <a:rPr b="0" lang="en-PH" sz="1800" spc="-1" strike="noStrike">
                <a:latin typeface="Lato"/>
              </a:rPr>
              <a:t>  </a:t>
            </a:r>
            <a:r>
              <a:rPr b="0" lang="en-PH" sz="1800" spc="-1" strike="noStrike">
                <a:latin typeface="Lato"/>
              </a:rPr>
              <a:t>y = x</a:t>
            </a:r>
            <a:r>
              <a:rPr b="0" lang="en-PH" sz="2168" spc="-1" strike="noStrike" baseline="14000000">
                <a:latin typeface="Lato"/>
              </a:rPr>
              <a:t>2</a:t>
            </a:r>
            <a:r>
              <a:rPr b="0" lang="en-PH" sz="1800" spc="-1" strike="noStrike">
                <a:latin typeface="Lato"/>
              </a:rPr>
              <a:t> - 4x + 4 + 4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417"/>
              </a:spcBef>
              <a:buNone/>
            </a:pPr>
            <a:r>
              <a:rPr b="0" lang="en-PH" sz="1800" spc="-1" strike="noStrike">
                <a:latin typeface="Lato"/>
              </a:rPr>
              <a:t>y = x</a:t>
            </a:r>
            <a:r>
              <a:rPr b="0" lang="en-PH" sz="2168" spc="-1" strike="noStrike" baseline="14000000">
                <a:latin typeface="Lato"/>
              </a:rPr>
              <a:t>2</a:t>
            </a:r>
            <a:r>
              <a:rPr b="0" lang="en-PH" sz="1800" spc="-1" strike="noStrike">
                <a:latin typeface="Lato"/>
              </a:rPr>
              <a:t> - 4x + 8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  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54" name=""/>
          <p:cNvSpPr/>
          <p:nvPr/>
        </p:nvSpPr>
        <p:spPr>
          <a:xfrm>
            <a:off x="0" y="360000"/>
            <a:ext cx="5510520" cy="224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/>
          </p:nvPr>
        </p:nvSpPr>
        <p:spPr>
          <a:xfrm>
            <a:off x="831600" y="335880"/>
            <a:ext cx="10508040" cy="4343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Equation of Quadratic Functions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Try this.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Find the equation of the given parabola.                                               </a:t>
            </a:r>
            <a:r>
              <a:rPr b="1" lang="en-PH" sz="1800" spc="-1" strike="noStrike">
                <a:latin typeface="Lato"/>
              </a:rPr>
              <a:t>Answer: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Express it in general form.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  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56" name=""/>
          <p:cNvSpPr/>
          <p:nvPr/>
        </p:nvSpPr>
        <p:spPr>
          <a:xfrm>
            <a:off x="0" y="360000"/>
            <a:ext cx="5510520" cy="224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57" name="" descr=""/>
          <p:cNvPicPr/>
          <p:nvPr/>
        </p:nvPicPr>
        <p:blipFill>
          <a:blip r:embed="rId1"/>
          <a:srcRect l="0" t="0" r="0" b="5004"/>
          <a:stretch/>
        </p:blipFill>
        <p:spPr>
          <a:xfrm>
            <a:off x="803880" y="2517120"/>
            <a:ext cx="3695760" cy="3422160"/>
          </a:xfrm>
          <a:prstGeom prst="rect">
            <a:avLst/>
          </a:prstGeom>
          <a:ln w="0">
            <a:noFill/>
          </a:ln>
        </p:spPr>
      </p:pic>
      <p:pic>
        <p:nvPicPr>
          <p:cNvPr id="158" name="" descr=""/>
          <p:cNvPicPr/>
          <p:nvPr/>
        </p:nvPicPr>
        <p:blipFill>
          <a:blip r:embed="rId2"/>
          <a:stretch/>
        </p:blipFill>
        <p:spPr>
          <a:xfrm rot="10853400">
            <a:off x="8105400" y="2882160"/>
            <a:ext cx="2084400" cy="701640"/>
          </a:xfrm>
          <a:prstGeom prst="rect">
            <a:avLst/>
          </a:prstGeom>
          <a:ln w="0">
            <a:noFill/>
          </a:ln>
        </p:spPr>
      </p:pic>
      <p:sp>
        <p:nvSpPr>
          <p:cNvPr id="159" name=""/>
          <p:cNvSpPr/>
          <p:nvPr/>
        </p:nvSpPr>
        <p:spPr>
          <a:xfrm>
            <a:off x="6480000" y="540000"/>
            <a:ext cx="360" cy="5580000"/>
          </a:xfrm>
          <a:prstGeom prst="line">
            <a:avLst/>
          </a:prstGeom>
          <a:ln w="72000">
            <a:solidFill>
              <a:srgbClr val="000000"/>
            </a:solidFill>
            <a:prstDash val="sysDash"/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/>
          </p:nvPr>
        </p:nvSpPr>
        <p:spPr>
          <a:xfrm>
            <a:off x="900000" y="695160"/>
            <a:ext cx="10508040" cy="4343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Equation of Quadratic Functions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</a:t>
            </a:r>
            <a:r>
              <a:rPr b="0" lang="en-PH" sz="1800" spc="-1" strike="noStrike">
                <a:latin typeface="Lato"/>
              </a:rPr>
              <a:t>The </a:t>
            </a:r>
            <a:r>
              <a:rPr b="1" lang="en-PH" sz="1800" spc="-1" strike="noStrike">
                <a:latin typeface="Lato"/>
              </a:rPr>
              <a:t>equation of a quadratic function</a:t>
            </a:r>
            <a:r>
              <a:rPr b="0" lang="en-PH" sz="1800" spc="-1" strike="noStrike">
                <a:latin typeface="Lato"/>
              </a:rPr>
              <a:t> can be determined when its corresponding table of values, its zeros, or its graphs are given as shown in the following examples.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Example 1:</a:t>
            </a:r>
            <a:r>
              <a:rPr b="0" lang="en-PH" sz="1800" spc="-1" strike="noStrike">
                <a:latin typeface="Lato"/>
              </a:rPr>
              <a:t> Find the quadratic function represented by the table of values below.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-1260000" y="266760"/>
            <a:ext cx="5510520" cy="224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27" name="" descr=""/>
          <p:cNvPicPr/>
          <p:nvPr/>
        </p:nvPicPr>
        <p:blipFill>
          <a:blip r:embed="rId1"/>
          <a:stretch/>
        </p:blipFill>
        <p:spPr>
          <a:xfrm>
            <a:off x="1980000" y="3060000"/>
            <a:ext cx="8099280" cy="9475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/>
          </p:nvPr>
        </p:nvSpPr>
        <p:spPr>
          <a:xfrm>
            <a:off x="900000" y="695160"/>
            <a:ext cx="10508040" cy="4343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Equation of Quadratic Functions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Solution: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</a:t>
            </a:r>
            <a:r>
              <a:rPr b="0" lang="en-PH" sz="1800" spc="-1" strike="noStrike">
                <a:latin typeface="Lato"/>
              </a:rPr>
              <a:t>The general quadratic form is y = ax</a:t>
            </a:r>
            <a:r>
              <a:rPr b="0" lang="en-PH" sz="2168" spc="-1" strike="noStrike" baseline="14000000">
                <a:latin typeface="Lato"/>
              </a:rPr>
              <a:t>2</a:t>
            </a:r>
            <a:r>
              <a:rPr b="0" lang="en-PH" sz="1800" spc="-1" strike="noStrike">
                <a:latin typeface="Lato"/>
              </a:rPr>
              <a:t> + bx + c</a:t>
            </a:r>
            <a:r>
              <a:rPr b="0" lang="en-PH" sz="1800" spc="-1" strike="noStrike">
                <a:latin typeface="Lato"/>
                <a:ea typeface="€žjäþ"/>
              </a:rPr>
              <a:t>. To find the values of a, b, and c, we need to form three equations by substituting the values of x and the corresponding values of y in y = ax</a:t>
            </a:r>
            <a:r>
              <a:rPr b="0" lang="en-PH" sz="2168" spc="-1" strike="noStrike" baseline="14000000">
                <a:latin typeface="Lato"/>
                <a:ea typeface="€žjäþ"/>
              </a:rPr>
              <a:t>2</a:t>
            </a:r>
            <a:r>
              <a:rPr b="0" lang="en-PH" sz="1800" spc="-1" strike="noStrike">
                <a:latin typeface="Lato"/>
                <a:ea typeface="€žjäþ"/>
              </a:rPr>
              <a:t> + bx + c. Let us do the following steps in forming the quadratic function using the table of values.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29" name=""/>
          <p:cNvSpPr/>
          <p:nvPr/>
        </p:nvSpPr>
        <p:spPr>
          <a:xfrm>
            <a:off x="-1260000" y="266760"/>
            <a:ext cx="5510520" cy="224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/>
          </p:nvPr>
        </p:nvSpPr>
        <p:spPr>
          <a:xfrm>
            <a:off x="1011240" y="695160"/>
            <a:ext cx="10508040" cy="4343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Equation of Quadratic Functions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Step 1:</a:t>
            </a:r>
            <a:r>
              <a:rPr b="0" lang="en-PH" sz="1800" spc="-1" strike="noStrike">
                <a:latin typeface="Lato"/>
              </a:rPr>
              <a:t> Select any three ordered pairs from the table of values. In this example let us choose (3, 7),              (2, 2), and (-1, 1)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 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</a:t>
            </a:r>
            <a:r>
              <a:rPr b="0" lang="en-PH" sz="1800" spc="-1" strike="noStrike">
                <a:latin typeface="Lato"/>
              </a:rPr>
              <a:t>For x = -3 and y </a:t>
            </a:r>
            <a:r>
              <a:rPr b="0" lang="en-PH" sz="1800" spc="-1" strike="noStrike">
                <a:latin typeface="Lato"/>
                <a:ea typeface="€žjäþ"/>
              </a:rPr>
              <a:t>= 7,                           For x = -2 and y = 2,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              </a:t>
            </a:r>
            <a:r>
              <a:rPr b="0" lang="en-PH" sz="1800" spc="-1" strike="noStrike">
                <a:latin typeface="Lato"/>
                <a:ea typeface="€žjäþ"/>
              </a:rPr>
              <a:t>7 = a(-3)</a:t>
            </a:r>
            <a:r>
              <a:rPr b="0" lang="en-PH" sz="2168" spc="-1" strike="noStrike" baseline="14000000">
                <a:latin typeface="Lato "/>
                <a:ea typeface="€žjäþ"/>
              </a:rPr>
              <a:t>2</a:t>
            </a:r>
            <a:r>
              <a:rPr b="0" lang="en-PH" sz="1800" spc="-1" strike="noStrike">
                <a:latin typeface="Lato"/>
                <a:ea typeface="€žjäþ"/>
              </a:rPr>
              <a:t> + b(-3) + c                                2 = a(-2)</a:t>
            </a:r>
            <a:r>
              <a:rPr b="0" lang="en-PH" sz="2168" spc="-1" strike="noStrike" baseline="14000000">
                <a:latin typeface="Lato"/>
                <a:ea typeface="€žjäþ"/>
              </a:rPr>
              <a:t>2 </a:t>
            </a:r>
            <a:r>
              <a:rPr b="0" lang="en-PH" sz="1800" spc="-1" strike="noStrike">
                <a:latin typeface="Lato"/>
                <a:ea typeface="€žjäþ"/>
              </a:rPr>
              <a:t>+ b(-2) + c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              </a:t>
            </a:r>
            <a:r>
              <a:rPr b="1" lang="en-PH" sz="1800" spc="-1" strike="noStrike">
                <a:latin typeface="Lato"/>
                <a:ea typeface="€žjäþ"/>
              </a:rPr>
              <a:t>7 = 9a - 3b + c </a:t>
            </a:r>
            <a:r>
              <a:rPr b="0" lang="en-PH" sz="1800" spc="-1" strike="noStrike">
                <a:latin typeface="Lato"/>
                <a:ea typeface="€žjäþ"/>
              </a:rPr>
              <a:t>        Equation 1           </a:t>
            </a:r>
            <a:r>
              <a:rPr b="1" lang="en-PH" sz="1800" spc="-1" strike="noStrike">
                <a:latin typeface="Lato"/>
                <a:ea typeface="€žjäþ"/>
              </a:rPr>
              <a:t>2 = 4a – 2b + c    </a:t>
            </a:r>
            <a:r>
              <a:rPr b="0" lang="en-PH" sz="1800" spc="-1" strike="noStrike">
                <a:latin typeface="Lato"/>
                <a:ea typeface="€žjäþ"/>
              </a:rPr>
              <a:t>                   Equation 2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             </a:t>
            </a:r>
            <a:r>
              <a:rPr b="0" lang="en-PH" sz="1800" spc="-1" strike="noStrike">
                <a:latin typeface="Lato"/>
                <a:ea typeface="€žjäþ"/>
              </a:rPr>
              <a:t>1 = a(-1)2 + b(-1) + c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            </a:t>
            </a:r>
            <a:r>
              <a:rPr b="1" lang="en-PH" sz="1800" spc="-1" strike="noStrike">
                <a:latin typeface="Lato"/>
                <a:ea typeface="€žjäþ"/>
              </a:rPr>
              <a:t> </a:t>
            </a:r>
            <a:r>
              <a:rPr b="1" lang="en-PH" sz="1800" spc="-1" strike="noStrike">
                <a:latin typeface="Lato"/>
                <a:ea typeface="€žjäþ"/>
              </a:rPr>
              <a:t>1 = a – b + c           </a:t>
            </a:r>
            <a:r>
              <a:rPr b="0" lang="en-PH" sz="1800" spc="-1" strike="noStrike">
                <a:latin typeface="Lato"/>
                <a:ea typeface="€žjäþ"/>
              </a:rPr>
              <a:t>Equation 3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  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1" name=""/>
          <p:cNvSpPr/>
          <p:nvPr/>
        </p:nvSpPr>
        <p:spPr>
          <a:xfrm>
            <a:off x="-1260000" y="266760"/>
            <a:ext cx="5510520" cy="224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/>
          </p:nvPr>
        </p:nvSpPr>
        <p:spPr>
          <a:xfrm>
            <a:off x="1011240" y="695160"/>
            <a:ext cx="10508040" cy="4343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Equation of Quadratic Functions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Step 2:</a:t>
            </a:r>
            <a:r>
              <a:rPr b="0" lang="en-PH" sz="1800" spc="-1" strike="noStrike">
                <a:latin typeface="Lato"/>
              </a:rPr>
              <a:t> Eliminate c by subtracting Equation 2 from Equation 1, and Equation 3 from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Equation 1.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</a:t>
            </a:r>
            <a:r>
              <a:rPr b="0" lang="en-PH" sz="1800" spc="-1" strike="noStrike">
                <a:latin typeface="Lato"/>
              </a:rPr>
              <a:t>Subtract Equation 2 from Equation 1                         Subtract Equation 3 from Equation 1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</a:t>
            </a:r>
            <a:r>
              <a:rPr b="0" lang="en-PH" sz="1800" spc="-1" strike="noStrike">
                <a:latin typeface="Lato"/>
              </a:rPr>
              <a:t>7 = 9a - 3b + c     Equation 1                                        7 = 9a - 3b + c       Equation 1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  <a:buNone/>
            </a:pPr>
            <a:r>
              <a:rPr b="0" lang="en-PH" sz="1800" spc="-1" strike="noStrike">
                <a:latin typeface="Lato"/>
              </a:rPr>
              <a:t>           </a:t>
            </a:r>
            <a:r>
              <a:rPr b="0" lang="en-PH" sz="1800" spc="-1" strike="noStrike">
                <a:latin typeface="Lato"/>
              </a:rPr>
              <a:t>2 = 4a - 2b + c     Equation 2                                       -1 = a - b + c          Equation 3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  <a:buNone/>
            </a:pPr>
            <a:r>
              <a:rPr b="0" lang="en-PH" sz="1800" spc="-1" strike="noStrike">
                <a:latin typeface="Lato"/>
              </a:rPr>
              <a:t>           </a:t>
            </a:r>
            <a:r>
              <a:rPr b="0" lang="en-PH" sz="1800" spc="-1" strike="noStrike">
                <a:latin typeface="Lato"/>
              </a:rPr>
              <a:t>5 = 5a - b             Equation 4                                        8 = 8a - 2b             Equation 5      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3" name=""/>
          <p:cNvSpPr/>
          <p:nvPr/>
        </p:nvSpPr>
        <p:spPr>
          <a:xfrm>
            <a:off x="-831240" y="360000"/>
            <a:ext cx="5510520" cy="224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4" name=""/>
          <p:cNvSpPr/>
          <p:nvPr/>
        </p:nvSpPr>
        <p:spPr>
          <a:xfrm>
            <a:off x="1620000" y="3059640"/>
            <a:ext cx="3420000" cy="360"/>
          </a:xfrm>
          <a:prstGeom prst="line">
            <a:avLst/>
          </a:prstGeom>
          <a:ln w="3600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35" name=""/>
          <p:cNvSpPr/>
          <p:nvPr/>
        </p:nvSpPr>
        <p:spPr>
          <a:xfrm>
            <a:off x="7020000" y="3059640"/>
            <a:ext cx="3420000" cy="360"/>
          </a:xfrm>
          <a:prstGeom prst="line">
            <a:avLst/>
          </a:prstGeom>
          <a:ln w="3600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/>
          </p:nvPr>
        </p:nvSpPr>
        <p:spPr>
          <a:xfrm>
            <a:off x="1011240" y="695160"/>
            <a:ext cx="10508040" cy="4343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Equation of Quadratic Functions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Step 3: </a:t>
            </a:r>
            <a:r>
              <a:rPr b="0" lang="en-PH" sz="1800" spc="-1" strike="noStrike">
                <a:latin typeface="Lato"/>
              </a:rPr>
              <a:t>Solve for a by eliminating b in Equations 4 and 5, and solve for b by substituting the acquired                </a:t>
            </a:r>
            <a:r>
              <a:rPr b="0" i="1" lang="en-PH" sz="1800" spc="-1" strike="noStrike">
                <a:latin typeface="Lato"/>
              </a:rPr>
              <a:t>a</a:t>
            </a:r>
            <a:r>
              <a:rPr b="0" lang="en-PH" sz="1800" spc="-1" strike="noStrike">
                <a:latin typeface="Lato"/>
              </a:rPr>
              <a:t> in either Equation 4 or Equation 5.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134"/>
              </a:spcBef>
              <a:buNone/>
            </a:pPr>
            <a:r>
              <a:rPr b="0" lang="en-PH" sz="1800" spc="-1" strike="noStrike">
                <a:latin typeface="Lato"/>
              </a:rPr>
              <a:t>             </a:t>
            </a:r>
            <a:r>
              <a:rPr b="0" lang="en-PH" sz="1800" spc="-1" strike="noStrike">
                <a:latin typeface="Lato"/>
              </a:rPr>
              <a:t>-10 = -10a + 2b                   Equation 4 x (-2) 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134"/>
              </a:spcBef>
              <a:buNone/>
            </a:pPr>
            <a:r>
              <a:rPr b="0" lang="en-PH" sz="1800" spc="-1" strike="noStrike">
                <a:latin typeface="Lato"/>
              </a:rPr>
              <a:t>                 </a:t>
            </a:r>
            <a:r>
              <a:rPr b="0" lang="en-PH" sz="1800" spc="-1" strike="noStrike">
                <a:latin typeface="Lato"/>
              </a:rPr>
              <a:t>8 = 8a - 2b                       Equation 5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134"/>
              </a:spcBef>
              <a:buNone/>
            </a:pPr>
            <a:r>
              <a:rPr b="0" lang="en-PH" sz="1800" spc="-1" strike="noStrike">
                <a:latin typeface="Lato"/>
              </a:rPr>
              <a:t>               </a:t>
            </a:r>
            <a:r>
              <a:rPr b="0" lang="en-PH" sz="1800" spc="-1" strike="noStrike">
                <a:latin typeface="Lato"/>
              </a:rPr>
              <a:t>-2 = </a:t>
            </a:r>
            <a:r>
              <a:rPr b="0" lang="en-PH" sz="1800" spc="-1" strike="noStrike">
                <a:latin typeface="Lato"/>
                <a:ea typeface="€žjäþ"/>
              </a:rPr>
              <a:t>-2a                            Add Equation 4 and Equation 5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                 </a:t>
            </a:r>
            <a:r>
              <a:rPr b="0" lang="en-PH" sz="1800" spc="-1" strike="noStrike">
                <a:latin typeface="Lato"/>
                <a:ea typeface="€žjäþ"/>
              </a:rPr>
              <a:t>a = </a:t>
            </a:r>
            <a:r>
              <a:rPr b="1" lang="en-PH" sz="1800" spc="-1" strike="noStrike">
                <a:latin typeface="Lato"/>
                <a:ea typeface="€žjäþ"/>
              </a:rPr>
              <a:t>1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Solving for b by substituting a = 1 in Equation 4.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5 = 5a - b                 Equation 4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5 = 5(1) - b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5 = 5 - b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b = 0</a:t>
            </a:r>
            <a:r>
              <a:rPr b="0" lang="en-PH" sz="1000" spc="-1" strike="noStrike">
                <a:latin typeface="Lato"/>
                <a:ea typeface="€žjäþ"/>
              </a:rPr>
              <a:t>             </a:t>
            </a:r>
            <a:endParaRPr b="0" lang="en-PH" sz="1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  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7" name=""/>
          <p:cNvSpPr/>
          <p:nvPr/>
        </p:nvSpPr>
        <p:spPr>
          <a:xfrm>
            <a:off x="-831240" y="360000"/>
            <a:ext cx="5510520" cy="224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8" name=""/>
          <p:cNvSpPr/>
          <p:nvPr/>
        </p:nvSpPr>
        <p:spPr>
          <a:xfrm>
            <a:off x="1800000" y="2880000"/>
            <a:ext cx="1620000" cy="360"/>
          </a:xfrm>
          <a:prstGeom prst="line">
            <a:avLst/>
          </a:prstGeom>
          <a:ln w="3600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/>
          </p:nvPr>
        </p:nvSpPr>
        <p:spPr>
          <a:xfrm>
            <a:off x="831240" y="360000"/>
            <a:ext cx="10508040" cy="4343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Equation of Quadratic Functions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Step 4:</a:t>
            </a:r>
            <a:r>
              <a:rPr b="0" lang="en-PH" sz="1800" spc="-1" strike="noStrike">
                <a:latin typeface="Lato"/>
              </a:rPr>
              <a:t> Solve for c by substituting a</a:t>
            </a:r>
            <a:r>
              <a:rPr b="0" lang="en-PH" sz="1800" spc="-1" strike="noStrike">
                <a:latin typeface="Lato"/>
                <a:ea typeface="€žjäþ"/>
              </a:rPr>
              <a:t> and b in either Equation 1, Equation 2, or Equation 3.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Solving for c in Equation 1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7 = 9a - 3b + c            Equation 1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7 = 9(1) - 3(0) + c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7 = 9 - 0 + c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C = -2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Thus, the quadratic function is: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y = ax</a:t>
            </a:r>
            <a:r>
              <a:rPr b="0" lang="en-PH" sz="2168" spc="-1" strike="noStrike" baseline="14000000">
                <a:latin typeface="Lato"/>
                <a:ea typeface="€žjäþ"/>
              </a:rPr>
              <a:t>2</a:t>
            </a:r>
            <a:r>
              <a:rPr b="0" lang="en-PH" sz="1800" spc="-1" strike="noStrike">
                <a:latin typeface="Lato"/>
                <a:ea typeface="€žjäþ"/>
              </a:rPr>
              <a:t> + bx + c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y = 1(x)</a:t>
            </a:r>
            <a:r>
              <a:rPr b="0" lang="en-PH" sz="2168" spc="-1" strike="noStrike" baseline="14000000">
                <a:latin typeface="Lato"/>
                <a:ea typeface="€žjäþ"/>
              </a:rPr>
              <a:t>2</a:t>
            </a:r>
            <a:r>
              <a:rPr b="0" lang="en-PH" sz="1800" spc="-1" strike="noStrike">
                <a:latin typeface="Lato"/>
                <a:ea typeface="€žjäþ"/>
              </a:rPr>
              <a:t> + (0)x + (-2) 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  <a:ea typeface="€žjäþ"/>
              </a:rPr>
              <a:t>y = x</a:t>
            </a:r>
            <a:r>
              <a:rPr b="1" lang="en-PH" sz="2168" spc="-1" strike="noStrike" baseline="14000000">
                <a:latin typeface="Lato"/>
                <a:ea typeface="€žjäþ"/>
              </a:rPr>
              <a:t>2</a:t>
            </a:r>
            <a:r>
              <a:rPr b="1" lang="en-PH" sz="1800" spc="-1" strike="noStrike">
                <a:latin typeface="Lato"/>
                <a:ea typeface="€žjäþ"/>
              </a:rPr>
              <a:t> - 2 or f(x) = x</a:t>
            </a:r>
            <a:r>
              <a:rPr b="1" lang="en-PH" sz="2168" spc="-1" strike="noStrike" baseline="14000000">
                <a:latin typeface="Lato"/>
                <a:ea typeface="€žjäþ"/>
              </a:rPr>
              <a:t>2 </a:t>
            </a:r>
            <a:r>
              <a:rPr b="1" lang="en-PH" sz="1800" spc="-1" strike="noStrike">
                <a:latin typeface="Lato"/>
                <a:ea typeface="€žjäþ"/>
              </a:rPr>
              <a:t>-</a:t>
            </a:r>
            <a:r>
              <a:rPr b="1" lang="en-PH" sz="2168" spc="-1" strike="noStrike" baseline="14000000">
                <a:latin typeface="Lato"/>
                <a:ea typeface="€žjäþ"/>
              </a:rPr>
              <a:t> </a:t>
            </a:r>
            <a:r>
              <a:rPr b="1" lang="en-PH" sz="1800" spc="-1" strike="noStrike">
                <a:latin typeface="Lato"/>
                <a:ea typeface="€žjäþ"/>
              </a:rPr>
              <a:t>2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  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40" name=""/>
          <p:cNvSpPr/>
          <p:nvPr/>
        </p:nvSpPr>
        <p:spPr>
          <a:xfrm>
            <a:off x="-831240" y="360000"/>
            <a:ext cx="5510520" cy="224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/>
          </p:nvPr>
        </p:nvSpPr>
        <p:spPr>
          <a:xfrm>
            <a:off x="831240" y="515880"/>
            <a:ext cx="10508040" cy="4343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Equation of Quadratic Functions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Example 2:</a:t>
            </a:r>
            <a:r>
              <a:rPr b="0" lang="en-PH" sz="1800" spc="-1" strike="noStrike">
                <a:latin typeface="Lato"/>
              </a:rPr>
              <a:t> Find the equation of the parabola shown below. Express it in general </a:t>
            </a:r>
            <a:r>
              <a:rPr b="0" lang="en-PH" sz="1800" spc="-1" strike="noStrike">
                <a:latin typeface="Lato"/>
                <a:ea typeface="€žjäþ"/>
              </a:rPr>
              <a:t>form.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a.                                                                             b.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  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42" name=""/>
          <p:cNvSpPr/>
          <p:nvPr/>
        </p:nvSpPr>
        <p:spPr>
          <a:xfrm>
            <a:off x="-831240" y="360000"/>
            <a:ext cx="5510520" cy="224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43" name="" descr=""/>
          <p:cNvPicPr/>
          <p:nvPr/>
        </p:nvPicPr>
        <p:blipFill>
          <a:blip r:embed="rId1"/>
          <a:stretch/>
        </p:blipFill>
        <p:spPr>
          <a:xfrm>
            <a:off x="1440000" y="1890720"/>
            <a:ext cx="3959640" cy="3688920"/>
          </a:xfrm>
          <a:prstGeom prst="rect">
            <a:avLst/>
          </a:prstGeom>
          <a:ln w="0">
            <a:noFill/>
          </a:ln>
        </p:spPr>
      </p:pic>
      <p:pic>
        <p:nvPicPr>
          <p:cNvPr id="144" name="" descr=""/>
          <p:cNvPicPr/>
          <p:nvPr/>
        </p:nvPicPr>
        <p:blipFill>
          <a:blip r:embed="rId2"/>
          <a:stretch/>
        </p:blipFill>
        <p:spPr>
          <a:xfrm>
            <a:off x="6660000" y="1648800"/>
            <a:ext cx="4319640" cy="4084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/>
          </p:nvPr>
        </p:nvSpPr>
        <p:spPr>
          <a:xfrm>
            <a:off x="831240" y="515880"/>
            <a:ext cx="10508040" cy="4343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Equation of Quadratic Functions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Solution: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a. The vertex of the parabola is (2, 3) and passes through point (0, 0). Since the graph opens downward, a will have a negative value. Since the parabola has vertex (h, k) or (2, 3), the equation must have the form: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417"/>
              </a:spcBef>
              <a:buNone/>
            </a:pPr>
            <a:r>
              <a:rPr b="0" lang="en-PH" sz="1800" spc="-1" strike="noStrike">
                <a:latin typeface="Lato"/>
              </a:rPr>
              <a:t>y = -a(x - h)</a:t>
            </a:r>
            <a:r>
              <a:rPr b="0" lang="en-PH" sz="2168" spc="-1" strike="noStrike" baseline="14000000">
                <a:latin typeface="Lato"/>
              </a:rPr>
              <a:t>2</a:t>
            </a:r>
            <a:r>
              <a:rPr b="0" lang="en-PH" sz="1800" spc="-1" strike="noStrike">
                <a:latin typeface="Lato"/>
              </a:rPr>
              <a:t> + k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417"/>
              </a:spcBef>
              <a:buNone/>
            </a:pPr>
            <a:r>
              <a:rPr b="0" lang="en-PH" sz="1800" spc="-1" strike="noStrike">
                <a:latin typeface="Lato"/>
              </a:rPr>
              <a:t>y = -a(x – 2)</a:t>
            </a:r>
            <a:r>
              <a:rPr b="0" lang="en-PH" sz="2168" spc="-1" strike="noStrike" baseline="14000000">
                <a:latin typeface="Lato"/>
              </a:rPr>
              <a:t>2</a:t>
            </a:r>
            <a:r>
              <a:rPr b="0" lang="en-PH" sz="1800" spc="-1" strike="noStrike">
                <a:latin typeface="Lato"/>
              </a:rPr>
              <a:t> + 3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Because the parabola passes through point (0, 0), it follows that </a:t>
            </a:r>
            <a:r>
              <a:rPr b="0" i="1" lang="en-PH" sz="1800" spc="-1" strike="noStrike">
                <a:latin typeface="Lato"/>
              </a:rPr>
              <a:t>f</a:t>
            </a:r>
            <a:r>
              <a:rPr b="0" lang="en-PH" sz="1800" spc="-1" strike="noStrike">
                <a:latin typeface="Lato"/>
              </a:rPr>
              <a:t>(0) = 0. Thus, we have: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  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46" name=""/>
          <p:cNvSpPr/>
          <p:nvPr/>
        </p:nvSpPr>
        <p:spPr>
          <a:xfrm>
            <a:off x="0" y="360000"/>
            <a:ext cx="5510520" cy="224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47" name="" descr=""/>
          <p:cNvPicPr/>
          <p:nvPr/>
        </p:nvPicPr>
        <p:blipFill>
          <a:blip r:embed="rId1"/>
          <a:stretch/>
        </p:blipFill>
        <p:spPr>
          <a:xfrm>
            <a:off x="5220000" y="4174200"/>
            <a:ext cx="1799640" cy="14436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605</TotalTime>
  <Application>LibreOffice/7.2.5.2$MacOSX_X86_64 LibreOffice_project/499f9727c189e6ef3471021d6132d4c694f357e5</Application>
  <AppVersion>15.0000</AppVersion>
  <Words>71</Words>
  <Paragraphs>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2023-05-08T14:17:28Z</dcterms:modified>
  <cp:revision>58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7</vt:i4>
  </property>
</Properties>
</file>