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000" cy="6851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880" cy="2792880"/>
          </a:xfrm>
          <a:prstGeom prst="rect">
            <a:avLst/>
          </a:prstGeom>
          <a:ln w="0">
            <a:noFill/>
          </a:ln>
        </p:spPr>
      </p:pic>
      <p:sp>
        <p:nvSpPr>
          <p:cNvPr id="2" name="Rectangle 5"/>
          <p:cNvSpPr/>
          <p:nvPr/>
        </p:nvSpPr>
        <p:spPr>
          <a:xfrm>
            <a:off x="3487320" y="1475280"/>
            <a:ext cx="8698320" cy="3856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8320" cy="378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000" cy="628920"/>
          </a:xfrm>
          <a:prstGeom prst="rect">
            <a:avLst/>
          </a:prstGeom>
          <a:ln w="0">
            <a:noFill/>
          </a:ln>
        </p:spPr>
      </p:pic>
      <p:sp>
        <p:nvSpPr>
          <p:cNvPr id="43" name="Rectangle 7"/>
          <p:cNvSpPr/>
          <p:nvPr/>
        </p:nvSpPr>
        <p:spPr>
          <a:xfrm>
            <a:off x="10868760" y="0"/>
            <a:ext cx="964440" cy="964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520" cy="1028520"/>
          </a:xfrm>
          <a:prstGeom prst="rect">
            <a:avLst/>
          </a:prstGeom>
          <a:ln w="0">
            <a:noFill/>
          </a:ln>
        </p:spPr>
      </p:pic>
      <p:sp>
        <p:nvSpPr>
          <p:cNvPr id="45" name="TextBox 9"/>
          <p:cNvSpPr/>
          <p:nvPr/>
        </p:nvSpPr>
        <p:spPr>
          <a:xfrm>
            <a:off x="185400" y="6362280"/>
            <a:ext cx="468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0320" cy="3378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0880"/>
            <a:ext cx="7489080" cy="94356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2800" spc="-1" strike="noStrike">
                <a:solidFill>
                  <a:srgbClr val="ffffff"/>
                </a:solidFill>
                <a:latin typeface="Montserrat Medium"/>
                <a:ea typeface="DejaVu Sans"/>
              </a:rPr>
              <a:t>Using Suitable Adjectives to Compose</a:t>
            </a:r>
            <a:endParaRPr b="0" lang="en-PH" sz="2800" spc="-1" strike="noStrike">
              <a:latin typeface="Arial"/>
            </a:endParaRPr>
          </a:p>
          <a:p>
            <a:pPr algn="ctr">
              <a:lnSpc>
                <a:spcPct val="100000"/>
              </a:lnSpc>
              <a:buNone/>
            </a:pPr>
            <a:r>
              <a:rPr b="1" lang="en-US" sz="2800" spc="-1" strike="noStrike">
                <a:solidFill>
                  <a:srgbClr val="ffffff"/>
                </a:solidFill>
                <a:latin typeface="Montserrat Medium"/>
                <a:ea typeface="DejaVu Sans"/>
              </a:rPr>
              <a:t>Clear Sentences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360000" y="2088000"/>
            <a:ext cx="11517120" cy="3921120"/>
          </a:xfrm>
          <a:prstGeom prst="rect">
            <a:avLst/>
          </a:prstGeom>
          <a:noFill/>
          <a:ln w="0">
            <a:noFill/>
          </a:ln>
        </p:spPr>
        <p:style>
          <a:lnRef idx="0"/>
          <a:fillRef idx="0"/>
          <a:effectRef idx="0"/>
          <a:fontRef idx="minor"/>
        </p:style>
      </p:sp>
      <p:sp>
        <p:nvSpPr>
          <p:cNvPr id="156" name="PlaceHolder 6"/>
          <p:cNvSpPr/>
          <p:nvPr/>
        </p:nvSpPr>
        <p:spPr>
          <a:xfrm>
            <a:off x="398160" y="155520"/>
            <a:ext cx="10437480" cy="17892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Suitable Adjectives to Compose Clear Sentences</a:t>
            </a:r>
            <a:endParaRPr b="0" lang="en-PH" sz="3600" spc="-1" strike="noStrike">
              <a:latin typeface="Arial"/>
            </a:endParaRPr>
          </a:p>
        </p:txBody>
      </p:sp>
      <p:sp>
        <p:nvSpPr>
          <p:cNvPr id="157" name=""/>
          <p:cNvSpPr/>
          <p:nvPr/>
        </p:nvSpPr>
        <p:spPr>
          <a:xfrm>
            <a:off x="987120" y="2557440"/>
            <a:ext cx="10352520" cy="3742200"/>
          </a:xfrm>
          <a:prstGeom prst="rect">
            <a:avLst/>
          </a:prstGeom>
          <a:noFill/>
          <a:ln w="0">
            <a:noFill/>
          </a:ln>
        </p:spPr>
        <p:style>
          <a:lnRef idx="0"/>
          <a:fillRef idx="0"/>
          <a:effectRef idx="0"/>
          <a:fontRef idx="minor"/>
        </p:style>
        <p:txBody>
          <a:bodyPr lIns="90000" rIns="90000" tIns="45000" bIns="45000" anchor="t">
            <a:noAutofit/>
          </a:bodyPr>
          <a:p>
            <a:pPr marL="457200" indent="-457200" algn="just">
              <a:lnSpc>
                <a:spcPct val="100000"/>
              </a:lnSpc>
              <a:spcBef>
                <a:spcPts val="901"/>
              </a:spcBef>
              <a:spcAft>
                <a:spcPts val="499"/>
              </a:spcAft>
              <a:buNone/>
              <a:tabLst>
                <a:tab algn="l" pos="0"/>
              </a:tabLst>
            </a:pPr>
            <a:r>
              <a:rPr b="0" lang="en-PH" sz="1800" spc="-1" strike="noStrike">
                <a:solidFill>
                  <a:srgbClr val="9c0000"/>
                </a:solidFill>
                <a:latin typeface="Lato"/>
                <a:ea typeface="Arial;Arial"/>
              </a:rPr>
              <a:t>F. </a:t>
            </a:r>
            <a:r>
              <a:rPr b="0" lang="en-PH" sz="1800" spc="-1" strike="noStrike" u="sng">
                <a:solidFill>
                  <a:srgbClr val="9c0000"/>
                </a:solidFill>
                <a:uFillTx/>
                <a:latin typeface="Lato"/>
                <a:ea typeface="Arial;Arial"/>
              </a:rPr>
              <a:t>Numeral Adjectives</a:t>
            </a:r>
            <a:r>
              <a:rPr b="1" lang="en-PH" sz="1800" spc="-1" strike="noStrike">
                <a:solidFill>
                  <a:srgbClr val="000000"/>
                </a:solidFill>
                <a:latin typeface="Lato"/>
                <a:ea typeface="Arial;Arial"/>
              </a:rPr>
              <a:t> </a:t>
            </a:r>
            <a:r>
              <a:rPr b="0" lang="en-PH" sz="1800" spc="-1" strike="noStrike">
                <a:solidFill>
                  <a:srgbClr val="000000"/>
                </a:solidFill>
                <a:latin typeface="Lato"/>
                <a:ea typeface="Arial;Arial"/>
              </a:rPr>
              <a:t>state the quantity of the noun or pronoun. </a:t>
            </a:r>
            <a:endParaRPr b="0" lang="en-PH" sz="1800" spc="-1" strike="noStrike">
              <a:latin typeface="Arial"/>
            </a:endParaRPr>
          </a:p>
          <a:p>
            <a:pPr marL="723960" indent="-304920" algn="just">
              <a:lnSpc>
                <a:spcPct val="100000"/>
              </a:lnSpc>
              <a:spcBef>
                <a:spcPts val="400"/>
              </a:spcBef>
              <a:buNone/>
              <a:tabLst>
                <a:tab algn="l" pos="0"/>
              </a:tabLst>
            </a:pPr>
            <a:r>
              <a:rPr b="0" lang="en-PH" sz="1800" spc="-1" strike="noStrike">
                <a:solidFill>
                  <a:srgbClr val="000000"/>
                </a:solidFill>
                <a:latin typeface="Lato"/>
                <a:ea typeface="Arial;Arial"/>
              </a:rPr>
              <a:t>1. </a:t>
            </a:r>
            <a:r>
              <a:rPr b="1" lang="en-PH" sz="1800" spc="-1" strike="noStrike">
                <a:solidFill>
                  <a:srgbClr val="000000"/>
                </a:solidFill>
                <a:latin typeface="Lato"/>
                <a:ea typeface="Arial;Arial"/>
              </a:rPr>
              <a:t>Cardinal </a:t>
            </a:r>
            <a:r>
              <a:rPr b="0" lang="en-PH" sz="1800" spc="-1" strike="noStrike">
                <a:solidFill>
                  <a:srgbClr val="000000"/>
                </a:solidFill>
                <a:latin typeface="Lato"/>
                <a:ea typeface="Arial;Arial"/>
              </a:rPr>
              <a:t>conveys the actual number of items (e.g., one, two, three, and four). Two buses are rented for the event. </a:t>
            </a:r>
            <a:endParaRPr b="0" lang="en-PH" sz="1800" spc="-1" strike="noStrike">
              <a:latin typeface="Arial"/>
            </a:endParaRPr>
          </a:p>
          <a:p>
            <a:pPr marL="723960" indent="-304920" algn="just">
              <a:lnSpc>
                <a:spcPct val="100000"/>
              </a:lnSpc>
              <a:spcBef>
                <a:spcPts val="400"/>
              </a:spcBef>
              <a:buNone/>
              <a:tabLst>
                <a:tab algn="l" pos="0"/>
              </a:tabLst>
            </a:pPr>
            <a:r>
              <a:rPr b="0" lang="en-PH" sz="1800" spc="-1" strike="noStrike">
                <a:solidFill>
                  <a:srgbClr val="000000"/>
                </a:solidFill>
                <a:latin typeface="Lato"/>
                <a:ea typeface="Arial;Arial"/>
              </a:rPr>
              <a:t>2. </a:t>
            </a:r>
            <a:r>
              <a:rPr b="1" lang="en-PH" sz="1800" spc="-1" strike="noStrike">
                <a:solidFill>
                  <a:srgbClr val="000000"/>
                </a:solidFill>
                <a:latin typeface="Lato"/>
                <a:ea typeface="Arial;Arial"/>
              </a:rPr>
              <a:t>Ordinal </a:t>
            </a:r>
            <a:r>
              <a:rPr b="0" lang="en-PH" sz="1800" spc="-1" strike="noStrike">
                <a:solidFill>
                  <a:srgbClr val="000000"/>
                </a:solidFill>
                <a:latin typeface="Lato"/>
                <a:ea typeface="Arial;Arial"/>
              </a:rPr>
              <a:t>tells the rank or position of a noun or pronoun in a series (e.g., first, second, third, and fourth). Henry was the </a:t>
            </a:r>
            <a:r>
              <a:rPr b="1" lang="en-PH" sz="1800" spc="-1" strike="noStrike" u="sng">
                <a:solidFill>
                  <a:srgbClr val="000000"/>
                </a:solidFill>
                <a:uFillTx/>
                <a:latin typeface="Lato"/>
                <a:ea typeface="Arial;Arial"/>
              </a:rPr>
              <a:t>first </a:t>
            </a:r>
            <a:r>
              <a:rPr b="0" lang="en-PH" sz="1800" spc="-1" strike="noStrike">
                <a:solidFill>
                  <a:srgbClr val="000000"/>
                </a:solidFill>
                <a:latin typeface="Lato"/>
                <a:ea typeface="Arial;Arial"/>
              </a:rPr>
              <a:t>participant to arrive at the event.</a:t>
            </a:r>
            <a:endParaRPr b="0" lang="en-PH" sz="1800" spc="-1" strike="noStrike">
              <a:latin typeface="Arial"/>
            </a:endParaRPr>
          </a:p>
        </p:txBody>
      </p:sp>
      <p:sp>
        <p:nvSpPr>
          <p:cNvPr id="158" name=""/>
          <p:cNvSpPr/>
          <p:nvPr/>
        </p:nvSpPr>
        <p:spPr>
          <a:xfrm>
            <a:off x="3132000" y="1620000"/>
            <a:ext cx="5147640" cy="539640"/>
          </a:xfrm>
          <a:prstGeom prst="rect">
            <a:avLst/>
          </a:prstGeom>
          <a:noFill/>
          <a:ln w="0">
            <a:noFill/>
          </a:ln>
        </p:spPr>
        <p:style>
          <a:lnRef idx="0"/>
          <a:fillRef idx="0"/>
          <a:effectRef idx="0"/>
          <a:fontRef idx="minor"/>
        </p:style>
        <p:txBody>
          <a:bodyPr lIns="90000" rIns="90000" tIns="45000" bIns="45000" anchor="t">
            <a:noAutofit/>
          </a:bodyPr>
          <a:p>
            <a:pPr algn="ctr">
              <a:lnSpc>
                <a:spcPts val="1205"/>
              </a:lnSpc>
              <a:spcBef>
                <a:spcPts val="1199"/>
              </a:spcBef>
              <a:spcAft>
                <a:spcPts val="499"/>
              </a:spcAft>
              <a:buNone/>
            </a:pPr>
            <a:r>
              <a:rPr b="1" lang="en-PH" sz="2200" spc="-1" strike="noStrike">
                <a:latin typeface="Lato"/>
                <a:ea typeface="PingFang SC"/>
              </a:rPr>
              <a:t>Kinds of Limiting Adjectives</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1440000" y="2340000"/>
            <a:ext cx="3599640" cy="539640"/>
          </a:xfrm>
          <a:custGeom>
            <a:avLst/>
            <a:gdLst/>
            <a:ahLst/>
            <a:rect l="l" t="t" r="r" b="b"/>
            <a:pathLst>
              <a:path w="10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9750" y="1501"/>
                </a:lnTo>
                <a:lnTo>
                  <a:pt x="9751" y="1501"/>
                </a:lnTo>
                <a:cubicBezTo>
                  <a:pt x="9795" y="1501"/>
                  <a:pt x="9838" y="1489"/>
                  <a:pt x="9876" y="1467"/>
                </a:cubicBezTo>
                <a:cubicBezTo>
                  <a:pt x="9914" y="1446"/>
                  <a:pt x="9946" y="1414"/>
                  <a:pt x="9967" y="1376"/>
                </a:cubicBezTo>
                <a:cubicBezTo>
                  <a:pt x="9989" y="1338"/>
                  <a:pt x="10001" y="1295"/>
                  <a:pt x="10001" y="1251"/>
                </a:cubicBezTo>
                <a:lnTo>
                  <a:pt x="10001" y="250"/>
                </a:lnTo>
                <a:lnTo>
                  <a:pt x="10001" y="250"/>
                </a:lnTo>
                <a:lnTo>
                  <a:pt x="10001" y="250"/>
                </a:lnTo>
                <a:cubicBezTo>
                  <a:pt x="10001" y="206"/>
                  <a:pt x="9989" y="163"/>
                  <a:pt x="9967" y="125"/>
                </a:cubicBezTo>
                <a:cubicBezTo>
                  <a:pt x="9946" y="87"/>
                  <a:pt x="9914" y="55"/>
                  <a:pt x="9876" y="34"/>
                </a:cubicBezTo>
                <a:cubicBezTo>
                  <a:pt x="9838" y="12"/>
                  <a:pt x="9795" y="0"/>
                  <a:pt x="9751" y="0"/>
                </a:cubicBezTo>
                <a:lnTo>
                  <a:pt x="250" y="0"/>
                </a:lnTo>
              </a:path>
            </a:pathLst>
          </a:custGeom>
          <a:solidFill>
            <a:srgbClr val="ffffff"/>
          </a:solidFill>
          <a:ln w="0">
            <a:solidFill>
              <a:srgbClr val="000000"/>
            </a:solidFill>
          </a:ln>
        </p:spPr>
        <p:style>
          <a:lnRef idx="0"/>
          <a:fillRef idx="0"/>
          <a:effectRef idx="0"/>
          <a:fontRef idx="minor"/>
        </p:style>
      </p:sp>
      <p:sp>
        <p:nvSpPr>
          <p:cNvPr id="160" name=""/>
          <p:cNvSpPr/>
          <p:nvPr/>
        </p:nvSpPr>
        <p:spPr>
          <a:xfrm>
            <a:off x="540000" y="1510560"/>
            <a:ext cx="5217120" cy="5037120"/>
          </a:xfrm>
          <a:prstGeom prst="rect">
            <a:avLst/>
          </a:prstGeom>
          <a:noFill/>
          <a:ln w="0">
            <a:noFill/>
          </a:ln>
        </p:spPr>
        <p:style>
          <a:lnRef idx="0"/>
          <a:fillRef idx="0"/>
          <a:effectRef idx="0"/>
          <a:fontRef idx="minor"/>
        </p:style>
      </p:sp>
      <p:sp>
        <p:nvSpPr>
          <p:cNvPr id="161" name=""/>
          <p:cNvSpPr/>
          <p:nvPr/>
        </p:nvSpPr>
        <p:spPr>
          <a:xfrm>
            <a:off x="540000" y="1657080"/>
            <a:ext cx="5217480" cy="503748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1301"/>
              </a:spcBef>
              <a:spcAft>
                <a:spcPts val="499"/>
              </a:spcAft>
              <a:buNone/>
            </a:pPr>
            <a:r>
              <a:rPr b="0" lang="en-PH" sz="1800" spc="-1" strike="noStrike">
                <a:solidFill>
                  <a:srgbClr val="000000"/>
                </a:solidFill>
                <a:latin typeface="Lato"/>
                <a:ea typeface="DejaVu Sans"/>
              </a:rPr>
              <a:t>Choose a descriptive adjective from the given word bank to complete each of the following sentences.</a:t>
            </a:r>
            <a:endParaRPr b="0" lang="en-PH" sz="1800" spc="-1" strike="noStrike">
              <a:latin typeface="Arial"/>
            </a:endParaRPr>
          </a:p>
          <a:p>
            <a:pPr algn="just">
              <a:lnSpc>
                <a:spcPct val="100000"/>
              </a:lnSpc>
              <a:spcBef>
                <a:spcPts val="1301"/>
              </a:spcBef>
              <a:spcAft>
                <a:spcPts val="499"/>
              </a:spcAft>
              <a:buNone/>
            </a:pP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1. Olivia often flashes her smile to anyone she meets in the neighborhood. She is _______.</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2. Wesley sticks to his budget, saves up for a rainy day, and does not make any unnecessary and expensive purchases. Wesley is _______.</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3. Even when Lucy is tired and sleepy, she usually stays up the whole night to study for her exams. She also submits her homework on time. Lucy is _______.</a:t>
            </a:r>
            <a:endParaRPr b="0" lang="en-PH" sz="1800" spc="-1" strike="noStrike">
              <a:latin typeface="Arial"/>
            </a:endParaRPr>
          </a:p>
          <a:p>
            <a:pPr algn="just">
              <a:lnSpc>
                <a:spcPct val="100000"/>
              </a:lnSpc>
              <a:spcBef>
                <a:spcPts val="1301"/>
              </a:spcBef>
              <a:spcAft>
                <a:spcPts val="499"/>
              </a:spcAft>
              <a:buNone/>
            </a:pPr>
            <a:endParaRPr b="0" lang="en-PH" sz="1800" spc="-1" strike="noStrike">
              <a:latin typeface="Arial"/>
            </a:endParaRPr>
          </a:p>
          <a:p>
            <a:pPr algn="just">
              <a:lnSpc>
                <a:spcPct val="100000"/>
              </a:lnSpc>
              <a:spcBef>
                <a:spcPts val="1301"/>
              </a:spcBef>
              <a:spcAft>
                <a:spcPts val="499"/>
              </a:spcAft>
              <a:buNone/>
            </a:pPr>
            <a:endParaRPr b="0" lang="en-PH" sz="1800" spc="-1" strike="noStrike">
              <a:latin typeface="Arial"/>
            </a:endParaRPr>
          </a:p>
        </p:txBody>
      </p:sp>
      <p:sp>
        <p:nvSpPr>
          <p:cNvPr id="162" name=""/>
          <p:cNvSpPr/>
          <p:nvPr/>
        </p:nvSpPr>
        <p:spPr>
          <a:xfrm>
            <a:off x="6480000" y="1599840"/>
            <a:ext cx="5217480" cy="4986000"/>
          </a:xfrm>
          <a:prstGeom prst="rect">
            <a:avLst/>
          </a:prstGeom>
          <a:noFill/>
          <a:ln w="0">
            <a:noFill/>
          </a:ln>
        </p:spPr>
        <p:style>
          <a:lnRef idx="0"/>
          <a:fillRef idx="0"/>
          <a:effectRef idx="0"/>
          <a:fontRef idx="minor"/>
        </p:style>
        <p:txBody>
          <a:bodyPr lIns="0" rIns="0" tIns="0" bIns="0" anchor="t">
            <a:noAutofit/>
          </a:bodyPr>
          <a:p>
            <a:pPr algn="just">
              <a:lnSpc>
                <a:spcPct val="100000"/>
              </a:lnSpc>
              <a:buNone/>
            </a:pPr>
            <a:r>
              <a:rPr b="0" lang="en-PH" sz="1800" spc="-1" strike="noStrike">
                <a:solidFill>
                  <a:srgbClr val="000000"/>
                </a:solidFill>
                <a:latin typeface="Lato"/>
                <a:ea typeface="DejaVu Sans"/>
              </a:rPr>
              <a:t>Answer:</a:t>
            </a:r>
            <a:endParaRPr b="0" lang="en-PH" sz="1800" spc="-1" strike="noStrike">
              <a:latin typeface="Arial"/>
            </a:endParaRPr>
          </a:p>
          <a:p>
            <a:pPr algn="just">
              <a:lnSpc>
                <a:spcPct val="100000"/>
              </a:lnSpc>
              <a:buNone/>
            </a:pPr>
            <a:endParaRPr b="0" lang="en-PH" sz="1800" spc="-1" strike="noStrike">
              <a:latin typeface="Arial"/>
            </a:endParaRPr>
          </a:p>
          <a:p>
            <a:pPr>
              <a:lnSpc>
                <a:spcPts val="904"/>
              </a:lnSpc>
              <a:buNone/>
            </a:pPr>
            <a:r>
              <a:rPr b="0" lang="en-PH" sz="1800" spc="-1" strike="noStrike">
                <a:solidFill>
                  <a:srgbClr val="000000"/>
                </a:solidFill>
                <a:latin typeface="Lato"/>
                <a:ea typeface="Arial;Arial"/>
              </a:rPr>
              <a:t>1. friendly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2. thrifty</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3. diligent</a:t>
            </a:r>
            <a:endParaRPr b="0" lang="en-PH" sz="1800" spc="-1" strike="noStrike">
              <a:latin typeface="Arial"/>
            </a:endParaRPr>
          </a:p>
        </p:txBody>
      </p:sp>
      <p:sp>
        <p:nvSpPr>
          <p:cNvPr id="163" name=""/>
          <p:cNvSpPr/>
          <p:nvPr/>
        </p:nvSpPr>
        <p:spPr>
          <a:xfrm>
            <a:off x="1725120" y="2448000"/>
            <a:ext cx="3134520" cy="539640"/>
          </a:xfrm>
          <a:prstGeom prst="rect">
            <a:avLst/>
          </a:prstGeom>
          <a:noFill/>
          <a:ln w="0">
            <a:noFill/>
          </a:ln>
        </p:spPr>
        <p:style>
          <a:lnRef idx="0"/>
          <a:fillRef idx="0"/>
          <a:effectRef idx="0"/>
          <a:fontRef idx="minor"/>
        </p:style>
        <p:txBody>
          <a:bodyPr lIns="0" rIns="0" tIns="0" bIns="0" anchor="t">
            <a:noAutofit/>
          </a:bodyPr>
          <a:p>
            <a:pPr algn="ctr">
              <a:lnSpc>
                <a:spcPct val="100000"/>
              </a:lnSpc>
              <a:spcBef>
                <a:spcPts val="1100"/>
              </a:spcBef>
              <a:spcAft>
                <a:spcPts val="499"/>
              </a:spcAft>
              <a:buNone/>
            </a:pPr>
            <a:r>
              <a:rPr b="0" lang="en-PH" sz="1800" spc="-1" strike="noStrike">
                <a:solidFill>
                  <a:srgbClr val="000000"/>
                </a:solidFill>
                <a:latin typeface="Lato"/>
                <a:ea typeface="Arial;Arial"/>
              </a:rPr>
              <a:t>thrifty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friendly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diligent</a:t>
            </a:r>
            <a:endParaRPr b="0" lang="en-PH" sz="1800" spc="-1" strike="noStrike">
              <a:latin typeface="Arial"/>
            </a:endParaRPr>
          </a:p>
        </p:txBody>
      </p:sp>
      <p:sp>
        <p:nvSpPr>
          <p:cNvPr id="164" name="PlaceHolder 4"/>
          <p:cNvSpPr/>
          <p:nvPr/>
        </p:nvSpPr>
        <p:spPr>
          <a:xfrm>
            <a:off x="398160" y="155880"/>
            <a:ext cx="10437480" cy="17892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Suitable Adjectives to Compose Clear Sentences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612000" y="2328120"/>
            <a:ext cx="11014920" cy="3957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Apart from verbs, adjectives can make sentences more interesting to our listeners and readers is the adjective. Adjectives help create sensory images in our listeners’ and readers’ minds. Thus, messages become clearer and more precise.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Adjectives are words that describe (descriptive) and point to (limiting) nouns and pronouns. There are different types of limiting adjectives, namely, articles, possessive adjectives, demonstrative adjectives, proper adjectives, numeral adjectives, and noun modifiers.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gn="just">
              <a:lnSpc>
                <a:spcPct val="100000"/>
              </a:lnSpc>
              <a:spcBef>
                <a:spcPts val="499"/>
              </a:spcBef>
              <a:spcAft>
                <a:spcPts val="499"/>
              </a:spcAft>
              <a:buNone/>
            </a:pPr>
            <a:r>
              <a:rPr b="0" lang="en-PH" sz="1800" spc="-1" strike="noStrike">
                <a:solidFill>
                  <a:srgbClr val="2d2f3c"/>
                </a:solidFill>
                <a:latin typeface="Lato"/>
                <a:ea typeface="font0000000029add01a"/>
              </a:rPr>
              <a:t> </a:t>
            </a:r>
            <a:endParaRPr b="0" lang="en-PH" sz="1800" spc="-1" strike="noStrike">
              <a:latin typeface="Arial"/>
            </a:endParaRPr>
          </a:p>
          <a:p>
            <a:pPr algn="just">
              <a:lnSpc>
                <a:spcPct val="100000"/>
              </a:lnSpc>
              <a:spcBef>
                <a:spcPts val="499"/>
              </a:spcBef>
              <a:spcAft>
                <a:spcPts val="499"/>
              </a:spcAft>
              <a:buNone/>
            </a:pPr>
            <a:endParaRPr b="0" lang="en-PH" sz="1800" spc="-1" strike="noStrike">
              <a:latin typeface="Arial"/>
            </a:endParaRPr>
          </a:p>
          <a:p>
            <a:pPr algn="just">
              <a:lnSpc>
                <a:spcPct val="100000"/>
              </a:lnSpc>
              <a:spcBef>
                <a:spcPts val="499"/>
              </a:spcBef>
              <a:spcAft>
                <a:spcPts val="499"/>
              </a:spcAft>
              <a:buNone/>
            </a:pPr>
            <a:endParaRPr b="0" lang="en-PH" sz="1800" spc="-1" strike="noStrike">
              <a:latin typeface="Arial"/>
            </a:endParaRPr>
          </a:p>
        </p:txBody>
      </p:sp>
      <p:sp>
        <p:nvSpPr>
          <p:cNvPr id="126" name="PlaceHolder 1"/>
          <p:cNvSpPr/>
          <p:nvPr/>
        </p:nvSpPr>
        <p:spPr>
          <a:xfrm>
            <a:off x="398160" y="155160"/>
            <a:ext cx="10437480" cy="17892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Suitable Adjectives to Compose Clear Sentences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360000" y="2088000"/>
            <a:ext cx="11517120" cy="3921120"/>
          </a:xfrm>
          <a:prstGeom prst="rect">
            <a:avLst/>
          </a:prstGeom>
          <a:noFill/>
          <a:ln w="0">
            <a:noFill/>
          </a:ln>
        </p:spPr>
        <p:style>
          <a:lnRef idx="0"/>
          <a:fillRef idx="0"/>
          <a:effectRef idx="0"/>
          <a:fontRef idx="minor"/>
        </p:style>
      </p:sp>
      <p:sp>
        <p:nvSpPr>
          <p:cNvPr id="128" name=""/>
          <p:cNvSpPr/>
          <p:nvPr/>
        </p:nvSpPr>
        <p:spPr>
          <a:xfrm>
            <a:off x="3132000" y="1620000"/>
            <a:ext cx="5147640" cy="539640"/>
          </a:xfrm>
          <a:prstGeom prst="rect">
            <a:avLst/>
          </a:prstGeom>
          <a:noFill/>
          <a:ln w="0">
            <a:noFill/>
          </a:ln>
        </p:spPr>
        <p:style>
          <a:lnRef idx="0"/>
          <a:fillRef idx="0"/>
          <a:effectRef idx="0"/>
          <a:fontRef idx="minor"/>
        </p:style>
        <p:txBody>
          <a:bodyPr lIns="90000" rIns="90000" tIns="45000" bIns="45000" anchor="t">
            <a:noAutofit/>
          </a:bodyPr>
          <a:p>
            <a:pPr algn="ctr">
              <a:lnSpc>
                <a:spcPts val="1205"/>
              </a:lnSpc>
              <a:spcBef>
                <a:spcPts val="1199"/>
              </a:spcBef>
              <a:spcAft>
                <a:spcPts val="499"/>
              </a:spcAft>
              <a:buNone/>
            </a:pPr>
            <a:r>
              <a:rPr b="1" lang="en-PH" sz="2200" spc="-1" strike="noStrike">
                <a:latin typeface="Lato"/>
                <a:ea typeface="PingFang SC"/>
              </a:rPr>
              <a:t>Kinds of Adjectives</a:t>
            </a:r>
            <a:endParaRPr b="0" lang="en-PH" sz="2200" spc="-1" strike="noStrike">
              <a:latin typeface="Arial"/>
            </a:endParaRPr>
          </a:p>
        </p:txBody>
      </p:sp>
      <p:sp>
        <p:nvSpPr>
          <p:cNvPr id="129" name="PlaceHolder 11"/>
          <p:cNvSpPr/>
          <p:nvPr/>
        </p:nvSpPr>
        <p:spPr>
          <a:xfrm>
            <a:off x="398160" y="155520"/>
            <a:ext cx="10437480" cy="17892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Suitable Adjectives to Compose Clear Sentences</a:t>
            </a:r>
            <a:endParaRPr b="0" lang="en-PH" sz="3600" spc="-1" strike="noStrike">
              <a:latin typeface="Arial"/>
            </a:endParaRPr>
          </a:p>
        </p:txBody>
      </p:sp>
      <p:sp>
        <p:nvSpPr>
          <p:cNvPr id="130" name=""/>
          <p:cNvSpPr/>
          <p:nvPr/>
        </p:nvSpPr>
        <p:spPr>
          <a:xfrm>
            <a:off x="684000" y="2419200"/>
            <a:ext cx="10799640" cy="3592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pPr>
            <a:r>
              <a:rPr b="1" lang="en-PH" sz="1800" spc="-1" strike="noStrike">
                <a:solidFill>
                  <a:srgbClr val="000000"/>
                </a:solidFill>
                <a:latin typeface="Lato"/>
              </a:rPr>
              <a:t>I. Descriptive Adjectives</a:t>
            </a:r>
            <a:endParaRPr b="0" lang="en-PH" sz="1800" spc="-1" strike="noStrike">
              <a:latin typeface="Arial"/>
            </a:endParaRPr>
          </a:p>
          <a:p>
            <a:pPr algn="just">
              <a:lnSpc>
                <a:spcPct val="100000"/>
              </a:lnSpc>
              <a:spcBef>
                <a:spcPts val="499"/>
              </a:spcBef>
              <a:spcAft>
                <a:spcPts val="499"/>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These are words or phrases that give the qualities or characteristics of a noun or a pronoun. The following words are descriptive adjectives: beautiful, smart, tall, slender, attractive, large, circular, gigantic, colorful, bright, dull, wonderful, splendid, yellow, and green.</a:t>
            </a:r>
            <a:endParaRPr b="0" lang="en-PH" sz="1800" spc="-1" strike="noStrike">
              <a:latin typeface="Arial"/>
            </a:endParaRPr>
          </a:p>
          <a:p>
            <a:pPr algn="just">
              <a:lnSpc>
                <a:spcPct val="100000"/>
              </a:lnSpc>
              <a:spcBef>
                <a:spcPts val="499"/>
              </a:spcBef>
              <a:spcAft>
                <a:spcPts val="499"/>
              </a:spcAft>
              <a:buNone/>
            </a:pPr>
            <a:endParaRPr b="0" lang="en-PH" sz="1800" spc="-1" strike="noStrike">
              <a:latin typeface="Arial"/>
            </a:endParaRPr>
          </a:p>
          <a:p>
            <a:pPr algn="just">
              <a:lnSpc>
                <a:spcPct val="100000"/>
              </a:lnSpc>
              <a:spcBef>
                <a:spcPts val="499"/>
              </a:spcBef>
              <a:spcAft>
                <a:spcPts val="499"/>
              </a:spcAft>
              <a:buNone/>
            </a:pPr>
            <a:r>
              <a:rPr b="0" lang="en-PH" sz="1800" spc="-1" strike="noStrike">
                <a:solidFill>
                  <a:srgbClr val="000000"/>
                </a:solidFill>
                <a:latin typeface="Lato"/>
                <a:ea typeface="Arial;Arial"/>
              </a:rPr>
              <a:t>Examples:</a:t>
            </a:r>
            <a:endParaRPr b="0" lang="en-PH" sz="1800" spc="-1" strike="noStrike">
              <a:latin typeface="Arial"/>
            </a:endParaRPr>
          </a:p>
          <a:p>
            <a:pPr algn="just">
              <a:lnSpc>
                <a:spcPct val="100000"/>
              </a:lnSpc>
              <a:spcBef>
                <a:spcPts val="499"/>
              </a:spcBef>
              <a:spcAft>
                <a:spcPts val="499"/>
              </a:spcAft>
              <a:buNone/>
            </a:pPr>
            <a:r>
              <a:rPr b="0" lang="en-PH" sz="1800" spc="-1" strike="noStrike">
                <a:solidFill>
                  <a:srgbClr val="000000"/>
                </a:solidFill>
                <a:latin typeface="Lato"/>
                <a:ea typeface="Arial;Arial"/>
              </a:rPr>
              <a:t>Bantayan Island in Cebu is a </a:t>
            </a:r>
            <a:r>
              <a:rPr b="1" lang="en-PH" sz="1800" spc="-1" strike="noStrike" u="sng">
                <a:solidFill>
                  <a:srgbClr val="000000"/>
                </a:solidFill>
                <a:uFillTx/>
                <a:latin typeface="Lato"/>
                <a:ea typeface="Arial;Arial"/>
              </a:rPr>
              <a:t>breathtaking </a:t>
            </a:r>
            <a:r>
              <a:rPr b="0" lang="en-PH" sz="1800" spc="-1" strike="noStrike">
                <a:solidFill>
                  <a:srgbClr val="000000"/>
                </a:solidFill>
                <a:latin typeface="Lato"/>
                <a:ea typeface="Arial;Arial"/>
              </a:rPr>
              <a:t>sight. </a:t>
            </a:r>
            <a:endParaRPr b="0" lang="en-PH" sz="1800" spc="-1" strike="noStrike">
              <a:latin typeface="Arial"/>
            </a:endParaRPr>
          </a:p>
          <a:p>
            <a:pPr algn="just">
              <a:lnSpc>
                <a:spcPct val="100000"/>
              </a:lnSpc>
              <a:spcBef>
                <a:spcPts val="499"/>
              </a:spcBef>
              <a:spcAft>
                <a:spcPts val="499"/>
              </a:spcAft>
              <a:buNone/>
            </a:pPr>
            <a:r>
              <a:rPr b="0" lang="en-PH" sz="1800" spc="-1" strike="noStrike">
                <a:solidFill>
                  <a:srgbClr val="000000"/>
                </a:solidFill>
                <a:latin typeface="Lato"/>
                <a:ea typeface="Arial;Arial"/>
              </a:rPr>
              <a:t>The Philippines is </a:t>
            </a:r>
            <a:r>
              <a:rPr b="1" lang="en-PH" sz="1800" spc="-1" strike="noStrike" u="sng">
                <a:solidFill>
                  <a:srgbClr val="000000"/>
                </a:solidFill>
                <a:uFillTx/>
                <a:latin typeface="Lato"/>
                <a:ea typeface="Arial;Arial"/>
              </a:rPr>
              <a:t>rich </a:t>
            </a:r>
            <a:r>
              <a:rPr b="0" lang="en-PH" sz="1800" spc="-1" strike="noStrike">
                <a:solidFill>
                  <a:srgbClr val="000000"/>
                </a:solidFill>
                <a:latin typeface="Lato"/>
                <a:ea typeface="Arial;Arial"/>
              </a:rPr>
              <a:t>not only in natural resources but also in historical places.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360000" y="2088000"/>
            <a:ext cx="11517120" cy="3921120"/>
          </a:xfrm>
          <a:prstGeom prst="rect">
            <a:avLst/>
          </a:prstGeom>
          <a:noFill/>
          <a:ln w="0">
            <a:noFill/>
          </a:ln>
        </p:spPr>
        <p:style>
          <a:lnRef idx="0"/>
          <a:fillRef idx="0"/>
          <a:effectRef idx="0"/>
          <a:fontRef idx="minor"/>
        </p:style>
      </p:sp>
      <p:sp>
        <p:nvSpPr>
          <p:cNvPr id="132" name=""/>
          <p:cNvSpPr/>
          <p:nvPr/>
        </p:nvSpPr>
        <p:spPr>
          <a:xfrm>
            <a:off x="3132000" y="1620000"/>
            <a:ext cx="5147640" cy="539640"/>
          </a:xfrm>
          <a:prstGeom prst="rect">
            <a:avLst/>
          </a:prstGeom>
          <a:noFill/>
          <a:ln w="0">
            <a:noFill/>
          </a:ln>
        </p:spPr>
        <p:style>
          <a:lnRef idx="0"/>
          <a:fillRef idx="0"/>
          <a:effectRef idx="0"/>
          <a:fontRef idx="minor"/>
        </p:style>
        <p:txBody>
          <a:bodyPr lIns="90000" rIns="90000" tIns="45000" bIns="45000" anchor="t">
            <a:noAutofit/>
          </a:bodyPr>
          <a:p>
            <a:pPr algn="ctr">
              <a:lnSpc>
                <a:spcPts val="1205"/>
              </a:lnSpc>
              <a:spcBef>
                <a:spcPts val="1199"/>
              </a:spcBef>
              <a:spcAft>
                <a:spcPts val="499"/>
              </a:spcAft>
              <a:buNone/>
            </a:pPr>
            <a:r>
              <a:rPr b="1" lang="en-PH" sz="2200" spc="-1" strike="noStrike">
                <a:latin typeface="Lato"/>
                <a:ea typeface="PingFang SC"/>
              </a:rPr>
              <a:t>Kinds of Limiting Adjectives</a:t>
            </a:r>
            <a:endParaRPr b="0" lang="en-PH" sz="2200" spc="-1" strike="noStrike">
              <a:latin typeface="Arial"/>
            </a:endParaRPr>
          </a:p>
        </p:txBody>
      </p:sp>
      <p:sp>
        <p:nvSpPr>
          <p:cNvPr id="133" name="PlaceHolder 13"/>
          <p:cNvSpPr/>
          <p:nvPr/>
        </p:nvSpPr>
        <p:spPr>
          <a:xfrm>
            <a:off x="398160" y="155520"/>
            <a:ext cx="10437480" cy="17892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Suitable Adjectives to Compose Clear Sentences</a:t>
            </a:r>
            <a:endParaRPr b="0" lang="en-PH" sz="3600" spc="-1" strike="noStrike">
              <a:latin typeface="Arial"/>
            </a:endParaRPr>
          </a:p>
        </p:txBody>
      </p:sp>
      <p:sp>
        <p:nvSpPr>
          <p:cNvPr id="134" name=""/>
          <p:cNvSpPr/>
          <p:nvPr/>
        </p:nvSpPr>
        <p:spPr>
          <a:xfrm>
            <a:off x="1044000" y="2694960"/>
            <a:ext cx="10151640" cy="2813040"/>
          </a:xfrm>
          <a:prstGeom prst="rect">
            <a:avLst/>
          </a:prstGeom>
          <a:noFill/>
          <a:ln w="0">
            <a:noFill/>
          </a:ln>
        </p:spPr>
        <p:style>
          <a:lnRef idx="0"/>
          <a:fillRef idx="0"/>
          <a:effectRef idx="0"/>
          <a:fontRef idx="minor"/>
        </p:style>
        <p:txBody>
          <a:bodyPr lIns="90000" rIns="90000" tIns="45000" bIns="45000" anchor="t">
            <a:noAutofit/>
          </a:bodyPr>
          <a:p>
            <a:pPr algn="just">
              <a:lnSpc>
                <a:spcPts val="1205"/>
              </a:lnSpc>
              <a:spcBef>
                <a:spcPts val="1199"/>
              </a:spcBef>
              <a:spcAft>
                <a:spcPts val="201"/>
              </a:spcAft>
              <a:buNone/>
            </a:pPr>
            <a:r>
              <a:rPr b="1" lang="en-PH" sz="1800" spc="-1" strike="noStrike">
                <a:latin typeface="Lato"/>
              </a:rPr>
              <a:t>II. Limiting Adjectives </a:t>
            </a:r>
            <a:endParaRPr b="0" lang="en-PH" sz="1800" spc="-1" strike="noStrike">
              <a:latin typeface="Arial"/>
            </a:endParaRPr>
          </a:p>
          <a:p>
            <a:pPr algn="just">
              <a:lnSpc>
                <a:spcPct val="150000"/>
              </a:lnSpc>
              <a:spcBef>
                <a:spcPts val="499"/>
              </a:spcBef>
              <a:spcAft>
                <a:spcPts val="400"/>
              </a:spcAft>
              <a:buNone/>
            </a:pPr>
            <a:r>
              <a:rPr b="0" lang="en-PH" sz="1800" spc="-1" strike="noStrike">
                <a:latin typeface="Lato"/>
              </a:rPr>
              <a:t>	</a:t>
            </a:r>
            <a:r>
              <a:rPr b="0" lang="en-PH" sz="1800" spc="-1" strike="noStrike">
                <a:latin typeface="Lato"/>
              </a:rPr>
              <a:t>These are adjectives that help define a noun or pronoun. These tell us which one, which kind, or who owns something. There are six kinds of limiting adjectives, namely, articles, possessive adjectives, demonstrative adjectives, proper adjectives, noun modifiers, and numeral adjectives.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360000" y="2088000"/>
            <a:ext cx="11517120" cy="3921120"/>
          </a:xfrm>
          <a:prstGeom prst="rect">
            <a:avLst/>
          </a:prstGeom>
          <a:noFill/>
          <a:ln w="0">
            <a:noFill/>
          </a:ln>
        </p:spPr>
        <p:style>
          <a:lnRef idx="0"/>
          <a:fillRef idx="0"/>
          <a:effectRef idx="0"/>
          <a:fontRef idx="minor"/>
        </p:style>
      </p:sp>
      <p:sp>
        <p:nvSpPr>
          <p:cNvPr id="136" name="PlaceHolder 12"/>
          <p:cNvSpPr/>
          <p:nvPr/>
        </p:nvSpPr>
        <p:spPr>
          <a:xfrm>
            <a:off x="398160" y="155520"/>
            <a:ext cx="10437480" cy="17892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Suitable Adjectives to Compose Clear Sentences</a:t>
            </a:r>
            <a:endParaRPr b="0" lang="en-PH" sz="3600" spc="-1" strike="noStrike">
              <a:latin typeface="Arial"/>
            </a:endParaRPr>
          </a:p>
        </p:txBody>
      </p:sp>
      <p:sp>
        <p:nvSpPr>
          <p:cNvPr id="137" name=""/>
          <p:cNvSpPr/>
          <p:nvPr/>
        </p:nvSpPr>
        <p:spPr>
          <a:xfrm>
            <a:off x="1008000" y="2237400"/>
            <a:ext cx="10223640" cy="3988080"/>
          </a:xfrm>
          <a:prstGeom prst="rect">
            <a:avLst/>
          </a:prstGeom>
          <a:noFill/>
          <a:ln w="0">
            <a:noFill/>
          </a:ln>
        </p:spPr>
        <p:style>
          <a:lnRef idx="0"/>
          <a:fillRef idx="0"/>
          <a:effectRef idx="0"/>
          <a:fontRef idx="minor"/>
        </p:style>
        <p:txBody>
          <a:bodyPr lIns="90000" rIns="90000" tIns="45000" bIns="45000" anchor="t">
            <a:noAutofit/>
          </a:bodyPr>
          <a:p>
            <a:pPr marL="457200" indent="-457200" algn="just">
              <a:lnSpc>
                <a:spcPct val="100000"/>
              </a:lnSpc>
              <a:spcBef>
                <a:spcPts val="400"/>
              </a:spcBef>
              <a:spcAft>
                <a:spcPts val="99"/>
              </a:spcAft>
              <a:buNone/>
              <a:tabLst>
                <a:tab algn="l" pos="0"/>
              </a:tabLst>
            </a:pPr>
            <a:r>
              <a:rPr b="0" lang="en-PH" sz="1800" spc="-1" strike="noStrike">
                <a:solidFill>
                  <a:srgbClr val="9c0000"/>
                </a:solidFill>
                <a:latin typeface="Lato"/>
              </a:rPr>
              <a:t>A. </a:t>
            </a:r>
            <a:r>
              <a:rPr b="0" lang="en-PH" sz="1800" spc="-1" strike="noStrike" u="sng">
                <a:solidFill>
                  <a:srgbClr val="9c0000"/>
                </a:solidFill>
                <a:uFillTx/>
                <a:latin typeface="Lato"/>
              </a:rPr>
              <a:t>Articles</a:t>
            </a:r>
            <a:r>
              <a:rPr b="1" lang="en-PH" sz="1800" spc="-1" strike="noStrike">
                <a:latin typeface="Lato"/>
              </a:rPr>
              <a:t> </a:t>
            </a:r>
            <a:r>
              <a:rPr b="0" lang="en-PH" sz="1800" spc="-1" strike="noStrike">
                <a:latin typeface="Lato"/>
              </a:rPr>
              <a:t>are short words that you can find before a noun which can be definite (specific or known) or indefinite (not known or nonspecific). </a:t>
            </a:r>
            <a:endParaRPr b="0" lang="en-PH" sz="1800" spc="-1" strike="noStrike">
              <a:latin typeface="Arial"/>
            </a:endParaRPr>
          </a:p>
          <a:p>
            <a:pPr marL="749160" indent="-304920" algn="just">
              <a:lnSpc>
                <a:spcPct val="100000"/>
              </a:lnSpc>
              <a:spcBef>
                <a:spcPts val="601"/>
              </a:spcBef>
              <a:buNone/>
              <a:tabLst>
                <a:tab algn="l" pos="0"/>
              </a:tabLst>
            </a:pPr>
            <a:r>
              <a:rPr b="0" lang="en-PH" sz="1800" spc="-1" strike="noStrike">
                <a:latin typeface="Lato"/>
              </a:rPr>
              <a:t>1. </a:t>
            </a:r>
            <a:r>
              <a:rPr b="1" lang="en-PH" sz="1800" spc="-1" strike="noStrike" u="sng">
                <a:uFillTx/>
                <a:latin typeface="Lato"/>
              </a:rPr>
              <a:t>The </a:t>
            </a:r>
            <a:r>
              <a:rPr b="0" lang="en-PH" sz="1800" spc="-1" strike="noStrike">
                <a:latin typeface="Lato"/>
              </a:rPr>
              <a:t>is a definite article that is used to refer to an exact or specific person, place, or thing.</a:t>
            </a:r>
            <a:endParaRPr b="0" lang="en-PH" sz="1800" spc="-1" strike="noStrike">
              <a:latin typeface="Arial"/>
            </a:endParaRPr>
          </a:p>
          <a:p>
            <a:pPr algn="just">
              <a:lnSpc>
                <a:spcPct val="100000"/>
              </a:lnSpc>
              <a:spcBef>
                <a:spcPts val="499"/>
              </a:spcBef>
              <a:spcAft>
                <a:spcPts val="499"/>
              </a:spcAft>
              <a:buNone/>
              <a:tabLst>
                <a:tab algn="l" pos="0"/>
              </a:tabLst>
            </a:pPr>
            <a:r>
              <a:rPr b="0" lang="en-PH" sz="1800" spc="-1" strike="noStrike">
                <a:latin typeface="Lato"/>
                <a:ea typeface="PingFang SC"/>
              </a:rPr>
              <a:t> </a:t>
            </a:r>
            <a:r>
              <a:rPr b="0" lang="en-PH" sz="1800" spc="-1" strike="noStrike">
                <a:solidFill>
                  <a:srgbClr val="000000"/>
                </a:solidFill>
                <a:latin typeface="Lato"/>
                <a:ea typeface="Arial;Arial"/>
              </a:rPr>
              <a:t>Examples:</a:t>
            </a:r>
            <a:endParaRPr b="0" lang="en-PH" sz="1800" spc="-1" strike="noStrike">
              <a:latin typeface="Arial"/>
            </a:endParaRPr>
          </a:p>
          <a:p>
            <a:pPr marL="1104840" indent="-304920" algn="just">
              <a:lnSpc>
                <a:spcPct val="100000"/>
              </a:lnSpc>
              <a:spcBef>
                <a:spcPts val="201"/>
              </a:spcBef>
              <a:buNone/>
              <a:tabLst>
                <a:tab algn="l" pos="0"/>
              </a:tabLst>
            </a:pPr>
            <a:r>
              <a:rPr b="0" lang="en-PH" sz="1800" spc="-1" strike="noStrike">
                <a:solidFill>
                  <a:srgbClr val="000000"/>
                </a:solidFill>
                <a:latin typeface="Lato"/>
                <a:ea typeface="Arial;Arial"/>
              </a:rPr>
              <a:t>a. </a:t>
            </a:r>
            <a:r>
              <a:rPr b="1" lang="en-PH" sz="1800" spc="-1" strike="noStrike" u="sng">
                <a:solidFill>
                  <a:srgbClr val="000000"/>
                </a:solidFill>
                <a:uFillTx/>
                <a:latin typeface="Lato"/>
                <a:ea typeface="Arial;Arial"/>
              </a:rPr>
              <a:t>The </a:t>
            </a:r>
            <a:r>
              <a:rPr b="0" lang="en-PH" sz="1800" spc="-1" strike="noStrike">
                <a:solidFill>
                  <a:srgbClr val="000000"/>
                </a:solidFill>
                <a:latin typeface="Lato"/>
                <a:ea typeface="Arial;Arial"/>
              </a:rPr>
              <a:t>guard on duty is sick and exhausted. </a:t>
            </a:r>
            <a:endParaRPr b="0" lang="en-PH" sz="1800" spc="-1" strike="noStrike">
              <a:latin typeface="Arial"/>
            </a:endParaRPr>
          </a:p>
          <a:p>
            <a:pPr marL="1104840" indent="-304920" algn="just">
              <a:lnSpc>
                <a:spcPct val="100000"/>
              </a:lnSpc>
              <a:spcBef>
                <a:spcPts val="201"/>
              </a:spcBef>
              <a:buNone/>
              <a:tabLst>
                <a:tab algn="l" pos="0"/>
              </a:tabLst>
            </a:pPr>
            <a:r>
              <a:rPr b="0" lang="en-PH" sz="1800" spc="-1" strike="noStrike">
                <a:solidFill>
                  <a:srgbClr val="000000"/>
                </a:solidFill>
                <a:latin typeface="Lato"/>
                <a:ea typeface="Arial;Arial"/>
              </a:rPr>
              <a:t>b. </a:t>
            </a:r>
            <a:r>
              <a:rPr b="1" lang="en-PH" sz="1800" spc="-1" strike="noStrike" u="sng">
                <a:solidFill>
                  <a:srgbClr val="000000"/>
                </a:solidFill>
                <a:uFillTx/>
                <a:latin typeface="Lato"/>
                <a:ea typeface="Arial;Arial"/>
              </a:rPr>
              <a:t>The </a:t>
            </a:r>
            <a:r>
              <a:rPr b="0" lang="en-PH" sz="1800" spc="-1" strike="noStrike">
                <a:solidFill>
                  <a:srgbClr val="000000"/>
                </a:solidFill>
                <a:latin typeface="Lato"/>
                <a:ea typeface="Arial;Arial"/>
              </a:rPr>
              <a:t>lion on top of the hill is ferocious.</a:t>
            </a:r>
            <a:endParaRPr b="0" lang="en-PH" sz="1800" spc="-1" strike="noStrike">
              <a:latin typeface="Arial"/>
            </a:endParaRPr>
          </a:p>
          <a:p>
            <a:pPr marL="1104840" indent="-304920" algn="just">
              <a:lnSpc>
                <a:spcPct val="100000"/>
              </a:lnSpc>
              <a:spcBef>
                <a:spcPts val="201"/>
              </a:spcBef>
              <a:buNone/>
              <a:tabLst>
                <a:tab algn="l" pos="0"/>
              </a:tabLst>
            </a:pPr>
            <a:r>
              <a:rPr b="0" lang="en-PH" sz="1800" spc="-1" strike="noStrike">
                <a:solidFill>
                  <a:srgbClr val="000000"/>
                </a:solidFill>
                <a:latin typeface="Lato"/>
                <a:ea typeface="Arial;Arial"/>
              </a:rPr>
              <a:t> </a:t>
            </a:r>
            <a:endParaRPr b="0" lang="en-PH" sz="1800" spc="-1" strike="noStrike">
              <a:latin typeface="Arial"/>
            </a:endParaRPr>
          </a:p>
          <a:p>
            <a:pPr marL="762120" indent="-304920" algn="just">
              <a:lnSpc>
                <a:spcPct val="100000"/>
              </a:lnSpc>
              <a:spcBef>
                <a:spcPts val="601"/>
              </a:spcBef>
              <a:buNone/>
              <a:tabLst>
                <a:tab algn="l" pos="0"/>
              </a:tabLst>
            </a:pPr>
            <a:r>
              <a:rPr b="0" lang="en-PH" sz="1800" spc="-1" strike="noStrike">
                <a:latin typeface="Lato"/>
                <a:ea typeface="Arial;Arial"/>
              </a:rPr>
              <a:t>2. </a:t>
            </a:r>
            <a:r>
              <a:rPr b="1" lang="en-PH" sz="1800" spc="-1" strike="noStrike" u="sng">
                <a:uFillTx/>
                <a:latin typeface="Lato"/>
                <a:ea typeface="Arial;Arial"/>
              </a:rPr>
              <a:t>A </a:t>
            </a:r>
            <a:r>
              <a:rPr b="0" lang="en-PH" sz="1800" spc="-1" strike="noStrike">
                <a:latin typeface="Lato"/>
                <a:ea typeface="Arial;Arial"/>
              </a:rPr>
              <a:t>or </a:t>
            </a:r>
            <a:r>
              <a:rPr b="1" lang="en-PH" sz="1800" spc="-1" strike="noStrike" u="sng">
                <a:uFillTx/>
                <a:latin typeface="Lato"/>
                <a:ea typeface="Arial;Arial"/>
              </a:rPr>
              <a:t>an </a:t>
            </a:r>
            <a:r>
              <a:rPr b="0" lang="en-PH" sz="1800" spc="-1" strike="noStrike">
                <a:latin typeface="Lato"/>
                <a:ea typeface="Arial;Arial"/>
              </a:rPr>
              <a:t>is an indefinite article that refers to nonspecific items of a group. </a:t>
            </a:r>
            <a:endParaRPr b="0" lang="en-PH" sz="1800" spc="-1" strike="noStrike">
              <a:latin typeface="Arial"/>
            </a:endParaRPr>
          </a:p>
          <a:p>
            <a:pPr algn="just">
              <a:lnSpc>
                <a:spcPct val="100000"/>
              </a:lnSpc>
              <a:buNone/>
              <a:tabLst>
                <a:tab algn="l" pos="0"/>
              </a:tabLst>
            </a:pPr>
            <a:r>
              <a:rPr b="0" lang="en-PH" sz="1800" spc="-1" strike="noStrike">
                <a:solidFill>
                  <a:srgbClr val="000000"/>
                </a:solidFill>
                <a:latin typeface="Lato"/>
                <a:ea typeface="Arial;Arial"/>
              </a:rPr>
              <a:t>Examples:</a:t>
            </a:r>
            <a:endParaRPr b="0" lang="en-PH" sz="1800" spc="-1" strike="noStrike">
              <a:latin typeface="Arial"/>
            </a:endParaRPr>
          </a:p>
          <a:p>
            <a:pPr marL="1092240" indent="-304920" algn="just">
              <a:lnSpc>
                <a:spcPct val="100000"/>
              </a:lnSpc>
              <a:spcBef>
                <a:spcPts val="201"/>
              </a:spcBef>
              <a:buNone/>
              <a:tabLst>
                <a:tab algn="l" pos="0"/>
              </a:tabLst>
            </a:pPr>
            <a:r>
              <a:rPr b="0" lang="en-PH" sz="1800" spc="-1" strike="noStrike">
                <a:solidFill>
                  <a:srgbClr val="000000"/>
                </a:solidFill>
                <a:latin typeface="Lato"/>
                <a:ea typeface="Arial;Arial"/>
              </a:rPr>
              <a:t>a. </a:t>
            </a:r>
            <a:r>
              <a:rPr b="1" lang="en-PH" sz="1800" spc="-1" strike="noStrike" u="sng">
                <a:solidFill>
                  <a:srgbClr val="000000"/>
                </a:solidFill>
                <a:uFillTx/>
                <a:latin typeface="Lato"/>
                <a:ea typeface="Arial;Arial"/>
              </a:rPr>
              <a:t>A </a:t>
            </a:r>
            <a:r>
              <a:rPr b="0" lang="en-PH" sz="1800" spc="-1" strike="noStrike">
                <a:solidFill>
                  <a:srgbClr val="000000"/>
                </a:solidFill>
                <a:latin typeface="Lato"/>
                <a:ea typeface="Arial;Arial"/>
              </a:rPr>
              <a:t>study is conducted systematically by researchers or scientists. </a:t>
            </a:r>
            <a:endParaRPr b="0" lang="en-PH" sz="1800" spc="-1" strike="noStrike">
              <a:latin typeface="Arial"/>
            </a:endParaRPr>
          </a:p>
          <a:p>
            <a:pPr marL="1092240" indent="-304920" algn="just">
              <a:lnSpc>
                <a:spcPct val="100000"/>
              </a:lnSpc>
              <a:spcBef>
                <a:spcPts val="201"/>
              </a:spcBef>
              <a:buNone/>
              <a:tabLst>
                <a:tab algn="l" pos="0"/>
              </a:tabLst>
            </a:pPr>
            <a:r>
              <a:rPr b="0" lang="en-PH" sz="1800" spc="-1" strike="noStrike">
                <a:solidFill>
                  <a:srgbClr val="000000"/>
                </a:solidFill>
                <a:latin typeface="Lato"/>
                <a:ea typeface="Arial;Arial"/>
              </a:rPr>
              <a:t>b. </a:t>
            </a:r>
            <a:r>
              <a:rPr b="1" lang="en-PH" sz="1800" spc="-1" strike="noStrike" u="sng">
                <a:solidFill>
                  <a:srgbClr val="000000"/>
                </a:solidFill>
                <a:uFillTx/>
                <a:latin typeface="Lato"/>
                <a:ea typeface="Arial;Arial"/>
              </a:rPr>
              <a:t>An </a:t>
            </a:r>
            <a:r>
              <a:rPr b="0" lang="en-PH" sz="1800" spc="-1" strike="noStrike">
                <a:solidFill>
                  <a:srgbClr val="000000"/>
                </a:solidFill>
                <a:latin typeface="Lato"/>
                <a:ea typeface="Arial;Arial"/>
              </a:rPr>
              <a:t>apple a day keeps the doctor away.</a:t>
            </a:r>
            <a:endParaRPr b="0" lang="en-PH" sz="1800" spc="-1" strike="noStrike">
              <a:latin typeface="Arial"/>
            </a:endParaRPr>
          </a:p>
        </p:txBody>
      </p:sp>
      <p:sp>
        <p:nvSpPr>
          <p:cNvPr id="138" name=""/>
          <p:cNvSpPr/>
          <p:nvPr/>
        </p:nvSpPr>
        <p:spPr>
          <a:xfrm>
            <a:off x="3132000" y="1620000"/>
            <a:ext cx="5147640" cy="539640"/>
          </a:xfrm>
          <a:prstGeom prst="rect">
            <a:avLst/>
          </a:prstGeom>
          <a:noFill/>
          <a:ln w="0">
            <a:noFill/>
          </a:ln>
        </p:spPr>
        <p:style>
          <a:lnRef idx="0"/>
          <a:fillRef idx="0"/>
          <a:effectRef idx="0"/>
          <a:fontRef idx="minor"/>
        </p:style>
        <p:txBody>
          <a:bodyPr lIns="90000" rIns="90000" tIns="45000" bIns="45000" anchor="t">
            <a:noAutofit/>
          </a:bodyPr>
          <a:p>
            <a:pPr algn="ctr">
              <a:lnSpc>
                <a:spcPts val="1205"/>
              </a:lnSpc>
              <a:spcBef>
                <a:spcPts val="1199"/>
              </a:spcBef>
              <a:spcAft>
                <a:spcPts val="499"/>
              </a:spcAft>
              <a:buNone/>
            </a:pPr>
            <a:r>
              <a:rPr b="1" lang="en-PH" sz="2200" spc="-1" strike="noStrike">
                <a:latin typeface="Lato"/>
                <a:ea typeface="PingFang SC"/>
              </a:rPr>
              <a:t>Kinds of Limiting Adjectives</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360000" y="2088000"/>
            <a:ext cx="11517120" cy="3921120"/>
          </a:xfrm>
          <a:prstGeom prst="rect">
            <a:avLst/>
          </a:prstGeom>
          <a:noFill/>
          <a:ln w="0">
            <a:noFill/>
          </a:ln>
        </p:spPr>
        <p:style>
          <a:lnRef idx="0"/>
          <a:fillRef idx="0"/>
          <a:effectRef idx="0"/>
          <a:fontRef idx="minor"/>
        </p:style>
      </p:sp>
      <p:sp>
        <p:nvSpPr>
          <p:cNvPr id="140" name="PlaceHolder 7"/>
          <p:cNvSpPr/>
          <p:nvPr/>
        </p:nvSpPr>
        <p:spPr>
          <a:xfrm>
            <a:off x="398160" y="155520"/>
            <a:ext cx="10437480" cy="17892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Suitable Adjectives to Compose Clear Sentences</a:t>
            </a:r>
            <a:endParaRPr b="0" lang="en-PH" sz="3600" spc="-1" strike="noStrike">
              <a:latin typeface="Arial"/>
            </a:endParaRPr>
          </a:p>
        </p:txBody>
      </p:sp>
      <p:sp>
        <p:nvSpPr>
          <p:cNvPr id="141" name=""/>
          <p:cNvSpPr/>
          <p:nvPr/>
        </p:nvSpPr>
        <p:spPr>
          <a:xfrm>
            <a:off x="967680" y="2412000"/>
            <a:ext cx="10371960" cy="3669120"/>
          </a:xfrm>
          <a:prstGeom prst="rect">
            <a:avLst/>
          </a:prstGeom>
          <a:noFill/>
          <a:ln w="0">
            <a:noFill/>
          </a:ln>
        </p:spPr>
        <p:style>
          <a:lnRef idx="0"/>
          <a:fillRef idx="0"/>
          <a:effectRef idx="0"/>
          <a:fontRef idx="minor"/>
        </p:style>
        <p:txBody>
          <a:bodyPr lIns="90000" rIns="90000" tIns="45000" bIns="45000" anchor="t">
            <a:noAutofit/>
          </a:bodyPr>
          <a:p>
            <a:pPr marL="457200" indent="-457200" algn="just">
              <a:lnSpc>
                <a:spcPct val="100000"/>
              </a:lnSpc>
              <a:spcBef>
                <a:spcPts val="499"/>
              </a:spcBef>
              <a:spcAft>
                <a:spcPts val="300"/>
              </a:spcAft>
              <a:buNone/>
              <a:tabLst>
                <a:tab algn="l" pos="0"/>
              </a:tabLst>
            </a:pPr>
            <a:r>
              <a:rPr b="0" lang="en-PH" sz="1800" spc="-1" strike="noStrike">
                <a:solidFill>
                  <a:srgbClr val="9c0000"/>
                </a:solidFill>
                <a:latin typeface="Lato"/>
              </a:rPr>
              <a:t>B. </a:t>
            </a:r>
            <a:r>
              <a:rPr b="0" lang="en-PH" sz="1800" spc="-1" strike="noStrike" u="sng">
                <a:solidFill>
                  <a:srgbClr val="9c0000"/>
                </a:solidFill>
                <a:uFillTx/>
                <a:latin typeface="Lato"/>
              </a:rPr>
              <a:t>Possessive Adjectives</a:t>
            </a:r>
            <a:r>
              <a:rPr b="1" lang="en-PH" sz="1800" spc="-1" strike="noStrike">
                <a:latin typeface="Lato"/>
              </a:rPr>
              <a:t> </a:t>
            </a:r>
            <a:r>
              <a:rPr b="0" lang="en-PH" sz="1800" spc="-1" strike="noStrike">
                <a:latin typeface="Lato"/>
              </a:rPr>
              <a:t>are located before the nouns that they modify, and they state who owns what. The following are examples of possessive adjectives: </a:t>
            </a:r>
            <a:r>
              <a:rPr b="0" i="1" lang="en-PH" sz="1800" spc="-1" strike="noStrike">
                <a:latin typeface="Lato"/>
              </a:rPr>
              <a:t>his</a:t>
            </a:r>
            <a:r>
              <a:rPr b="0" lang="en-PH" sz="1800" spc="-1" strike="noStrike">
                <a:latin typeface="Lato"/>
              </a:rPr>
              <a:t>, </a:t>
            </a:r>
            <a:r>
              <a:rPr b="0" i="1" lang="en-PH" sz="1800" spc="-1" strike="noStrike">
                <a:latin typeface="Lato"/>
              </a:rPr>
              <a:t>her</a:t>
            </a:r>
            <a:r>
              <a:rPr b="0" lang="en-PH" sz="1800" spc="-1" strike="noStrike">
                <a:latin typeface="Lato"/>
              </a:rPr>
              <a:t>, </a:t>
            </a:r>
            <a:r>
              <a:rPr b="0" i="1" lang="en-PH" sz="1800" spc="-1" strike="noStrike">
                <a:latin typeface="Lato"/>
              </a:rPr>
              <a:t>its</a:t>
            </a:r>
            <a:r>
              <a:rPr b="0" lang="en-PH" sz="1800" spc="-1" strike="noStrike">
                <a:latin typeface="Lato"/>
              </a:rPr>
              <a:t>, </a:t>
            </a:r>
            <a:r>
              <a:rPr b="0" i="1" lang="en-PH" sz="1800" spc="-1" strike="noStrike">
                <a:latin typeface="Lato"/>
              </a:rPr>
              <a:t>their</a:t>
            </a:r>
            <a:r>
              <a:rPr b="0" lang="en-PH" sz="1800" spc="-1" strike="noStrike">
                <a:latin typeface="Lato"/>
              </a:rPr>
              <a:t>, </a:t>
            </a:r>
            <a:r>
              <a:rPr b="0" i="1" lang="en-PH" sz="1800" spc="-1" strike="noStrike">
                <a:latin typeface="Lato"/>
              </a:rPr>
              <a:t>my</a:t>
            </a:r>
            <a:r>
              <a:rPr b="0" lang="en-PH" sz="1800" spc="-1" strike="noStrike">
                <a:latin typeface="Lato"/>
              </a:rPr>
              <a:t>, </a:t>
            </a:r>
            <a:r>
              <a:rPr b="0" i="1" lang="en-PH" sz="1800" spc="-1" strike="noStrike">
                <a:latin typeface="Lato"/>
              </a:rPr>
              <a:t>our</a:t>
            </a:r>
            <a:r>
              <a:rPr b="0" lang="en-PH" sz="1800" spc="-1" strike="noStrike">
                <a:latin typeface="Lato"/>
              </a:rPr>
              <a:t>, and </a:t>
            </a:r>
            <a:r>
              <a:rPr b="0" i="1" lang="en-PH" sz="1800" spc="-1" strike="noStrike">
                <a:latin typeface="Lato"/>
              </a:rPr>
              <a:t>your</a:t>
            </a:r>
            <a:r>
              <a:rPr b="0" lang="en-PH" sz="1800" spc="-1" strike="noStrike">
                <a:latin typeface="Lato"/>
              </a:rPr>
              <a:t>.</a:t>
            </a:r>
            <a:endParaRPr b="0" lang="en-PH" sz="1800" spc="-1" strike="noStrike">
              <a:latin typeface="Arial"/>
            </a:endParaRPr>
          </a:p>
          <a:p>
            <a:pPr marL="457200" indent="-457200" algn="just">
              <a:lnSpc>
                <a:spcPct val="100000"/>
              </a:lnSpc>
              <a:spcBef>
                <a:spcPts val="499"/>
              </a:spcBef>
              <a:spcAft>
                <a:spcPts val="300"/>
              </a:spcAft>
              <a:buNone/>
              <a:tabLst>
                <a:tab algn="l" pos="0"/>
              </a:tabLst>
            </a:pPr>
            <a:endParaRPr b="0" lang="en-PH" sz="1800" spc="-1" strike="noStrike">
              <a:latin typeface="Arial"/>
            </a:endParaRPr>
          </a:p>
          <a:p>
            <a:pPr marL="457200" indent="-457200" algn="just">
              <a:lnSpc>
                <a:spcPct val="100000"/>
              </a:lnSpc>
              <a:spcBef>
                <a:spcPts val="499"/>
              </a:spcBef>
              <a:spcAft>
                <a:spcPts val="300"/>
              </a:spcAft>
              <a:buNone/>
              <a:tabLst>
                <a:tab algn="l" pos="0"/>
              </a:tabLst>
            </a:pPr>
            <a:endParaRPr b="0" lang="en-PH" sz="1800" spc="-1" strike="noStrike">
              <a:latin typeface="Arial"/>
            </a:endParaRPr>
          </a:p>
          <a:p>
            <a:pPr marL="457200" indent="-457200" algn="just">
              <a:lnSpc>
                <a:spcPct val="100000"/>
              </a:lnSpc>
              <a:spcBef>
                <a:spcPts val="499"/>
              </a:spcBef>
              <a:spcAft>
                <a:spcPts val="300"/>
              </a:spcAft>
              <a:buNone/>
              <a:tabLst>
                <a:tab algn="l" pos="0"/>
              </a:tabLst>
            </a:pPr>
            <a:r>
              <a:rPr b="0" lang="en-PH" sz="1800" spc="-1" strike="noStrike">
                <a:solidFill>
                  <a:srgbClr val="000000"/>
                </a:solidFill>
                <a:latin typeface="Lato"/>
              </a:rPr>
              <a:t>Examples:</a:t>
            </a:r>
            <a:endParaRPr b="0" lang="en-PH" sz="1800" spc="-1" strike="noStrike">
              <a:latin typeface="Arial"/>
            </a:endParaRPr>
          </a:p>
          <a:p>
            <a:pPr marL="482760" indent="-457200" algn="just">
              <a:lnSpc>
                <a:spcPct val="100000"/>
              </a:lnSpc>
              <a:spcBef>
                <a:spcPts val="400"/>
              </a:spcBef>
              <a:spcAft>
                <a:spcPts val="300"/>
              </a:spcAft>
              <a:buNone/>
              <a:tabLst>
                <a:tab algn="l" pos="0"/>
              </a:tabLst>
            </a:pPr>
            <a:r>
              <a:rPr b="1" lang="en-PH" sz="1800" spc="-1" strike="noStrike" u="sng">
                <a:solidFill>
                  <a:srgbClr val="000000"/>
                </a:solidFill>
                <a:uFillTx/>
                <a:latin typeface="Lato"/>
                <a:ea typeface="Arial;Arial"/>
              </a:rPr>
              <a:t>	</a:t>
            </a:r>
            <a:r>
              <a:rPr b="1" lang="en-PH" sz="1800" spc="-1" strike="noStrike" u="sng">
                <a:solidFill>
                  <a:srgbClr val="000000"/>
                </a:solidFill>
                <a:uFillTx/>
                <a:latin typeface="Lato"/>
                <a:ea typeface="Arial;Arial"/>
              </a:rPr>
              <a:t>His </a:t>
            </a:r>
            <a:r>
              <a:rPr b="0" lang="en-PH" sz="1800" spc="-1" strike="noStrike">
                <a:solidFill>
                  <a:srgbClr val="000000"/>
                </a:solidFill>
                <a:latin typeface="Lato"/>
                <a:ea typeface="Arial;Arial"/>
              </a:rPr>
              <a:t>bag is durable. </a:t>
            </a:r>
            <a:endParaRPr b="0" lang="en-PH" sz="1800" spc="-1" strike="noStrike">
              <a:latin typeface="Arial"/>
            </a:endParaRPr>
          </a:p>
          <a:p>
            <a:pPr marL="482760" indent="-457200" algn="just">
              <a:lnSpc>
                <a:spcPct val="100000"/>
              </a:lnSpc>
              <a:spcBef>
                <a:spcPts val="400"/>
              </a:spcBef>
              <a:spcAft>
                <a:spcPts val="300"/>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The word </a:t>
            </a:r>
            <a:r>
              <a:rPr b="1" lang="en-PH" sz="1800" spc="-1" strike="noStrike" u="sng">
                <a:solidFill>
                  <a:srgbClr val="000000"/>
                </a:solidFill>
                <a:uFillTx/>
                <a:latin typeface="Lato"/>
                <a:ea typeface="Arial;Arial"/>
              </a:rPr>
              <a:t>his </a:t>
            </a:r>
            <a:r>
              <a:rPr b="0" lang="en-PH" sz="1800" spc="-1" strike="noStrike">
                <a:solidFill>
                  <a:srgbClr val="000000"/>
                </a:solidFill>
                <a:latin typeface="Lato"/>
                <a:ea typeface="Arial;Arial"/>
              </a:rPr>
              <a:t>points to the exact bag, not any other bag but </a:t>
            </a:r>
            <a:r>
              <a:rPr b="1" lang="en-PH" sz="1800" spc="-1" strike="noStrike" u="sng">
                <a:solidFill>
                  <a:srgbClr val="000000"/>
                </a:solidFill>
                <a:uFillTx/>
                <a:latin typeface="Lato"/>
                <a:ea typeface="Arial;Arial"/>
              </a:rPr>
              <a:t>his</a:t>
            </a:r>
            <a:r>
              <a:rPr b="0" lang="en-PH" sz="1800" spc="-1" strike="noStrike">
                <a:solidFill>
                  <a:srgbClr val="000000"/>
                </a:solidFill>
                <a:latin typeface="Lato"/>
                <a:ea typeface="Arial;Arial"/>
              </a:rPr>
              <a:t>. It also tells us who owns it. The durable bag is his.</a:t>
            </a:r>
            <a:endParaRPr b="0" lang="en-PH" sz="1800" spc="-1" strike="noStrike">
              <a:latin typeface="Arial"/>
            </a:endParaRPr>
          </a:p>
        </p:txBody>
      </p:sp>
      <p:sp>
        <p:nvSpPr>
          <p:cNvPr id="142" name=""/>
          <p:cNvSpPr/>
          <p:nvPr/>
        </p:nvSpPr>
        <p:spPr>
          <a:xfrm>
            <a:off x="3132000" y="1620000"/>
            <a:ext cx="5147640" cy="539640"/>
          </a:xfrm>
          <a:prstGeom prst="rect">
            <a:avLst/>
          </a:prstGeom>
          <a:noFill/>
          <a:ln w="0">
            <a:noFill/>
          </a:ln>
        </p:spPr>
        <p:style>
          <a:lnRef idx="0"/>
          <a:fillRef idx="0"/>
          <a:effectRef idx="0"/>
          <a:fontRef idx="minor"/>
        </p:style>
        <p:txBody>
          <a:bodyPr lIns="90000" rIns="90000" tIns="45000" bIns="45000" anchor="t">
            <a:noAutofit/>
          </a:bodyPr>
          <a:p>
            <a:pPr algn="ctr">
              <a:lnSpc>
                <a:spcPts val="1205"/>
              </a:lnSpc>
              <a:spcBef>
                <a:spcPts val="1199"/>
              </a:spcBef>
              <a:spcAft>
                <a:spcPts val="499"/>
              </a:spcAft>
              <a:buNone/>
            </a:pPr>
            <a:r>
              <a:rPr b="1" lang="en-PH" sz="2200" spc="-1" strike="noStrike">
                <a:latin typeface="Lato"/>
                <a:ea typeface="PingFang SC"/>
              </a:rPr>
              <a:t>Kinds of Limiting Adjectives</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360000" y="2088000"/>
            <a:ext cx="11517120" cy="3921120"/>
          </a:xfrm>
          <a:prstGeom prst="rect">
            <a:avLst/>
          </a:prstGeom>
          <a:noFill/>
          <a:ln w="0">
            <a:noFill/>
          </a:ln>
        </p:spPr>
        <p:style>
          <a:lnRef idx="0"/>
          <a:fillRef idx="0"/>
          <a:effectRef idx="0"/>
          <a:fontRef idx="minor"/>
        </p:style>
      </p:sp>
      <p:sp>
        <p:nvSpPr>
          <p:cNvPr id="144" name="PlaceHolder 2"/>
          <p:cNvSpPr/>
          <p:nvPr/>
        </p:nvSpPr>
        <p:spPr>
          <a:xfrm>
            <a:off x="398160" y="155520"/>
            <a:ext cx="10437480" cy="17892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Suitable Adjectives to Compose Clear Sentences</a:t>
            </a:r>
            <a:endParaRPr b="0" lang="en-PH" sz="3600" spc="-1" strike="noStrike">
              <a:latin typeface="Arial"/>
            </a:endParaRPr>
          </a:p>
        </p:txBody>
      </p:sp>
      <p:sp>
        <p:nvSpPr>
          <p:cNvPr id="145" name=""/>
          <p:cNvSpPr/>
          <p:nvPr/>
        </p:nvSpPr>
        <p:spPr>
          <a:xfrm>
            <a:off x="972000" y="2484360"/>
            <a:ext cx="10151640" cy="3203280"/>
          </a:xfrm>
          <a:prstGeom prst="rect">
            <a:avLst/>
          </a:prstGeom>
          <a:noFill/>
          <a:ln w="0">
            <a:noFill/>
          </a:ln>
        </p:spPr>
        <p:style>
          <a:lnRef idx="0"/>
          <a:fillRef idx="0"/>
          <a:effectRef idx="0"/>
          <a:fontRef idx="minor"/>
        </p:style>
        <p:txBody>
          <a:bodyPr lIns="90000" rIns="90000" tIns="45000" bIns="45000" anchor="t">
            <a:noAutofit/>
          </a:bodyPr>
          <a:p>
            <a:pPr marL="457200" indent="-457200" algn="just">
              <a:lnSpc>
                <a:spcPct val="100000"/>
              </a:lnSpc>
              <a:spcBef>
                <a:spcPts val="901"/>
              </a:spcBef>
              <a:spcAft>
                <a:spcPts val="499"/>
              </a:spcAft>
              <a:buNone/>
              <a:tabLst>
                <a:tab algn="l" pos="0"/>
              </a:tabLst>
            </a:pPr>
            <a:r>
              <a:rPr b="0" lang="en-PH" sz="1800" spc="-1" strike="noStrike">
                <a:solidFill>
                  <a:srgbClr val="9c0000"/>
                </a:solidFill>
                <a:latin typeface="Lato"/>
                <a:ea typeface="Arial;Arial"/>
              </a:rPr>
              <a:t>C. </a:t>
            </a:r>
            <a:r>
              <a:rPr b="0" lang="en-PH" sz="1800" spc="-1" strike="noStrike" u="sng">
                <a:solidFill>
                  <a:srgbClr val="9c0000"/>
                </a:solidFill>
                <a:uFillTx/>
                <a:latin typeface="Lato"/>
                <a:ea typeface="Arial;Arial"/>
              </a:rPr>
              <a:t>Demonstrative Adjectives</a:t>
            </a:r>
            <a:r>
              <a:rPr b="1" lang="en-PH" sz="1800" spc="-1" strike="noStrike">
                <a:solidFill>
                  <a:srgbClr val="000000"/>
                </a:solidFill>
                <a:latin typeface="Lato"/>
                <a:ea typeface="Arial;Arial"/>
              </a:rPr>
              <a:t> </a:t>
            </a:r>
            <a:r>
              <a:rPr b="0" lang="en-PH" sz="1800" spc="-1" strike="noStrike">
                <a:solidFill>
                  <a:srgbClr val="000000"/>
                </a:solidFill>
                <a:latin typeface="Lato"/>
                <a:ea typeface="Arial;Arial"/>
              </a:rPr>
              <a:t>can be found before the nouns that they modify and point out specific people, places, and objects. </a:t>
            </a:r>
            <a:r>
              <a:rPr b="0" i="1" lang="en-PH" sz="1800" spc="-1" strike="noStrike">
                <a:solidFill>
                  <a:srgbClr val="000000"/>
                </a:solidFill>
                <a:latin typeface="Lato"/>
                <a:ea typeface="Arial;Arial"/>
              </a:rPr>
              <a:t>This, these, that, </a:t>
            </a:r>
            <a:r>
              <a:rPr b="0" lang="en-PH" sz="1800" spc="-1" strike="noStrike">
                <a:solidFill>
                  <a:srgbClr val="000000"/>
                </a:solidFill>
                <a:latin typeface="Lato"/>
                <a:ea typeface="Arial;Arial"/>
              </a:rPr>
              <a:t>and </a:t>
            </a:r>
            <a:r>
              <a:rPr b="0" i="1" lang="en-PH" sz="1800" spc="-1" strike="noStrike">
                <a:solidFill>
                  <a:srgbClr val="000000"/>
                </a:solidFill>
                <a:latin typeface="Lato"/>
                <a:ea typeface="Arial;Arial"/>
              </a:rPr>
              <a:t>those </a:t>
            </a:r>
            <a:r>
              <a:rPr b="0" lang="en-PH" sz="1800" spc="-1" strike="noStrike">
                <a:solidFill>
                  <a:srgbClr val="000000"/>
                </a:solidFill>
                <a:latin typeface="Lato"/>
                <a:ea typeface="Arial;Arial"/>
              </a:rPr>
              <a:t>are demonstrative adjectives when these words are directly followed by a noun. </a:t>
            </a:r>
            <a:endParaRPr b="0" lang="en-PH" sz="1800" spc="-1" strike="noStrike">
              <a:latin typeface="Arial"/>
            </a:endParaRPr>
          </a:p>
          <a:p>
            <a:pPr marL="457200" indent="-457200" algn="just">
              <a:lnSpc>
                <a:spcPct val="100000"/>
              </a:lnSpc>
              <a:spcBef>
                <a:spcPts val="901"/>
              </a:spcBef>
              <a:spcAft>
                <a:spcPts val="499"/>
              </a:spcAft>
              <a:buNone/>
              <a:tabLst>
                <a:tab algn="l" pos="0"/>
              </a:tabLst>
            </a:pPr>
            <a:endParaRPr b="0" lang="en-PH" sz="1800" spc="-1" strike="noStrike">
              <a:latin typeface="Arial"/>
            </a:endParaRPr>
          </a:p>
          <a:p>
            <a:pPr marL="457200" indent="-457200" algn="just">
              <a:lnSpc>
                <a:spcPct val="100000"/>
              </a:lnSpc>
              <a:buNone/>
              <a:tabLst>
                <a:tab algn="l" pos="0"/>
              </a:tabLst>
            </a:pPr>
            <a:r>
              <a:rPr b="0" lang="en-PH" sz="1800" spc="-1" strike="noStrike">
                <a:solidFill>
                  <a:srgbClr val="000000"/>
                </a:solidFill>
                <a:latin typeface="Lato"/>
                <a:ea typeface="Arial;Arial"/>
              </a:rPr>
              <a:t>Examples:</a:t>
            </a:r>
            <a:endParaRPr b="0" lang="en-PH" sz="1800" spc="-1" strike="noStrike">
              <a:latin typeface="Arial"/>
            </a:endParaRPr>
          </a:p>
          <a:p>
            <a:pPr marL="774720" indent="-304920" algn="just">
              <a:lnSpc>
                <a:spcPct val="100000"/>
              </a:lnSpc>
              <a:spcBef>
                <a:spcPts val="601"/>
              </a:spcBef>
              <a:spcAft>
                <a:spcPts val="400"/>
              </a:spcAft>
              <a:buNone/>
              <a:tabLst>
                <a:tab algn="l" pos="0"/>
              </a:tabLst>
            </a:pPr>
            <a:r>
              <a:rPr b="0" lang="en-PH" sz="1800" spc="-1" strike="noStrike">
                <a:latin typeface="Lato"/>
                <a:ea typeface="Arial;Arial"/>
              </a:rPr>
              <a:t>1. </a:t>
            </a:r>
            <a:r>
              <a:rPr b="1" lang="en-PH" sz="1800" spc="-1" strike="noStrike" u="sng">
                <a:uFillTx/>
                <a:latin typeface="Lato"/>
                <a:ea typeface="Arial;Arial"/>
              </a:rPr>
              <a:t>Those </a:t>
            </a:r>
            <a:r>
              <a:rPr b="0" lang="en-PH" sz="1800" spc="-1" strike="noStrike">
                <a:latin typeface="Lato"/>
                <a:ea typeface="Arial;Arial"/>
              </a:rPr>
              <a:t>fruit drinks are refreshing.</a:t>
            </a:r>
            <a:endParaRPr b="0" lang="en-PH" sz="1800" spc="-1" strike="noStrike">
              <a:latin typeface="Arial"/>
            </a:endParaRPr>
          </a:p>
          <a:p>
            <a:pPr marL="774720" indent="-304920" algn="just">
              <a:lnSpc>
                <a:spcPct val="100000"/>
              </a:lnSpc>
              <a:spcBef>
                <a:spcPts val="601"/>
              </a:spcBef>
              <a:spcAft>
                <a:spcPts val="201"/>
              </a:spcAft>
              <a:buNone/>
              <a:tabLst>
                <a:tab algn="l" pos="0"/>
              </a:tabLst>
            </a:pPr>
            <a:r>
              <a:rPr b="0" lang="en-PH" sz="1800" spc="-1" strike="noStrike">
                <a:latin typeface="Lato"/>
                <a:ea typeface="Arial;Arial"/>
              </a:rPr>
              <a:t>2. </a:t>
            </a:r>
            <a:r>
              <a:rPr b="1" lang="en-PH" sz="1800" spc="-1" strike="noStrike" u="sng">
                <a:uFillTx/>
                <a:latin typeface="Lato"/>
                <a:ea typeface="Arial;Arial"/>
              </a:rPr>
              <a:t>That </a:t>
            </a:r>
            <a:r>
              <a:rPr b="0" lang="en-PH" sz="1800" spc="-1" strike="noStrike">
                <a:latin typeface="Lato"/>
                <a:ea typeface="Arial;Arial"/>
              </a:rPr>
              <a:t>kite was made by Stephen.</a:t>
            </a:r>
            <a:endParaRPr b="0" lang="en-PH" sz="1800" spc="-1" strike="noStrike">
              <a:latin typeface="Arial"/>
            </a:endParaRPr>
          </a:p>
        </p:txBody>
      </p:sp>
      <p:sp>
        <p:nvSpPr>
          <p:cNvPr id="146" name=""/>
          <p:cNvSpPr/>
          <p:nvPr/>
        </p:nvSpPr>
        <p:spPr>
          <a:xfrm>
            <a:off x="3132000" y="1620000"/>
            <a:ext cx="5147640" cy="539640"/>
          </a:xfrm>
          <a:prstGeom prst="rect">
            <a:avLst/>
          </a:prstGeom>
          <a:noFill/>
          <a:ln w="0">
            <a:noFill/>
          </a:ln>
        </p:spPr>
        <p:style>
          <a:lnRef idx="0"/>
          <a:fillRef idx="0"/>
          <a:effectRef idx="0"/>
          <a:fontRef idx="minor"/>
        </p:style>
        <p:txBody>
          <a:bodyPr lIns="90000" rIns="90000" tIns="45000" bIns="45000" anchor="t">
            <a:noAutofit/>
          </a:bodyPr>
          <a:p>
            <a:pPr algn="ctr">
              <a:lnSpc>
                <a:spcPts val="1205"/>
              </a:lnSpc>
              <a:spcBef>
                <a:spcPts val="1199"/>
              </a:spcBef>
              <a:spcAft>
                <a:spcPts val="499"/>
              </a:spcAft>
              <a:buNone/>
            </a:pPr>
            <a:r>
              <a:rPr b="1" lang="en-PH" sz="2200" spc="-1" strike="noStrike">
                <a:latin typeface="Lato"/>
                <a:ea typeface="PingFang SC"/>
              </a:rPr>
              <a:t>Kinds of Limiting Adjectives</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360000" y="2088000"/>
            <a:ext cx="11517120" cy="3921120"/>
          </a:xfrm>
          <a:prstGeom prst="rect">
            <a:avLst/>
          </a:prstGeom>
          <a:noFill/>
          <a:ln w="0">
            <a:noFill/>
          </a:ln>
        </p:spPr>
        <p:style>
          <a:lnRef idx="0"/>
          <a:fillRef idx="0"/>
          <a:effectRef idx="0"/>
          <a:fontRef idx="minor"/>
        </p:style>
      </p:sp>
      <p:sp>
        <p:nvSpPr>
          <p:cNvPr id="148" name="PlaceHolder 3"/>
          <p:cNvSpPr/>
          <p:nvPr/>
        </p:nvSpPr>
        <p:spPr>
          <a:xfrm>
            <a:off x="398160" y="155520"/>
            <a:ext cx="10437480" cy="17892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Suitable Adjectives to Compose Clear Sentences</a:t>
            </a:r>
            <a:endParaRPr b="0" lang="en-PH" sz="3600" spc="-1" strike="noStrike">
              <a:latin typeface="Arial"/>
            </a:endParaRPr>
          </a:p>
        </p:txBody>
      </p:sp>
      <p:sp>
        <p:nvSpPr>
          <p:cNvPr id="149" name=""/>
          <p:cNvSpPr/>
          <p:nvPr/>
        </p:nvSpPr>
        <p:spPr>
          <a:xfrm>
            <a:off x="972000" y="2449440"/>
            <a:ext cx="10223640" cy="3487680"/>
          </a:xfrm>
          <a:prstGeom prst="rect">
            <a:avLst/>
          </a:prstGeom>
          <a:noFill/>
          <a:ln w="0">
            <a:noFill/>
          </a:ln>
        </p:spPr>
        <p:style>
          <a:lnRef idx="0"/>
          <a:fillRef idx="0"/>
          <a:effectRef idx="0"/>
          <a:fontRef idx="minor"/>
        </p:style>
        <p:txBody>
          <a:bodyPr lIns="90000" rIns="90000" tIns="45000" bIns="45000" anchor="t">
            <a:noAutofit/>
          </a:bodyPr>
          <a:p>
            <a:pPr marL="457200" indent="-457200" algn="just">
              <a:lnSpc>
                <a:spcPct val="100000"/>
              </a:lnSpc>
              <a:spcBef>
                <a:spcPts val="499"/>
              </a:spcBef>
              <a:spcAft>
                <a:spcPts val="499"/>
              </a:spcAft>
              <a:buNone/>
              <a:tabLst>
                <a:tab algn="l" pos="0"/>
              </a:tabLst>
            </a:pPr>
            <a:r>
              <a:rPr b="0" lang="en-PH" sz="1800" spc="-1" strike="noStrike">
                <a:solidFill>
                  <a:srgbClr val="9c0000"/>
                </a:solidFill>
                <a:latin typeface="Lato"/>
                <a:ea typeface="Arial;Arial"/>
              </a:rPr>
              <a:t>D. </a:t>
            </a:r>
            <a:r>
              <a:rPr b="0" lang="en-PH" sz="1800" spc="-1" strike="noStrike" u="sng">
                <a:solidFill>
                  <a:srgbClr val="9c0000"/>
                </a:solidFill>
                <a:uFillTx/>
                <a:latin typeface="Lato"/>
                <a:ea typeface="Arial;Arial"/>
              </a:rPr>
              <a:t>Proper Adjectives</a:t>
            </a:r>
            <a:r>
              <a:rPr b="1" lang="en-PH" sz="1800" spc="-1" strike="noStrike">
                <a:solidFill>
                  <a:srgbClr val="000000"/>
                </a:solidFill>
                <a:latin typeface="Lato"/>
                <a:ea typeface="Arial;Arial"/>
              </a:rPr>
              <a:t> </a:t>
            </a:r>
            <a:r>
              <a:rPr b="0" lang="en-PH" sz="1800" spc="-1" strike="noStrike">
                <a:solidFill>
                  <a:srgbClr val="000000"/>
                </a:solidFill>
                <a:latin typeface="Lato"/>
                <a:ea typeface="Arial;Arial"/>
              </a:rPr>
              <a:t>tell us what kind of noun or pronoun it is. These are names for specific places, persons, things, etc. They begin with a capital letter (eg. </a:t>
            </a:r>
            <a:r>
              <a:rPr b="0" lang="en-PH" sz="1800" spc="-1" strike="noStrike" u="sng">
                <a:uFillTx/>
                <a:latin typeface="Lato"/>
                <a:ea typeface="Arial;Arial"/>
              </a:rPr>
              <a:t>Japanese </a:t>
            </a:r>
            <a:r>
              <a:rPr b="0" lang="en-PH" sz="1800" spc="-1" strike="noStrike">
                <a:latin typeface="Lato"/>
                <a:ea typeface="Arial;Arial"/>
              </a:rPr>
              <a:t>car, </a:t>
            </a:r>
            <a:r>
              <a:rPr b="0" lang="en-PH" sz="1800" spc="-1" strike="noStrike" u="sng">
                <a:uFillTx/>
                <a:latin typeface="Lato"/>
                <a:ea typeface="Arial;Arial"/>
              </a:rPr>
              <a:t>Philippine </a:t>
            </a:r>
            <a:r>
              <a:rPr b="0" lang="en-PH" sz="1800" spc="-1" strike="noStrike">
                <a:latin typeface="Lato"/>
                <a:ea typeface="Arial;Arial"/>
              </a:rPr>
              <a:t>history, </a:t>
            </a:r>
            <a:r>
              <a:rPr b="0" lang="en-PH" sz="1800" spc="-1" strike="noStrike" u="sng">
                <a:uFillTx/>
                <a:latin typeface="Lato"/>
                <a:ea typeface="Arial;Arial"/>
              </a:rPr>
              <a:t>Marvel </a:t>
            </a:r>
            <a:r>
              <a:rPr b="0" lang="en-PH" sz="1800" spc="-1" strike="noStrike">
                <a:latin typeface="Lato"/>
                <a:ea typeface="Arial;Arial"/>
              </a:rPr>
              <a:t>film)</a:t>
            </a:r>
            <a:endParaRPr b="0" lang="en-PH" sz="1800" spc="-1" strike="noStrike">
              <a:latin typeface="Arial"/>
            </a:endParaRPr>
          </a:p>
          <a:p>
            <a:pPr marL="457200" indent="-457200" algn="just">
              <a:lnSpc>
                <a:spcPct val="100000"/>
              </a:lnSpc>
              <a:spcBef>
                <a:spcPts val="499"/>
              </a:spcBef>
              <a:spcAft>
                <a:spcPts val="499"/>
              </a:spcAft>
              <a:buNone/>
              <a:tabLst>
                <a:tab algn="l" pos="0"/>
              </a:tabLst>
            </a:pPr>
            <a:endParaRPr b="0" lang="en-PH" sz="1800" spc="-1" strike="noStrike">
              <a:latin typeface="Arial"/>
            </a:endParaRPr>
          </a:p>
          <a:p>
            <a:pPr marL="457200" indent="-457200" algn="just">
              <a:lnSpc>
                <a:spcPct val="100000"/>
              </a:lnSpc>
              <a:buNone/>
              <a:tabLst>
                <a:tab algn="l" pos="0"/>
              </a:tabLst>
            </a:pPr>
            <a:r>
              <a:rPr b="0" lang="en-PH" sz="1800" spc="-1" strike="noStrike">
                <a:solidFill>
                  <a:srgbClr val="000000"/>
                </a:solidFill>
                <a:latin typeface="Lato"/>
                <a:ea typeface="Arial;Arial"/>
              </a:rPr>
              <a:t>Examples:</a:t>
            </a:r>
            <a:endParaRPr b="0" lang="en-PH" sz="1800" spc="-1" strike="noStrike">
              <a:latin typeface="Arial"/>
            </a:endParaRPr>
          </a:p>
          <a:p>
            <a:pPr marL="723960" indent="-304920" algn="just">
              <a:lnSpc>
                <a:spcPct val="100000"/>
              </a:lnSpc>
              <a:spcBef>
                <a:spcPts val="601"/>
              </a:spcBef>
              <a:buNone/>
              <a:tabLst>
                <a:tab algn="l" pos="0"/>
              </a:tabLst>
            </a:pPr>
            <a:r>
              <a:rPr b="0" lang="en-PH" sz="1800" spc="-1" strike="noStrike">
                <a:latin typeface="Lato"/>
                <a:ea typeface="Arial;Arial"/>
              </a:rPr>
              <a:t>1. </a:t>
            </a:r>
            <a:r>
              <a:rPr b="1" lang="en-PH" sz="1800" spc="-1" strike="noStrike" u="sng">
                <a:uFillTx/>
                <a:latin typeface="Lato"/>
                <a:ea typeface="Arial;Arial"/>
              </a:rPr>
              <a:t>Philippine </a:t>
            </a:r>
            <a:r>
              <a:rPr b="0" lang="en-PH" sz="1800" spc="-1" strike="noStrike">
                <a:latin typeface="Lato"/>
                <a:ea typeface="Arial;Arial"/>
              </a:rPr>
              <a:t>exports are widely distributed to other countries.</a:t>
            </a:r>
            <a:endParaRPr b="0" lang="en-PH" sz="1800" spc="-1" strike="noStrike">
              <a:latin typeface="Arial"/>
            </a:endParaRPr>
          </a:p>
          <a:p>
            <a:pPr marL="723960" indent="-304920" algn="just">
              <a:lnSpc>
                <a:spcPct val="100000"/>
              </a:lnSpc>
              <a:spcBef>
                <a:spcPts val="601"/>
              </a:spcBef>
              <a:spcAft>
                <a:spcPts val="201"/>
              </a:spcAft>
              <a:buNone/>
              <a:tabLst>
                <a:tab algn="l" pos="0"/>
              </a:tabLst>
            </a:pPr>
            <a:r>
              <a:rPr b="0" lang="en-PH" sz="1800" spc="-1" strike="noStrike">
                <a:latin typeface="Lato"/>
                <a:ea typeface="Arial;Arial"/>
              </a:rPr>
              <a:t>2. </a:t>
            </a:r>
            <a:r>
              <a:rPr b="1" lang="en-PH" sz="1800" spc="-1" strike="noStrike" u="sng">
                <a:uFillTx/>
                <a:latin typeface="Lato"/>
                <a:ea typeface="Arial;Arial"/>
              </a:rPr>
              <a:t>Batangas </a:t>
            </a:r>
            <a:r>
              <a:rPr b="0" lang="en-PH" sz="1800" spc="-1" strike="noStrike">
                <a:latin typeface="Lato"/>
                <a:ea typeface="Arial;Arial"/>
              </a:rPr>
              <a:t>coffee can rival imported coffee beans.</a:t>
            </a:r>
            <a:endParaRPr b="0" lang="en-PH" sz="1800" spc="-1" strike="noStrike">
              <a:latin typeface="Arial"/>
            </a:endParaRPr>
          </a:p>
        </p:txBody>
      </p:sp>
      <p:sp>
        <p:nvSpPr>
          <p:cNvPr id="150" name=""/>
          <p:cNvSpPr/>
          <p:nvPr/>
        </p:nvSpPr>
        <p:spPr>
          <a:xfrm>
            <a:off x="3132000" y="1620000"/>
            <a:ext cx="5147640" cy="539640"/>
          </a:xfrm>
          <a:prstGeom prst="rect">
            <a:avLst/>
          </a:prstGeom>
          <a:noFill/>
          <a:ln w="0">
            <a:noFill/>
          </a:ln>
        </p:spPr>
        <p:style>
          <a:lnRef idx="0"/>
          <a:fillRef idx="0"/>
          <a:effectRef idx="0"/>
          <a:fontRef idx="minor"/>
        </p:style>
        <p:txBody>
          <a:bodyPr lIns="90000" rIns="90000" tIns="45000" bIns="45000" anchor="t">
            <a:noAutofit/>
          </a:bodyPr>
          <a:p>
            <a:pPr algn="ctr">
              <a:lnSpc>
                <a:spcPts val="1205"/>
              </a:lnSpc>
              <a:spcBef>
                <a:spcPts val="1199"/>
              </a:spcBef>
              <a:spcAft>
                <a:spcPts val="499"/>
              </a:spcAft>
              <a:buNone/>
            </a:pPr>
            <a:r>
              <a:rPr b="1" lang="en-PH" sz="2200" spc="-1" strike="noStrike">
                <a:latin typeface="Lato"/>
                <a:ea typeface="PingFang SC"/>
              </a:rPr>
              <a:t>Kinds of Limiting Adjectives</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360000" y="2088000"/>
            <a:ext cx="11517120" cy="3921120"/>
          </a:xfrm>
          <a:prstGeom prst="rect">
            <a:avLst/>
          </a:prstGeom>
          <a:noFill/>
          <a:ln w="0">
            <a:noFill/>
          </a:ln>
        </p:spPr>
        <p:style>
          <a:lnRef idx="0"/>
          <a:fillRef idx="0"/>
          <a:effectRef idx="0"/>
          <a:fontRef idx="minor"/>
        </p:style>
      </p:sp>
      <p:sp>
        <p:nvSpPr>
          <p:cNvPr id="152" name="PlaceHolder 5"/>
          <p:cNvSpPr/>
          <p:nvPr/>
        </p:nvSpPr>
        <p:spPr>
          <a:xfrm>
            <a:off x="398160" y="155520"/>
            <a:ext cx="10437480" cy="178920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Suitable Adjectives to Compose Clear Sentences</a:t>
            </a:r>
            <a:endParaRPr b="0" lang="en-PH" sz="3600" spc="-1" strike="noStrike">
              <a:latin typeface="Arial"/>
            </a:endParaRPr>
          </a:p>
        </p:txBody>
      </p:sp>
      <p:sp>
        <p:nvSpPr>
          <p:cNvPr id="153" name=""/>
          <p:cNvSpPr/>
          <p:nvPr/>
        </p:nvSpPr>
        <p:spPr>
          <a:xfrm>
            <a:off x="1008000" y="2448360"/>
            <a:ext cx="9971640" cy="3563280"/>
          </a:xfrm>
          <a:prstGeom prst="rect">
            <a:avLst/>
          </a:prstGeom>
          <a:noFill/>
          <a:ln w="0">
            <a:noFill/>
          </a:ln>
        </p:spPr>
        <p:style>
          <a:lnRef idx="0"/>
          <a:fillRef idx="0"/>
          <a:effectRef idx="0"/>
          <a:fontRef idx="minor"/>
        </p:style>
        <p:txBody>
          <a:bodyPr lIns="90000" rIns="90000" tIns="45000" bIns="45000" anchor="t">
            <a:noAutofit/>
          </a:bodyPr>
          <a:p>
            <a:pPr marL="457200" indent="-457200" algn="just">
              <a:lnSpc>
                <a:spcPct val="100000"/>
              </a:lnSpc>
              <a:spcBef>
                <a:spcPts val="1199"/>
              </a:spcBef>
              <a:spcAft>
                <a:spcPts val="499"/>
              </a:spcAft>
              <a:buNone/>
              <a:tabLst>
                <a:tab algn="l" pos="0"/>
              </a:tabLst>
            </a:pPr>
            <a:r>
              <a:rPr b="0" lang="en-PH" sz="1800" spc="-1" strike="noStrike">
                <a:solidFill>
                  <a:srgbClr val="9c0000"/>
                </a:solidFill>
                <a:latin typeface="Lato"/>
              </a:rPr>
              <a:t>E. </a:t>
            </a:r>
            <a:r>
              <a:rPr b="0" lang="en-PH" sz="1800" spc="-1" strike="noStrike" u="sng">
                <a:solidFill>
                  <a:srgbClr val="9c0000"/>
                </a:solidFill>
                <a:uFillTx/>
                <a:latin typeface="Lato"/>
              </a:rPr>
              <a:t>Noun Modifiers</a:t>
            </a:r>
            <a:r>
              <a:rPr b="1" lang="en-PH" sz="1800" spc="-1" strike="noStrike">
                <a:latin typeface="Lato"/>
              </a:rPr>
              <a:t> </a:t>
            </a:r>
            <a:r>
              <a:rPr b="0" lang="en-PH" sz="1800" spc="-1" strike="noStrike">
                <a:latin typeface="Lato"/>
              </a:rPr>
              <a:t>modify the nouns that follow them (eg. </a:t>
            </a:r>
            <a:r>
              <a:rPr b="1" lang="en-PH" sz="1800" spc="-1" strike="noStrike">
                <a:latin typeface="Lato"/>
              </a:rPr>
              <a:t>diamond </a:t>
            </a:r>
            <a:r>
              <a:rPr b="0" lang="en-PH" sz="1800" spc="-1" strike="noStrike">
                <a:latin typeface="Lato"/>
              </a:rPr>
              <a:t>ring, </a:t>
            </a:r>
            <a:r>
              <a:rPr b="1" lang="en-PH" sz="1800" spc="-1" strike="noStrike" u="sng">
                <a:uFillTx/>
                <a:latin typeface="Lato"/>
              </a:rPr>
              <a:t>rose </a:t>
            </a:r>
            <a:r>
              <a:rPr b="0" lang="en-PH" sz="1800" spc="-1" strike="noStrike">
                <a:latin typeface="Lato"/>
              </a:rPr>
              <a:t>petals, </a:t>
            </a:r>
            <a:r>
              <a:rPr b="1" lang="en-PH" sz="1800" spc="-1" strike="noStrike" u="sng">
                <a:uFillTx/>
                <a:latin typeface="Lato"/>
              </a:rPr>
              <a:t>study </a:t>
            </a:r>
            <a:r>
              <a:rPr b="0" lang="en-PH" sz="1800" spc="-1" strike="noStrike">
                <a:latin typeface="Lato"/>
              </a:rPr>
              <a:t>table)</a:t>
            </a:r>
            <a:endParaRPr b="0" lang="en-PH" sz="1800" spc="-1" strike="noStrike">
              <a:latin typeface="Arial"/>
            </a:endParaRPr>
          </a:p>
          <a:p>
            <a:pPr marL="457200" indent="-457200" algn="just">
              <a:lnSpc>
                <a:spcPct val="100000"/>
              </a:lnSpc>
              <a:spcBef>
                <a:spcPts val="1199"/>
              </a:spcBef>
              <a:spcAft>
                <a:spcPts val="499"/>
              </a:spcAft>
              <a:buNone/>
              <a:tabLst>
                <a:tab algn="l" pos="0"/>
              </a:tabLst>
            </a:pPr>
            <a:endParaRPr b="0" lang="en-PH" sz="1800" spc="-1" strike="noStrike">
              <a:latin typeface="Arial"/>
            </a:endParaRPr>
          </a:p>
          <a:p>
            <a:pPr marL="457200" indent="-457200" algn="just">
              <a:lnSpc>
                <a:spcPct val="100000"/>
              </a:lnSpc>
              <a:spcBef>
                <a:spcPts val="99"/>
              </a:spcBef>
              <a:spcAft>
                <a:spcPts val="499"/>
              </a:spcAft>
              <a:buNone/>
              <a:tabLst>
                <a:tab algn="l" pos="0"/>
              </a:tabLst>
            </a:pPr>
            <a:r>
              <a:rPr b="0" lang="en-PH" sz="1800" spc="-1" strike="noStrike">
                <a:latin typeface="Lato"/>
              </a:rPr>
              <a:t>Examples:</a:t>
            </a:r>
            <a:endParaRPr b="0" lang="en-PH" sz="1800" spc="-1" strike="noStrike">
              <a:latin typeface="Arial"/>
            </a:endParaRPr>
          </a:p>
          <a:p>
            <a:pPr marL="431640" indent="-457200" algn="just">
              <a:lnSpc>
                <a:spcPct val="100000"/>
              </a:lnSpc>
              <a:spcBef>
                <a:spcPts val="201"/>
              </a:spcBef>
              <a:spcAft>
                <a:spcPts val="601"/>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1. Dad gave my sister a </a:t>
            </a:r>
            <a:r>
              <a:rPr b="1" lang="en-PH" sz="1800" spc="-1" strike="noStrike" u="sng">
                <a:solidFill>
                  <a:srgbClr val="000000"/>
                </a:solidFill>
                <a:uFillTx/>
                <a:latin typeface="Lato"/>
                <a:ea typeface="Arial;Arial"/>
              </a:rPr>
              <a:t>fruit </a:t>
            </a:r>
            <a:r>
              <a:rPr b="0" lang="en-PH" sz="1800" spc="-1" strike="noStrike">
                <a:solidFill>
                  <a:srgbClr val="000000"/>
                </a:solidFill>
                <a:latin typeface="Lato"/>
                <a:ea typeface="Arial;Arial"/>
              </a:rPr>
              <a:t>shake. </a:t>
            </a:r>
            <a:endParaRPr b="0" lang="en-PH" sz="1800" spc="-1" strike="noStrike">
              <a:latin typeface="Arial"/>
            </a:endParaRPr>
          </a:p>
          <a:p>
            <a:pPr marL="431640" indent="-457200" algn="just">
              <a:lnSpc>
                <a:spcPct val="100000"/>
              </a:lnSpc>
              <a:spcBef>
                <a:spcPts val="201"/>
              </a:spcBef>
              <a:spcAft>
                <a:spcPts val="601"/>
              </a:spcAft>
              <a:buNone/>
              <a:tabLst>
                <a:tab algn="l" pos="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2. Jill sold </a:t>
            </a:r>
            <a:r>
              <a:rPr b="1" lang="en-PH" sz="1800" spc="-1" strike="noStrike" u="sng">
                <a:solidFill>
                  <a:srgbClr val="000000"/>
                </a:solidFill>
                <a:uFillTx/>
                <a:latin typeface="Lato"/>
                <a:ea typeface="Arial;Arial"/>
              </a:rPr>
              <a:t>walking </a:t>
            </a:r>
            <a:r>
              <a:rPr b="0" lang="en-PH" sz="1800" spc="-1" strike="noStrike">
                <a:solidFill>
                  <a:srgbClr val="000000"/>
                </a:solidFill>
                <a:latin typeface="Lato"/>
                <a:ea typeface="Arial;Arial"/>
              </a:rPr>
              <a:t>shoes. </a:t>
            </a:r>
            <a:endParaRPr b="0" lang="en-PH" sz="1800" spc="-1" strike="noStrike">
              <a:latin typeface="Arial"/>
            </a:endParaRPr>
          </a:p>
        </p:txBody>
      </p:sp>
      <p:sp>
        <p:nvSpPr>
          <p:cNvPr id="154" name=""/>
          <p:cNvSpPr/>
          <p:nvPr/>
        </p:nvSpPr>
        <p:spPr>
          <a:xfrm>
            <a:off x="3132000" y="1620000"/>
            <a:ext cx="5147640" cy="539640"/>
          </a:xfrm>
          <a:prstGeom prst="rect">
            <a:avLst/>
          </a:prstGeom>
          <a:noFill/>
          <a:ln w="0">
            <a:noFill/>
          </a:ln>
        </p:spPr>
        <p:style>
          <a:lnRef idx="0"/>
          <a:fillRef idx="0"/>
          <a:effectRef idx="0"/>
          <a:fontRef idx="minor"/>
        </p:style>
        <p:txBody>
          <a:bodyPr lIns="90000" rIns="90000" tIns="45000" bIns="45000" anchor="t">
            <a:noAutofit/>
          </a:bodyPr>
          <a:p>
            <a:pPr algn="ctr">
              <a:lnSpc>
                <a:spcPts val="1205"/>
              </a:lnSpc>
              <a:spcBef>
                <a:spcPts val="1199"/>
              </a:spcBef>
              <a:spcAft>
                <a:spcPts val="499"/>
              </a:spcAft>
              <a:buNone/>
            </a:pPr>
            <a:r>
              <a:rPr b="1" lang="en-PH" sz="2200" spc="-1" strike="noStrike">
                <a:latin typeface="Lato"/>
                <a:ea typeface="PingFang SC"/>
              </a:rPr>
              <a:t>Kinds of Limiting Adjectives</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830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2023-04-04T13:47:03Z</dcterms:modified>
  <cp:revision>77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