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0960" cy="684684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7840" cy="27878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3280" cy="385128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3280" cy="3729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0960" cy="6238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9400" cy="95940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3480" cy="10234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07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21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5280" cy="337356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2808000"/>
            <a:ext cx="80892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SALITANG-UGAT AT PANLAPI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-360000" y="2880000"/>
            <a:ext cx="12182040" cy="62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"/>
          <p:cNvSpPr/>
          <p:nvPr/>
        </p:nvSpPr>
        <p:spPr>
          <a:xfrm>
            <a:off x="540000" y="3240000"/>
            <a:ext cx="10792800" cy="25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PlaceHolder 12"/>
          <p:cNvSpPr/>
          <p:nvPr/>
        </p:nvSpPr>
        <p:spPr>
          <a:xfrm>
            <a:off x="900000" y="2448000"/>
            <a:ext cx="10436760" cy="121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May tinatawag tayong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salitang-ugat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. Ang mga salitang ito ay tinatawag ding mga payak na salita at may kahulugan. Ang mga salitang-ugat ay maaaring mabago ang kahulugan kapag ito ay kinakabitan ng mga panlapi. 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28" name="PlaceHolder 8"/>
          <p:cNvSpPr/>
          <p:nvPr/>
        </p:nvSpPr>
        <p:spPr>
          <a:xfrm>
            <a:off x="295560" y="365760"/>
            <a:ext cx="10504440" cy="233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SALITANG-UGAT</a:t>
            </a:r>
            <a:endParaRPr b="0" lang="en-PH" sz="3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-360000" y="2880000"/>
            <a:ext cx="12182040" cy="62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0" name=""/>
          <p:cNvSpPr/>
          <p:nvPr/>
        </p:nvSpPr>
        <p:spPr>
          <a:xfrm>
            <a:off x="540000" y="3240000"/>
            <a:ext cx="10792800" cy="25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1" name="PlaceHolder 1"/>
          <p:cNvSpPr/>
          <p:nvPr/>
        </p:nvSpPr>
        <p:spPr>
          <a:xfrm>
            <a:off x="903240" y="1260000"/>
            <a:ext cx="10436760" cy="121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panlapi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ay mga katagang ikinakabit sa salitang-ugat upang makabuo ng panibagong salita o anyo ng salita. May apat na uri ang panlapi.</a:t>
            </a:r>
            <a:endParaRPr b="0" lang="en-PH" sz="1800" spc="-1" strike="noStrike">
              <a:latin typeface="Lato"/>
            </a:endParaRPr>
          </a:p>
          <a:p>
            <a:pPr algn="ctr">
              <a:lnSpc>
                <a:spcPct val="15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APAT NA URI NG PANLAPI</a:t>
            </a:r>
            <a:endParaRPr b="0" lang="en-PH" sz="22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endParaRPr b="0" lang="en-PH" sz="22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1. 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Unlapi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– ikinakabit sa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unahan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ng salita.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Mga Halimbawa: 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nag-/mag-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nag-alay, magtanim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um-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umawit, umahon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na-/ma-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nakain, masabi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ipa-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ipabukas, ipakita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Lato"/>
            </a:endParaRPr>
          </a:p>
        </p:txBody>
      </p:sp>
      <p:sp>
        <p:nvSpPr>
          <p:cNvPr id="132" name="PlaceHolder 2"/>
          <p:cNvSpPr/>
          <p:nvPr/>
        </p:nvSpPr>
        <p:spPr>
          <a:xfrm>
            <a:off x="295560" y="-714240"/>
            <a:ext cx="10504440" cy="233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PANLAPI</a:t>
            </a:r>
            <a:endParaRPr b="0" lang="en-PH" sz="3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"/>
          <p:cNvSpPr/>
          <p:nvPr/>
        </p:nvSpPr>
        <p:spPr>
          <a:xfrm>
            <a:off x="-360000" y="2880000"/>
            <a:ext cx="12182040" cy="62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4" name=""/>
          <p:cNvSpPr/>
          <p:nvPr/>
        </p:nvSpPr>
        <p:spPr>
          <a:xfrm>
            <a:off x="540000" y="3240000"/>
            <a:ext cx="10792800" cy="25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5" name="PlaceHolder 3"/>
          <p:cNvSpPr/>
          <p:nvPr/>
        </p:nvSpPr>
        <p:spPr>
          <a:xfrm>
            <a:off x="723240" y="46080"/>
            <a:ext cx="10436760" cy="121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ctr">
              <a:lnSpc>
                <a:spcPct val="15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APAT NA URI NG PANLAPI</a:t>
            </a:r>
            <a:endParaRPr b="0" lang="en-PH" sz="22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endParaRPr b="0" lang="en-PH" sz="22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2.  GITLAPI 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ikinakabit sa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gitna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ng salita.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Mga Halimbawa: 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-um -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kumuha, sumakay, sumama, lumuha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-in -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sinabi, pinitas, sinira, kinain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3. HULAPI-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ikinakabit sa hulihan ng salita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Mga Halimbawa: 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-in / -hin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awitin, kuhain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-an / -han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kuhanan, dalhan</a:t>
            </a:r>
            <a:endParaRPr b="0" lang="en-PH" sz="18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"/>
          <p:cNvSpPr/>
          <p:nvPr/>
        </p:nvSpPr>
        <p:spPr>
          <a:xfrm>
            <a:off x="-360000" y="2880000"/>
            <a:ext cx="12182040" cy="62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7" name=""/>
          <p:cNvSpPr/>
          <p:nvPr/>
        </p:nvSpPr>
        <p:spPr>
          <a:xfrm>
            <a:off x="540000" y="3240000"/>
            <a:ext cx="10792800" cy="25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8" name="PlaceHolder 4"/>
          <p:cNvSpPr/>
          <p:nvPr/>
        </p:nvSpPr>
        <p:spPr>
          <a:xfrm>
            <a:off x="723240" y="540000"/>
            <a:ext cx="10436760" cy="121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ctr">
              <a:lnSpc>
                <a:spcPct val="15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APAT NA URI NG PANLAPI</a:t>
            </a:r>
            <a:endParaRPr b="0" lang="en-PH" sz="22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endParaRPr b="0" lang="en-PH" sz="22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4. KABILAAN 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ikinakabit sa unahan at hulihan ng pandiwa.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Mga Halimbawa: 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nag-, -an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nag-awitan, nagtawanan</a:t>
            </a:r>
            <a:r>
              <a:rPr b="0" lang="en-PH" sz="1800" spc="-1" strike="sng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sng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sng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na-, -an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nalabanan, namataan</a:t>
            </a:r>
            <a:endParaRPr b="0" lang="en-PH" sz="18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itle 2"/>
          <p:cNvSpPr/>
          <p:nvPr/>
        </p:nvSpPr>
        <p:spPr>
          <a:xfrm>
            <a:off x="1523880" y="1799640"/>
            <a:ext cx="9132840" cy="237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PAGSASANAY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"/>
          <p:cNvSpPr/>
          <p:nvPr/>
        </p:nvSpPr>
        <p:spPr>
          <a:xfrm>
            <a:off x="-360000" y="2880000"/>
            <a:ext cx="12182040" cy="62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1" name=""/>
          <p:cNvSpPr/>
          <p:nvPr/>
        </p:nvSpPr>
        <p:spPr>
          <a:xfrm>
            <a:off x="540000" y="3240000"/>
            <a:ext cx="10792800" cy="25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2" name="PlaceHolder 11"/>
          <p:cNvSpPr/>
          <p:nvPr/>
        </p:nvSpPr>
        <p:spPr>
          <a:xfrm>
            <a:off x="115560" y="-360000"/>
            <a:ext cx="10504440" cy="233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Bumuo ng pandiwa para sa pangungusap mula sa salitang-ugat na nasa kahon. Ikabit  na rin ang panlaping inilaan bawat bilang. Isulat ang sagot sa iyong kuwaderno.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540000" y="2700000"/>
            <a:ext cx="11159640" cy="391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latin typeface="Arial"/>
              </a:rPr>
              <a:t>1. _____________ (ini-) ni Luigi sa klase ang mga paraan upang mapadami ang mga halaman.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latin typeface="Arial"/>
                <a:ea typeface="PingFang SC"/>
              </a:rPr>
              <a:t>2. </a:t>
            </a:r>
            <a:r>
              <a:rPr b="0" lang="en-PH" sz="1800" spc="-1" strike="noStrike">
                <a:latin typeface="Arial"/>
              </a:rPr>
              <a:t>_____________ (-in -) niya ang iba’t ibang aklat upang ang kanyang pag-uulat ay maging tama at kapaki-</a:t>
            </a: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1" strike="noStrike">
                <a:latin typeface="Arial"/>
              </a:rPr>
              <a:t>   pakinabang.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latin typeface="Arial"/>
                <a:ea typeface="PingFang SC"/>
              </a:rPr>
              <a:t>3. </a:t>
            </a:r>
            <a:r>
              <a:rPr b="0" lang="en-PH" sz="1800" spc="-1" strike="noStrike">
                <a:latin typeface="Arial"/>
              </a:rPr>
              <a:t>_____________ (kina-) din siya sa mga hardinero sa kanilang paaralan.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latin typeface="Arial"/>
                <a:ea typeface="PingFang SC"/>
              </a:rPr>
              <a:t>4. </a:t>
            </a:r>
            <a:r>
              <a:rPr b="0" lang="en-PH" sz="1800" spc="-1" strike="noStrike">
                <a:latin typeface="Arial"/>
              </a:rPr>
              <a:t>_____________ (na-, -an) niya na ang mga halaman pala ay may iba’t ibang paraan sa pagpapadami.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latin typeface="Arial"/>
                <a:ea typeface="PingFang SC"/>
              </a:rPr>
              <a:t>5. May mga halaman na </a:t>
            </a:r>
            <a:r>
              <a:rPr b="0" lang="en-PH" sz="1800" spc="-1" strike="noStrike">
                <a:latin typeface="Arial"/>
              </a:rPr>
              <a:t>_____________ (-um -) sa pamamagitan ng pagputol ng sanga nito.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900000" y="1620000"/>
            <a:ext cx="9720000" cy="720000"/>
          </a:xfrm>
          <a:prstGeom prst="rect">
            <a:avLst/>
          </a:prstGeom>
          <a:noFill/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45" name=""/>
          <p:cNvSpPr txBox="1"/>
          <p:nvPr/>
        </p:nvSpPr>
        <p:spPr>
          <a:xfrm>
            <a:off x="925560" y="1802160"/>
            <a:ext cx="9720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0" lang="en-PH" sz="1800" spc="-1" strike="noStrike">
                <a:latin typeface="Arial"/>
              </a:rPr>
              <a:t>saliksik</a:t>
            </a: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1" strike="noStrike">
                <a:latin typeface="Arial"/>
              </a:rPr>
              <a:t>panayam</a:t>
            </a: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1" strike="noStrike">
                <a:latin typeface="Arial"/>
              </a:rPr>
              <a:t>ulat</a:t>
            </a: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1" strike="noStrike">
                <a:latin typeface="Arial"/>
              </a:rPr>
              <a:t>tubo</a:t>
            </a: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1" strike="noStrike">
                <a:latin typeface="Arial"/>
              </a:rPr>
              <a:t>alam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"/>
          <p:cNvSpPr/>
          <p:nvPr/>
        </p:nvSpPr>
        <p:spPr>
          <a:xfrm>
            <a:off x="-360000" y="2880000"/>
            <a:ext cx="12182040" cy="62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7" name=""/>
          <p:cNvSpPr/>
          <p:nvPr/>
        </p:nvSpPr>
        <p:spPr>
          <a:xfrm>
            <a:off x="540000" y="3240000"/>
            <a:ext cx="10792800" cy="25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8" name="PlaceHolder 14"/>
          <p:cNvSpPr/>
          <p:nvPr/>
        </p:nvSpPr>
        <p:spPr>
          <a:xfrm>
            <a:off x="360000" y="548280"/>
            <a:ext cx="10978200" cy="70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9" name="PlaceHolder 16"/>
          <p:cNvSpPr/>
          <p:nvPr/>
        </p:nvSpPr>
        <p:spPr>
          <a:xfrm>
            <a:off x="360000" y="-396000"/>
            <a:ext cx="10504440" cy="233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SUSI SA PAGWAWASTO: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50" name=""/>
          <p:cNvSpPr/>
          <p:nvPr/>
        </p:nvSpPr>
        <p:spPr>
          <a:xfrm>
            <a:off x="2160000" y="1800000"/>
            <a:ext cx="9899640" cy="264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iniulat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sinalisik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kinapanayam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nalaman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tumutubo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2357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2023-03-24T09:22:11Z</dcterms:modified>
  <cp:revision>138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