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7560" cy="68234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4440" cy="2764440"/>
          </a:xfrm>
          <a:prstGeom prst="rect">
            <a:avLst/>
          </a:prstGeom>
          <a:ln w="0">
            <a:noFill/>
          </a:ln>
        </p:spPr>
      </p:pic>
      <p:sp>
        <p:nvSpPr>
          <p:cNvPr id="2" name="Rectangle 5"/>
          <p:cNvSpPr/>
          <p:nvPr/>
        </p:nvSpPr>
        <p:spPr>
          <a:xfrm>
            <a:off x="3487320" y="1475280"/>
            <a:ext cx="8669880" cy="38278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9880" cy="3495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7560" cy="600480"/>
          </a:xfrm>
          <a:prstGeom prst="rect">
            <a:avLst/>
          </a:prstGeom>
          <a:ln w="0">
            <a:noFill/>
          </a:ln>
        </p:spPr>
      </p:pic>
      <p:sp>
        <p:nvSpPr>
          <p:cNvPr id="43" name="Rectangle 7"/>
          <p:cNvSpPr/>
          <p:nvPr/>
        </p:nvSpPr>
        <p:spPr>
          <a:xfrm>
            <a:off x="10868760" y="0"/>
            <a:ext cx="936000" cy="9360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0080" cy="1000080"/>
          </a:xfrm>
          <a:prstGeom prst="rect">
            <a:avLst/>
          </a:prstGeom>
          <a:ln w="0">
            <a:noFill/>
          </a:ln>
        </p:spPr>
      </p:pic>
      <p:sp>
        <p:nvSpPr>
          <p:cNvPr id="45" name="TextBox 9"/>
          <p:cNvSpPr/>
          <p:nvPr/>
        </p:nvSpPr>
        <p:spPr>
          <a:xfrm>
            <a:off x="185400" y="6362280"/>
            <a:ext cx="4657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8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1880" cy="3350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3000" cy="107028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9480" cy="191412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5640" cy="3940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752000" y="291600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ffffff"/>
                </a:solidFill>
                <a:latin typeface="Lato"/>
                <a:ea typeface="PingFang SC"/>
              </a:rPr>
              <a:t>The Art of Persuasion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
          <p:cNvSpPr/>
          <p:nvPr/>
        </p:nvSpPr>
        <p:spPr>
          <a:xfrm>
            <a:off x="1552680" y="2520000"/>
            <a:ext cx="9066960" cy="22341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1134"/>
              </a:spcBef>
              <a:spcAft>
                <a:spcPts val="1134"/>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Writing a persuasive text needs a </a:t>
            </a:r>
            <a:r>
              <a:rPr b="1" lang="en-PH" sz="2000" spc="-1" strike="noStrike">
                <a:solidFill>
                  <a:srgbClr val="000000"/>
                </a:solidFill>
                <a:latin typeface="Lato"/>
                <a:ea typeface="DejaVu Sans"/>
              </a:rPr>
              <a:t>catchy title</a:t>
            </a:r>
            <a:r>
              <a:rPr b="0" lang="en-PH" sz="2000" spc="-1" strike="noStrike">
                <a:solidFill>
                  <a:srgbClr val="000000"/>
                </a:solidFill>
                <a:latin typeface="Lato"/>
                <a:ea typeface="DejaVu Sans"/>
              </a:rPr>
              <a:t>, an </a:t>
            </a:r>
            <a:r>
              <a:rPr b="1" lang="en-PH" sz="2000" spc="-1" strike="noStrike">
                <a:solidFill>
                  <a:srgbClr val="000000"/>
                </a:solidFill>
                <a:latin typeface="Lato"/>
                <a:ea typeface="DejaVu Sans"/>
              </a:rPr>
              <a:t>introductory paragraph</a:t>
            </a:r>
            <a:r>
              <a:rPr b="0" lang="en-PH" sz="2000" spc="-1" strike="noStrike">
                <a:solidFill>
                  <a:srgbClr val="000000"/>
                </a:solidFill>
                <a:latin typeface="Lato"/>
                <a:ea typeface="DejaVu Sans"/>
              </a:rPr>
              <a:t> that will make the reader hooked at the start, </a:t>
            </a:r>
            <a:r>
              <a:rPr b="1" lang="en-PH" sz="2000" spc="-1" strike="noStrike">
                <a:solidFill>
                  <a:srgbClr val="000000"/>
                </a:solidFill>
                <a:latin typeface="Lato"/>
                <a:ea typeface="DejaVu Sans"/>
              </a:rPr>
              <a:t>succeeding paragraphs</a:t>
            </a:r>
            <a:r>
              <a:rPr b="0" lang="en-PH" sz="2000" spc="-1" strike="noStrike">
                <a:solidFill>
                  <a:srgbClr val="000000"/>
                </a:solidFill>
                <a:latin typeface="Lato"/>
                <a:ea typeface="DejaVu Sans"/>
              </a:rPr>
              <a:t> that provide the arguments, and a </a:t>
            </a:r>
            <a:r>
              <a:rPr b="1" lang="en-PH" sz="2000" spc="-1" strike="noStrike">
                <a:solidFill>
                  <a:srgbClr val="000000"/>
                </a:solidFill>
                <a:latin typeface="Lato"/>
                <a:ea typeface="DejaVu Sans"/>
              </a:rPr>
              <a:t>closing paragraph</a:t>
            </a:r>
            <a:r>
              <a:rPr b="0" lang="en-PH" sz="2000" spc="-1" strike="noStrike">
                <a:solidFill>
                  <a:srgbClr val="000000"/>
                </a:solidFill>
                <a:latin typeface="Lato"/>
                <a:ea typeface="DejaVu Sans"/>
              </a:rPr>
              <a:t> that restates the thesis statement and that allows the reader to think about it.</a:t>
            </a:r>
            <a:endParaRPr b="0" lang="en-PH" sz="2000" spc="-1" strike="noStrike">
              <a:latin typeface="Arial"/>
            </a:endParaRPr>
          </a:p>
        </p:txBody>
      </p:sp>
      <p:sp>
        <p:nvSpPr>
          <p:cNvPr id="187" name=""/>
          <p:cNvSpPr/>
          <p:nvPr/>
        </p:nvSpPr>
        <p:spPr>
          <a:xfrm>
            <a:off x="3060000" y="126000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
          <p:cNvSpPr/>
          <p:nvPr/>
        </p:nvSpPr>
        <p:spPr>
          <a:xfrm>
            <a:off x="3240000" y="72000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89" name=""/>
          <p:cNvSpPr/>
          <p:nvPr/>
        </p:nvSpPr>
        <p:spPr>
          <a:xfrm>
            <a:off x="1440000" y="1740600"/>
            <a:ext cx="9786600" cy="43786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5"/>
              </a:spcBef>
              <a:spcAft>
                <a:spcPts val="2835"/>
              </a:spcAft>
              <a:buNone/>
            </a:pPr>
            <a:r>
              <a:rPr b="0" lang="en-PH" sz="1800" spc="-1" strike="noStrike">
                <a:solidFill>
                  <a:srgbClr val="000000"/>
                </a:solidFill>
                <a:latin typeface="Lato"/>
                <a:ea typeface="DejaVu Sans"/>
              </a:rPr>
              <a:t>Identify </a:t>
            </a:r>
            <a:r>
              <a:rPr b="0" lang="en-PH" sz="1800" spc="-1" strike="noStrike">
                <a:solidFill>
                  <a:srgbClr val="000000"/>
                </a:solidFill>
                <a:latin typeface="Lato"/>
                <a:ea typeface="ŽRãþ"/>
              </a:rPr>
              <a:t>the pronoun in each sentence and tell whether  if it is R (reflexive) or  I (intensive).</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ŽRãþ"/>
              </a:rPr>
              <a:t>_____ 1. Gelo himself wanted to be sure that the project was submitted on time.</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ŽRãþ"/>
              </a:rPr>
              <a:t>_____ 2. Be sure to remind yourself about the party next week.</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ŽRãþ"/>
              </a:rPr>
              <a:t>_____ 3. The students themselves are ready for the choral presentation.</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ŽRãþ"/>
              </a:rPr>
              <a:t>_____ 4. Never underestimate yourself in front of an audience.</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ŽRãþ"/>
              </a:rPr>
              <a:t>_____ 5. I will accomplish the performance task myself.</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
          <p:cNvSpPr/>
          <p:nvPr/>
        </p:nvSpPr>
        <p:spPr>
          <a:xfrm>
            <a:off x="3060000" y="76608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91" name=""/>
          <p:cNvSpPr/>
          <p:nvPr/>
        </p:nvSpPr>
        <p:spPr>
          <a:xfrm>
            <a:off x="1372680" y="1560600"/>
            <a:ext cx="9786600" cy="4378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35"/>
              </a:spcBef>
              <a:spcAft>
                <a:spcPts val="2835"/>
              </a:spcAft>
              <a:buNone/>
            </a:pPr>
            <a:r>
              <a:rPr b="1" lang="en-PH" sz="2000" spc="-1" strike="noStrike">
                <a:solidFill>
                  <a:srgbClr val="c9211e"/>
                </a:solidFill>
                <a:latin typeface="Lato"/>
                <a:ea typeface="DejaVu Sans"/>
              </a:rPr>
              <a:t>ANSWER KEY</a:t>
            </a:r>
            <a:endParaRPr b="0" lang="en-PH" sz="20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_____________ 1. Gelo himself wanted to be sure that the project was submitted on time.</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_____________ 2. Be sure to remind yourself about the party next week.</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_____________ 3. The students themselves are ready for the choral presentation.</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_____________ 4. Never underestimate yourself in front of an audience.</a:t>
            </a:r>
            <a:endParaRPr b="0" lang="en-PH" sz="1800" spc="-1" strike="noStrike">
              <a:latin typeface="Arial"/>
            </a:endParaRPr>
          </a:p>
          <a:p>
            <a:pPr>
              <a:lnSpc>
                <a:spcPct val="100000"/>
              </a:lnSpc>
              <a:spcBef>
                <a:spcPts val="1134"/>
              </a:spcBef>
              <a:spcAft>
                <a:spcPts val="1134"/>
              </a:spcAft>
              <a:buNone/>
            </a:pPr>
            <a:r>
              <a:rPr b="0" lang="en-PH" sz="1800" spc="-1" strike="noStrike">
                <a:solidFill>
                  <a:srgbClr val="000000"/>
                </a:solidFill>
                <a:latin typeface="Lato"/>
                <a:ea typeface="DejaVu Sans"/>
              </a:rPr>
              <a:t>_____________ 5. I will accomplish the performance task myself.</a:t>
            </a:r>
            <a:endParaRPr b="0" lang="en-PH" sz="1800" spc="-1" strike="noStrike">
              <a:latin typeface="Arial"/>
            </a:endParaRPr>
          </a:p>
        </p:txBody>
      </p:sp>
      <p:sp>
        <p:nvSpPr>
          <p:cNvPr id="192" name=""/>
          <p:cNvSpPr/>
          <p:nvPr/>
        </p:nvSpPr>
        <p:spPr>
          <a:xfrm>
            <a:off x="1571760" y="2376720"/>
            <a:ext cx="145152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himself – I</a:t>
            </a:r>
            <a:endParaRPr b="0" lang="en-PH" sz="1800" spc="-1" strike="noStrike">
              <a:latin typeface="Arial"/>
            </a:endParaRPr>
          </a:p>
        </p:txBody>
      </p:sp>
      <p:sp>
        <p:nvSpPr>
          <p:cNvPr id="193" name=""/>
          <p:cNvSpPr/>
          <p:nvPr/>
        </p:nvSpPr>
        <p:spPr>
          <a:xfrm>
            <a:off x="1516680" y="2915280"/>
            <a:ext cx="201600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yourself – R</a:t>
            </a:r>
            <a:endParaRPr b="0" lang="en-PH" sz="1800" spc="-1" strike="noStrike">
              <a:latin typeface="Arial"/>
            </a:endParaRPr>
          </a:p>
        </p:txBody>
      </p:sp>
      <p:sp>
        <p:nvSpPr>
          <p:cNvPr id="194" name=""/>
          <p:cNvSpPr/>
          <p:nvPr/>
        </p:nvSpPr>
        <p:spPr>
          <a:xfrm>
            <a:off x="1372680" y="3492000"/>
            <a:ext cx="181440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themselves – I</a:t>
            </a:r>
            <a:endParaRPr b="0" lang="en-PH" sz="1800" spc="-1" strike="noStrike">
              <a:latin typeface="Arial"/>
            </a:endParaRPr>
          </a:p>
        </p:txBody>
      </p:sp>
      <p:sp>
        <p:nvSpPr>
          <p:cNvPr id="195" name=""/>
          <p:cNvSpPr/>
          <p:nvPr/>
        </p:nvSpPr>
        <p:spPr>
          <a:xfrm>
            <a:off x="1476000" y="4032000"/>
            <a:ext cx="143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yourself – R</a:t>
            </a:r>
            <a:endParaRPr b="0" lang="en-PH" sz="1800" spc="-1" strike="noStrike">
              <a:latin typeface="Arial"/>
            </a:endParaRPr>
          </a:p>
        </p:txBody>
      </p:sp>
      <p:sp>
        <p:nvSpPr>
          <p:cNvPr id="196" name=""/>
          <p:cNvSpPr/>
          <p:nvPr/>
        </p:nvSpPr>
        <p:spPr>
          <a:xfrm>
            <a:off x="1620000" y="4607280"/>
            <a:ext cx="1259280" cy="396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myself – 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060720" y="54000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29" name=""/>
          <p:cNvSpPr/>
          <p:nvPr/>
        </p:nvSpPr>
        <p:spPr>
          <a:xfrm>
            <a:off x="1080000" y="1620000"/>
            <a:ext cx="1008000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100" spc="-1" strike="noStrike">
                <a:solidFill>
                  <a:srgbClr val="000000"/>
                </a:solidFill>
                <a:latin typeface="Lato"/>
                <a:ea typeface="DejaVu Sans"/>
              </a:rPr>
              <a:t>	</a:t>
            </a:r>
            <a:r>
              <a:rPr b="1" lang="en-PH" sz="2100" spc="-1" strike="noStrike">
                <a:solidFill>
                  <a:srgbClr val="000000"/>
                </a:solidFill>
                <a:latin typeface="Lato"/>
                <a:ea typeface="DejaVu Sans"/>
              </a:rPr>
              <a:t>Persuasion</a:t>
            </a:r>
            <a:r>
              <a:rPr b="0" lang="en-PH" sz="2100" spc="-1" strike="noStrike">
                <a:solidFill>
                  <a:srgbClr val="000000"/>
                </a:solidFill>
                <a:latin typeface="Lato"/>
                <a:ea typeface="DejaVu Sans"/>
              </a:rPr>
              <a:t> </a:t>
            </a:r>
            <a:r>
              <a:rPr b="0" lang="en-PH" sz="2100" spc="-1" strike="noStrike">
                <a:solidFill>
                  <a:srgbClr val="000000"/>
                </a:solidFill>
                <a:latin typeface="Lato"/>
                <a:ea typeface="ŽRãþ"/>
              </a:rPr>
              <a:t>is a form of influence. It is how to get people to agree with an idea, an action, or an attitude by any means. It is to convince or to believe in something.</a:t>
            </a:r>
            <a:endParaRPr b="0" lang="en-PH" sz="2100" spc="-1" strike="noStrike">
              <a:latin typeface="Arial"/>
            </a:endParaRPr>
          </a:p>
        </p:txBody>
      </p:sp>
      <p:sp>
        <p:nvSpPr>
          <p:cNvPr id="130" name=""/>
          <p:cNvSpPr/>
          <p:nvPr/>
        </p:nvSpPr>
        <p:spPr>
          <a:xfrm>
            <a:off x="1548720" y="2897640"/>
            <a:ext cx="8531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100" spc="-1" strike="noStrike">
                <a:solidFill>
                  <a:srgbClr val="000000"/>
                </a:solidFill>
                <a:latin typeface="Lato"/>
                <a:ea typeface="DejaVu Sans"/>
              </a:rPr>
              <a:t>To convince the reader/s, the writer of a persuasive text must:</a:t>
            </a:r>
            <a:endParaRPr b="0" lang="en-PH" sz="2100" spc="-1" strike="noStrike">
              <a:latin typeface="Arial"/>
            </a:endParaRPr>
          </a:p>
        </p:txBody>
      </p:sp>
      <p:sp>
        <p:nvSpPr>
          <p:cNvPr id="131" name=""/>
          <p:cNvSpPr/>
          <p:nvPr/>
        </p:nvSpPr>
        <p:spPr>
          <a:xfrm>
            <a:off x="1548720" y="3600000"/>
            <a:ext cx="8351280" cy="25405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0" lang="en-PH" sz="2100" spc="-1" strike="noStrike">
                <a:solidFill>
                  <a:srgbClr val="000000"/>
                </a:solidFill>
                <a:latin typeface="Lato"/>
                <a:ea typeface="DejaVu Sans"/>
              </a:rPr>
              <a:t>1. state his/her opinion(s) or perspective(s);</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2. give reason(s) to support his/her opinion(s) or perspective(s);</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3. use strong and critical adjectives; and</a:t>
            </a:r>
            <a:endParaRPr b="0" lang="en-PH" sz="2100" spc="-1" strike="noStrike">
              <a:latin typeface="Arial"/>
            </a:endParaRPr>
          </a:p>
          <a:p>
            <a:pPr>
              <a:lnSpc>
                <a:spcPct val="100000"/>
              </a:lnSpc>
              <a:spcBef>
                <a:spcPts val="283"/>
              </a:spcBef>
              <a:spcAft>
                <a:spcPts val="283"/>
              </a:spcAft>
              <a:buNone/>
            </a:pPr>
            <a:r>
              <a:rPr b="0" lang="en-PH" sz="2100" spc="-1" strike="noStrike">
                <a:solidFill>
                  <a:srgbClr val="000000"/>
                </a:solidFill>
                <a:latin typeface="Lato"/>
                <a:ea typeface="DejaVu Sans"/>
              </a:rPr>
              <a:t>4. use words that will trigger the emotions of the readers.</a:t>
            </a:r>
            <a:endParaRPr b="0" lang="en-PH" sz="21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3060000" y="40608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33" name=""/>
          <p:cNvSpPr/>
          <p:nvPr/>
        </p:nvSpPr>
        <p:spPr>
          <a:xfrm>
            <a:off x="1283040" y="1224000"/>
            <a:ext cx="951624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Persuasion is the way to get people to agree with an idea, attitude, or action by rational and emotional means. It is a problem-solving strategy and relies on “appeal” rather than force.</a:t>
            </a:r>
            <a:endParaRPr b="0" lang="en-PH" sz="1800" spc="-1" strike="noStrike">
              <a:latin typeface="Arial"/>
            </a:endParaRPr>
          </a:p>
        </p:txBody>
      </p:sp>
      <p:sp>
        <p:nvSpPr>
          <p:cNvPr id="134" name=""/>
          <p:cNvSpPr/>
          <p:nvPr/>
        </p:nvSpPr>
        <p:spPr>
          <a:xfrm>
            <a:off x="1283040" y="2296080"/>
            <a:ext cx="663624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Persuasive writing has the following features:</a:t>
            </a:r>
            <a:endParaRPr b="0" lang="en-PH" sz="1800" spc="-1" strike="noStrike">
              <a:latin typeface="Arial"/>
            </a:endParaRPr>
          </a:p>
        </p:txBody>
      </p:sp>
      <p:sp>
        <p:nvSpPr>
          <p:cNvPr id="135" name=""/>
          <p:cNvSpPr/>
          <p:nvPr/>
        </p:nvSpPr>
        <p:spPr>
          <a:xfrm>
            <a:off x="1283040" y="2736000"/>
            <a:ext cx="9516240" cy="1927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1. It must have an </a:t>
            </a:r>
            <a:r>
              <a:rPr b="1" lang="en-PH" sz="1800" spc="-1" strike="noStrike">
                <a:solidFill>
                  <a:srgbClr val="000000"/>
                </a:solidFill>
                <a:latin typeface="Lato"/>
                <a:ea typeface="DejaVu Sans"/>
              </a:rPr>
              <a:t>introduction</a:t>
            </a:r>
            <a:r>
              <a:rPr b="0" lang="en-PH" sz="1800" spc="-1" strike="noStrike">
                <a:solidFill>
                  <a:srgbClr val="000000"/>
                </a:solidFill>
                <a:latin typeface="Lato"/>
                <a:ea typeface="DejaVu Sans"/>
              </a:rPr>
              <a:t>. This includes the thesis statement and should have a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hook” that will catch the attention of the readers. It states the writer’s viewpoint in the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opening statement. There are three arguments that should be included.</a:t>
            </a:r>
            <a:endParaRPr b="0" lang="en-PH" sz="1800" spc="-1" strike="noStrike">
              <a:latin typeface="Arial"/>
            </a:endParaRPr>
          </a:p>
        </p:txBody>
      </p:sp>
      <p:sp>
        <p:nvSpPr>
          <p:cNvPr id="136" name=""/>
          <p:cNvSpPr/>
          <p:nvPr/>
        </p:nvSpPr>
        <p:spPr>
          <a:xfrm>
            <a:off x="1283040" y="3852000"/>
            <a:ext cx="9516240" cy="162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2. The </a:t>
            </a:r>
            <a:r>
              <a:rPr b="1" lang="en-PH" sz="1800" spc="-1" strike="noStrike">
                <a:solidFill>
                  <a:srgbClr val="000000"/>
                </a:solidFill>
                <a:latin typeface="Lato"/>
                <a:ea typeface="DejaVu Sans"/>
              </a:rPr>
              <a:t>body</a:t>
            </a:r>
            <a:r>
              <a:rPr b="0" lang="en-PH" sz="1800" spc="-1" strike="noStrike">
                <a:solidFill>
                  <a:srgbClr val="000000"/>
                </a:solidFill>
                <a:latin typeface="Lato"/>
                <a:ea typeface="DejaVu Sans"/>
              </a:rPr>
              <a:t> is where the arguments are explained and expounded. It puts forward all facts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and evidence to support a person’s viewpoint. There should be one paragraph for each of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three arguments.</a:t>
            </a:r>
            <a:endParaRPr b="0" lang="en-PH" sz="1800" spc="-1" strike="noStrike">
              <a:latin typeface="Arial"/>
            </a:endParaRPr>
          </a:p>
        </p:txBody>
      </p:sp>
      <p:sp>
        <p:nvSpPr>
          <p:cNvPr id="137" name=""/>
          <p:cNvSpPr/>
          <p:nvPr/>
        </p:nvSpPr>
        <p:spPr>
          <a:xfrm>
            <a:off x="1260000" y="5002560"/>
            <a:ext cx="8819280" cy="100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3. The </a:t>
            </a:r>
            <a:r>
              <a:rPr b="1" lang="en-PH" sz="1800" spc="-1" strike="noStrike">
                <a:solidFill>
                  <a:srgbClr val="000000"/>
                </a:solidFill>
                <a:latin typeface="Lato"/>
                <a:ea typeface="DejaVu Sans"/>
              </a:rPr>
              <a:t>conclusion</a:t>
            </a:r>
            <a:r>
              <a:rPr b="0" lang="en-PH" sz="1800" spc="-1" strike="noStrike">
                <a:solidFill>
                  <a:srgbClr val="000000"/>
                </a:solidFill>
                <a:latin typeface="Lato"/>
                <a:ea typeface="DejaVu Sans"/>
              </a:rPr>
              <a:t> is the closing paragraph; it is where the main or salient points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are summarized and reviewed.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060000" y="44208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39" name=""/>
          <p:cNvSpPr/>
          <p:nvPr/>
        </p:nvSpPr>
        <p:spPr>
          <a:xfrm>
            <a:off x="1152000" y="1324080"/>
            <a:ext cx="46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Below is an example of a persuasive text.</a:t>
            </a:r>
            <a:endParaRPr b="0" lang="en-PH" sz="1800" spc="-1" strike="noStrike">
              <a:latin typeface="Arial"/>
            </a:endParaRPr>
          </a:p>
        </p:txBody>
      </p:sp>
      <p:sp>
        <p:nvSpPr>
          <p:cNvPr id="140" name=""/>
          <p:cNvSpPr/>
          <p:nvPr/>
        </p:nvSpPr>
        <p:spPr>
          <a:xfrm>
            <a:off x="5040000" y="1775160"/>
            <a:ext cx="2519280" cy="456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Dogs Are the Best</a:t>
            </a:r>
            <a:endParaRPr b="0" lang="en-PH" sz="1800" spc="-1" strike="noStrike">
              <a:latin typeface="Arial"/>
            </a:endParaRPr>
          </a:p>
        </p:txBody>
      </p:sp>
      <p:sp>
        <p:nvSpPr>
          <p:cNvPr id="141" name=""/>
          <p:cNvSpPr/>
          <p:nvPr/>
        </p:nvSpPr>
        <p:spPr>
          <a:xfrm>
            <a:off x="1260000" y="2160000"/>
            <a:ext cx="9719280" cy="254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(1) </a:t>
            </a:r>
            <a:r>
              <a:rPr b="0" lang="en-PH" sz="1800" spc="-1" strike="noStrike">
                <a:solidFill>
                  <a:srgbClr val="000000"/>
                </a:solidFill>
                <a:latin typeface="Lato"/>
                <a:ea typeface="DejaVu Sans"/>
              </a:rPr>
              <a:t>Everyone agrees, dogs are the best pets ever. You simply cannot compare them to birds,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cats, fishes, or hamsters. There’s no question about it. Do you dare ask why? Dogs are a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favorite because they are so lovable, and they love you back in more ways than one. They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can be amazingly affectionate and smart as well.</a:t>
            </a:r>
            <a:endParaRPr b="0" lang="en-PH" sz="1800" spc="-1" strike="noStrike">
              <a:latin typeface="Arial"/>
            </a:endParaRPr>
          </a:p>
        </p:txBody>
      </p:sp>
      <p:sp>
        <p:nvSpPr>
          <p:cNvPr id="142" name=""/>
          <p:cNvSpPr/>
          <p:nvPr/>
        </p:nvSpPr>
        <p:spPr>
          <a:xfrm>
            <a:off x="1296000" y="3613320"/>
            <a:ext cx="9503280" cy="378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(2)</a:t>
            </a:r>
            <a:r>
              <a:rPr b="0" lang="en-PH" sz="1800" spc="-1" strike="noStrike">
                <a:solidFill>
                  <a:srgbClr val="000000"/>
                </a:solidFill>
                <a:latin typeface="Lato"/>
                <a:ea typeface="DejaVu Sans"/>
              </a:rPr>
              <a:t> When you’re feeling down or worried because of school or work, what do you prefer to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see when you come home? Do you want a cat that just stares at you or even walks away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or just looks bored? The fish in the tank can’t come running to you either. Now comes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that doggie. Coming home to a dog can be so heartwarming and an instant stress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reliever. Imagine your dog running toward you, jumping up to you, circling, and just can’t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seem to get enough of you. Alas! Your heart melts.</a:t>
            </a:r>
            <a:endParaRPr b="0" lang="en-PH" sz="1800" spc="-1" strike="noStrike">
              <a:latin typeface="Arial"/>
            </a:endParaRPr>
          </a:p>
        </p:txBody>
      </p:sp>
      <p:sp>
        <p:nvSpPr>
          <p:cNvPr id="143" name=""/>
          <p:cNvSpPr/>
          <p:nvPr/>
        </p:nvSpPr>
        <p:spPr>
          <a:xfrm>
            <a:off x="1260000" y="1800000"/>
            <a:ext cx="9719280" cy="3779280"/>
          </a:xfrm>
          <a:prstGeom prst="rect">
            <a:avLst/>
          </a:prstGeom>
          <a:noFill/>
          <a:ln w="1908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060000" y="58608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45" name=""/>
          <p:cNvSpPr/>
          <p:nvPr/>
        </p:nvSpPr>
        <p:spPr>
          <a:xfrm>
            <a:off x="1440000" y="1908000"/>
            <a:ext cx="935928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(3)</a:t>
            </a:r>
            <a:r>
              <a:rPr b="0" lang="en-PH" sz="1800" spc="-1" strike="noStrike">
                <a:solidFill>
                  <a:srgbClr val="000000"/>
                </a:solidFill>
                <a:latin typeface="Lato"/>
                <a:ea typeface="DejaVu Sans"/>
              </a:rPr>
              <a:t> Then, there is playtime, and dogs are quite trainable and smart. You can teach them a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number of tricks. You can even train them to get your slippers, eat only at the proper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place you let them, or put on a show. Just be sure to have some treats ready and                you’re in for some fun.</a:t>
            </a:r>
            <a:endParaRPr b="0" lang="en-PH" sz="1800" spc="-1" strike="noStrike">
              <a:latin typeface="Arial"/>
            </a:endParaRPr>
          </a:p>
        </p:txBody>
      </p:sp>
      <p:sp>
        <p:nvSpPr>
          <p:cNvPr id="146" name=""/>
          <p:cNvSpPr/>
          <p:nvPr/>
        </p:nvSpPr>
        <p:spPr>
          <a:xfrm>
            <a:off x="1440000" y="3650760"/>
            <a:ext cx="9359280" cy="254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(4)</a:t>
            </a:r>
            <a:r>
              <a:rPr b="0" lang="en-PH" sz="1800" spc="-1" strike="noStrike">
                <a:solidFill>
                  <a:srgbClr val="000000"/>
                </a:solidFill>
                <a:latin typeface="Lato"/>
                <a:ea typeface="DejaVu Sans"/>
              </a:rPr>
              <a:t> If you’re still not convinced, lastly, dogs are easy to care for, as long as you show them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love, feed them, and give them baths too. You don’t have to worry about cleaning fish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tanks or cleaning that litter box. So, don’t wait too long before you make that decision.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Getting a pet? Choose a dog. Be happy. As they say, dogs are a man’s best friend.</a:t>
            </a:r>
            <a:endParaRPr b="0" lang="en-PH" sz="1800" spc="-1" strike="noStrike">
              <a:latin typeface="Arial"/>
            </a:endParaRPr>
          </a:p>
        </p:txBody>
      </p:sp>
      <p:sp>
        <p:nvSpPr>
          <p:cNvPr id="147" name=""/>
          <p:cNvSpPr/>
          <p:nvPr/>
        </p:nvSpPr>
        <p:spPr>
          <a:xfrm>
            <a:off x="1260000" y="1620000"/>
            <a:ext cx="9719280" cy="3779280"/>
          </a:xfrm>
          <a:prstGeom prst="rect">
            <a:avLst/>
          </a:prstGeom>
          <a:noFill/>
          <a:ln w="1908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3060000" y="54000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49" name=""/>
          <p:cNvSpPr/>
          <p:nvPr/>
        </p:nvSpPr>
        <p:spPr>
          <a:xfrm>
            <a:off x="4320000" y="1548000"/>
            <a:ext cx="2519280" cy="456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Dogs Are the Best</a:t>
            </a:r>
            <a:endParaRPr b="0" lang="en-PH" sz="1800" spc="-1" strike="noStrike">
              <a:latin typeface="Arial"/>
            </a:endParaRPr>
          </a:p>
        </p:txBody>
      </p:sp>
      <p:sp>
        <p:nvSpPr>
          <p:cNvPr id="150" name=""/>
          <p:cNvSpPr/>
          <p:nvPr/>
        </p:nvSpPr>
        <p:spPr>
          <a:xfrm>
            <a:off x="720000" y="1980000"/>
            <a:ext cx="9359280" cy="254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(1) </a:t>
            </a:r>
            <a:r>
              <a:rPr b="0" lang="en-PH" sz="1800" spc="-1" strike="noStrike">
                <a:solidFill>
                  <a:srgbClr val="000000"/>
                </a:solidFill>
                <a:latin typeface="Lato"/>
                <a:ea typeface="DejaVu Sans"/>
              </a:rPr>
              <a:t>Everyone agrees, dogs are the best pets ever. You simply cannot compare them to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birds, cats, fishes, or hamsters. There’s no question about it. Do you dare ask why?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Dogs are a favorite because they are so lovable, and they love you back in more ways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than one. They can be amazingly affectionate and smart as well.</a:t>
            </a:r>
            <a:endParaRPr b="0" lang="en-PH" sz="1800" spc="-1" strike="noStrike">
              <a:latin typeface="Arial"/>
            </a:endParaRPr>
          </a:p>
        </p:txBody>
      </p:sp>
      <p:sp>
        <p:nvSpPr>
          <p:cNvPr id="151" name=""/>
          <p:cNvSpPr/>
          <p:nvPr/>
        </p:nvSpPr>
        <p:spPr>
          <a:xfrm>
            <a:off x="720000" y="3492000"/>
            <a:ext cx="9323280" cy="378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(2)</a:t>
            </a:r>
            <a:r>
              <a:rPr b="0" lang="en-PH" sz="1800" spc="-1" strike="noStrike">
                <a:solidFill>
                  <a:srgbClr val="000000"/>
                </a:solidFill>
                <a:latin typeface="Lato"/>
                <a:ea typeface="DejaVu Sans"/>
              </a:rPr>
              <a:t> When you’re feeling down or worried because of school or work, what do you prefer to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see when you come home? Do you want a cat that just stares at you or even walks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away or just looks bored? The fish in the tank can’t come running to you either. Now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comes that doggie. Coming home to a dog can be so heartwarming and an instant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stress reliever. Imagine your dog running toward you, jumping up to you, circling, and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just can’t seem to get enough of you. Alas! Your heart melts.</a:t>
            </a:r>
            <a:endParaRPr b="0" lang="en-PH" sz="1800" spc="-1" strike="noStrike">
              <a:latin typeface="Arial"/>
            </a:endParaRPr>
          </a:p>
        </p:txBody>
      </p:sp>
      <p:sp>
        <p:nvSpPr>
          <p:cNvPr id="152" name=""/>
          <p:cNvSpPr/>
          <p:nvPr/>
        </p:nvSpPr>
        <p:spPr>
          <a:xfrm>
            <a:off x="9720000" y="2160000"/>
            <a:ext cx="360000" cy="360"/>
          </a:xfrm>
          <a:prstGeom prst="line">
            <a:avLst/>
          </a:prstGeom>
          <a:ln w="19080">
            <a:solidFill>
              <a:srgbClr val="3465a4"/>
            </a:solidFill>
            <a:round/>
          </a:ln>
        </p:spPr>
        <p:style>
          <a:lnRef idx="0"/>
          <a:fillRef idx="0"/>
          <a:effectRef idx="0"/>
          <a:fontRef idx="minor"/>
        </p:style>
      </p:sp>
      <p:sp>
        <p:nvSpPr>
          <p:cNvPr id="153" name=""/>
          <p:cNvSpPr/>
          <p:nvPr/>
        </p:nvSpPr>
        <p:spPr>
          <a:xfrm>
            <a:off x="10080000" y="2160000"/>
            <a:ext cx="360" cy="972000"/>
          </a:xfrm>
          <a:prstGeom prst="line">
            <a:avLst/>
          </a:prstGeom>
          <a:ln w="19080">
            <a:solidFill>
              <a:srgbClr val="3465a4"/>
            </a:solidFill>
            <a:round/>
          </a:ln>
        </p:spPr>
        <p:style>
          <a:lnRef idx="0"/>
          <a:fillRef idx="0"/>
          <a:effectRef idx="0"/>
          <a:fontRef idx="minor"/>
        </p:style>
      </p:sp>
      <p:sp>
        <p:nvSpPr>
          <p:cNvPr id="154" name=""/>
          <p:cNvSpPr/>
          <p:nvPr/>
        </p:nvSpPr>
        <p:spPr>
          <a:xfrm>
            <a:off x="9720000" y="3132000"/>
            <a:ext cx="360000" cy="360"/>
          </a:xfrm>
          <a:prstGeom prst="line">
            <a:avLst/>
          </a:prstGeom>
          <a:ln w="19080">
            <a:solidFill>
              <a:srgbClr val="3465a4"/>
            </a:solidFill>
            <a:round/>
          </a:ln>
        </p:spPr>
        <p:style>
          <a:lnRef idx="0"/>
          <a:fillRef idx="0"/>
          <a:effectRef idx="0"/>
          <a:fontRef idx="minor"/>
        </p:style>
      </p:sp>
      <p:sp>
        <p:nvSpPr>
          <p:cNvPr id="155" name=""/>
          <p:cNvSpPr/>
          <p:nvPr/>
        </p:nvSpPr>
        <p:spPr>
          <a:xfrm>
            <a:off x="10080000" y="2159280"/>
            <a:ext cx="1439280" cy="10087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ŽRãþ"/>
              </a:rPr>
              <a:t>Introduction &amp; writer’s opinion</a:t>
            </a:r>
            <a:endParaRPr b="0" lang="en-PH" sz="1800" spc="-1" strike="noStrike">
              <a:latin typeface="Arial"/>
            </a:endParaRPr>
          </a:p>
        </p:txBody>
      </p:sp>
      <p:sp>
        <p:nvSpPr>
          <p:cNvPr id="156" name=""/>
          <p:cNvSpPr/>
          <p:nvPr/>
        </p:nvSpPr>
        <p:spPr>
          <a:xfrm>
            <a:off x="9936000" y="3744000"/>
            <a:ext cx="360000" cy="360"/>
          </a:xfrm>
          <a:prstGeom prst="line">
            <a:avLst/>
          </a:prstGeom>
          <a:ln w="19080">
            <a:solidFill>
              <a:srgbClr val="3465a4"/>
            </a:solidFill>
            <a:round/>
          </a:ln>
        </p:spPr>
        <p:style>
          <a:lnRef idx="0"/>
          <a:fillRef idx="0"/>
          <a:effectRef idx="0"/>
          <a:fontRef idx="minor"/>
        </p:style>
      </p:sp>
      <p:sp>
        <p:nvSpPr>
          <p:cNvPr id="157" name=""/>
          <p:cNvSpPr/>
          <p:nvPr/>
        </p:nvSpPr>
        <p:spPr>
          <a:xfrm>
            <a:off x="10296000" y="3744000"/>
            <a:ext cx="360" cy="1548000"/>
          </a:xfrm>
          <a:prstGeom prst="line">
            <a:avLst/>
          </a:prstGeom>
          <a:ln w="19080">
            <a:solidFill>
              <a:srgbClr val="3465a4"/>
            </a:solidFill>
            <a:round/>
          </a:ln>
        </p:spPr>
        <p:style>
          <a:lnRef idx="0"/>
          <a:fillRef idx="0"/>
          <a:effectRef idx="0"/>
          <a:fontRef idx="minor"/>
        </p:style>
      </p:sp>
      <p:sp>
        <p:nvSpPr>
          <p:cNvPr id="158" name=""/>
          <p:cNvSpPr/>
          <p:nvPr/>
        </p:nvSpPr>
        <p:spPr>
          <a:xfrm>
            <a:off x="9936000" y="5292000"/>
            <a:ext cx="360000" cy="360"/>
          </a:xfrm>
          <a:prstGeom prst="line">
            <a:avLst/>
          </a:prstGeom>
          <a:ln w="19080">
            <a:solidFill>
              <a:srgbClr val="3465a4"/>
            </a:solidFill>
            <a:round/>
          </a:ln>
        </p:spPr>
        <p:style>
          <a:lnRef idx="0"/>
          <a:fillRef idx="0"/>
          <a:effectRef idx="0"/>
          <a:fontRef idx="minor"/>
        </p:style>
      </p:sp>
      <p:sp>
        <p:nvSpPr>
          <p:cNvPr id="159" name=""/>
          <p:cNvSpPr/>
          <p:nvPr/>
        </p:nvSpPr>
        <p:spPr>
          <a:xfrm>
            <a:off x="10379160" y="4156920"/>
            <a:ext cx="11401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Body of the text</a:t>
            </a:r>
            <a:endParaRPr b="0" lang="en-PH" sz="1800" spc="-1" strike="noStrike">
              <a:latin typeface="Arial"/>
            </a:endParaRPr>
          </a:p>
        </p:txBody>
      </p:sp>
      <p:sp>
        <p:nvSpPr>
          <p:cNvPr id="160" name=""/>
          <p:cNvSpPr/>
          <p:nvPr/>
        </p:nvSpPr>
        <p:spPr>
          <a:xfrm>
            <a:off x="720000" y="1440000"/>
            <a:ext cx="10799280" cy="4319280"/>
          </a:xfrm>
          <a:prstGeom prst="rect">
            <a:avLst/>
          </a:prstGeom>
          <a:noFill/>
          <a:ln w="1908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3060000" y="43200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62" name=""/>
          <p:cNvSpPr/>
          <p:nvPr/>
        </p:nvSpPr>
        <p:spPr>
          <a:xfrm>
            <a:off x="1080000" y="1692720"/>
            <a:ext cx="8639280" cy="1330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(3)</a:t>
            </a:r>
            <a:r>
              <a:rPr b="0" lang="en-PH" sz="1800" spc="-1" strike="noStrike">
                <a:solidFill>
                  <a:srgbClr val="000000"/>
                </a:solidFill>
                <a:latin typeface="Lato"/>
                <a:ea typeface="DejaVu Sans"/>
              </a:rPr>
              <a:t> Then, there is playtime, and dogs are quite trainable and smart. You can teach them a number of tricks. You can even train them to get your slippers, eat only at the proper place you let them, or put on a show. Just be sure to have some treats ready and you’re in for some fun.</a:t>
            </a:r>
            <a:endParaRPr b="0" lang="en-PH" sz="1800" spc="-1" strike="noStrike">
              <a:latin typeface="Arial"/>
            </a:endParaRPr>
          </a:p>
        </p:txBody>
      </p:sp>
      <p:sp>
        <p:nvSpPr>
          <p:cNvPr id="163" name=""/>
          <p:cNvSpPr/>
          <p:nvPr/>
        </p:nvSpPr>
        <p:spPr>
          <a:xfrm>
            <a:off x="1080000" y="3326760"/>
            <a:ext cx="8639280" cy="2540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(4)</a:t>
            </a:r>
            <a:r>
              <a:rPr b="0" lang="en-PH" sz="1800" spc="-1" strike="noStrike">
                <a:solidFill>
                  <a:srgbClr val="000000"/>
                </a:solidFill>
                <a:latin typeface="Lato"/>
                <a:ea typeface="DejaVu Sans"/>
              </a:rPr>
              <a:t> If you’re still not convinced, lastly, dogs are easy to care for, as long as you show them love, feed them, and give them baths too. You don’t have to worry about cleaning fish tanks or cleaning that litter box. So, don’t wait too long before you make that decision. Getting a pet? Choose a dog. Be happy. As they say, dogs are a man’s best friend.</a:t>
            </a:r>
            <a:endParaRPr b="0" lang="en-PH" sz="1800" spc="-1" strike="noStrike">
              <a:latin typeface="Arial"/>
            </a:endParaRPr>
          </a:p>
        </p:txBody>
      </p:sp>
      <p:sp>
        <p:nvSpPr>
          <p:cNvPr id="164" name=""/>
          <p:cNvSpPr/>
          <p:nvPr/>
        </p:nvSpPr>
        <p:spPr>
          <a:xfrm>
            <a:off x="9720000" y="1908000"/>
            <a:ext cx="360000" cy="360"/>
          </a:xfrm>
          <a:prstGeom prst="line">
            <a:avLst/>
          </a:prstGeom>
          <a:ln w="19080">
            <a:solidFill>
              <a:srgbClr val="3465a4"/>
            </a:solidFill>
            <a:round/>
          </a:ln>
        </p:spPr>
        <p:style>
          <a:lnRef idx="0"/>
          <a:fillRef idx="0"/>
          <a:effectRef idx="0"/>
          <a:fontRef idx="minor"/>
        </p:style>
      </p:sp>
      <p:sp>
        <p:nvSpPr>
          <p:cNvPr id="165" name=""/>
          <p:cNvSpPr/>
          <p:nvPr/>
        </p:nvSpPr>
        <p:spPr>
          <a:xfrm>
            <a:off x="10080000" y="1908000"/>
            <a:ext cx="360" cy="756000"/>
          </a:xfrm>
          <a:prstGeom prst="line">
            <a:avLst/>
          </a:prstGeom>
          <a:ln w="19080">
            <a:solidFill>
              <a:srgbClr val="3465a4"/>
            </a:solidFill>
            <a:round/>
          </a:ln>
        </p:spPr>
        <p:style>
          <a:lnRef idx="0"/>
          <a:fillRef idx="0"/>
          <a:effectRef idx="0"/>
          <a:fontRef idx="minor"/>
        </p:style>
      </p:sp>
      <p:sp>
        <p:nvSpPr>
          <p:cNvPr id="166" name=""/>
          <p:cNvSpPr/>
          <p:nvPr/>
        </p:nvSpPr>
        <p:spPr>
          <a:xfrm>
            <a:off x="9720000" y="2664000"/>
            <a:ext cx="360000" cy="360"/>
          </a:xfrm>
          <a:prstGeom prst="line">
            <a:avLst/>
          </a:prstGeom>
          <a:ln w="19080">
            <a:solidFill>
              <a:srgbClr val="3465a4"/>
            </a:solidFill>
            <a:round/>
          </a:ln>
        </p:spPr>
        <p:style>
          <a:lnRef idx="0"/>
          <a:fillRef idx="0"/>
          <a:effectRef idx="0"/>
          <a:fontRef idx="minor"/>
        </p:style>
      </p:sp>
      <p:sp>
        <p:nvSpPr>
          <p:cNvPr id="167" name=""/>
          <p:cNvSpPr/>
          <p:nvPr/>
        </p:nvSpPr>
        <p:spPr>
          <a:xfrm>
            <a:off x="10152000" y="1924920"/>
            <a:ext cx="114012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Body of the text</a:t>
            </a:r>
            <a:endParaRPr b="0" lang="en-PH" sz="1800" spc="-1" strike="noStrike">
              <a:latin typeface="Arial"/>
            </a:endParaRPr>
          </a:p>
        </p:txBody>
      </p:sp>
      <p:sp>
        <p:nvSpPr>
          <p:cNvPr id="168" name=""/>
          <p:cNvSpPr/>
          <p:nvPr/>
        </p:nvSpPr>
        <p:spPr>
          <a:xfrm>
            <a:off x="10080000" y="3528000"/>
            <a:ext cx="360" cy="1080000"/>
          </a:xfrm>
          <a:prstGeom prst="line">
            <a:avLst/>
          </a:prstGeom>
          <a:ln w="19080">
            <a:solidFill>
              <a:srgbClr val="3465a4"/>
            </a:solidFill>
            <a:round/>
          </a:ln>
        </p:spPr>
        <p:style>
          <a:lnRef idx="0"/>
          <a:fillRef idx="0"/>
          <a:effectRef idx="0"/>
          <a:fontRef idx="minor"/>
        </p:style>
      </p:sp>
      <p:sp>
        <p:nvSpPr>
          <p:cNvPr id="169" name=""/>
          <p:cNvSpPr/>
          <p:nvPr/>
        </p:nvSpPr>
        <p:spPr>
          <a:xfrm>
            <a:off x="9720000" y="3528000"/>
            <a:ext cx="360000" cy="360"/>
          </a:xfrm>
          <a:prstGeom prst="line">
            <a:avLst/>
          </a:prstGeom>
          <a:ln w="19080">
            <a:solidFill>
              <a:srgbClr val="3465a4"/>
            </a:solidFill>
            <a:round/>
          </a:ln>
        </p:spPr>
        <p:style>
          <a:lnRef idx="0"/>
          <a:fillRef idx="0"/>
          <a:effectRef idx="0"/>
          <a:fontRef idx="minor"/>
        </p:style>
      </p:sp>
      <p:sp>
        <p:nvSpPr>
          <p:cNvPr id="170" name=""/>
          <p:cNvSpPr/>
          <p:nvPr/>
        </p:nvSpPr>
        <p:spPr>
          <a:xfrm>
            <a:off x="9720000" y="4608000"/>
            <a:ext cx="360000" cy="360"/>
          </a:xfrm>
          <a:prstGeom prst="line">
            <a:avLst/>
          </a:prstGeom>
          <a:ln w="19080">
            <a:solidFill>
              <a:srgbClr val="3465a4"/>
            </a:solidFill>
            <a:round/>
          </a:ln>
        </p:spPr>
        <p:style>
          <a:lnRef idx="0"/>
          <a:fillRef idx="0"/>
          <a:effectRef idx="0"/>
          <a:fontRef idx="minor"/>
        </p:style>
      </p:sp>
      <p:sp>
        <p:nvSpPr>
          <p:cNvPr id="171" name=""/>
          <p:cNvSpPr/>
          <p:nvPr/>
        </p:nvSpPr>
        <p:spPr>
          <a:xfrm>
            <a:off x="10139400" y="3780000"/>
            <a:ext cx="13798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Conclusion</a:t>
            </a:r>
            <a:endParaRPr b="0" lang="en-PH" sz="1800" spc="-1" strike="noStrike">
              <a:latin typeface="Arial"/>
            </a:endParaRPr>
          </a:p>
        </p:txBody>
      </p:sp>
      <p:sp>
        <p:nvSpPr>
          <p:cNvPr id="172" name=""/>
          <p:cNvSpPr/>
          <p:nvPr/>
        </p:nvSpPr>
        <p:spPr>
          <a:xfrm>
            <a:off x="720000" y="1332000"/>
            <a:ext cx="10799280" cy="4067280"/>
          </a:xfrm>
          <a:prstGeom prst="rect">
            <a:avLst/>
          </a:prstGeom>
          <a:noFill/>
          <a:ln w="19080">
            <a:solidFill>
              <a:srgbClr val="3465a4"/>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p:nvPr/>
        </p:nvSpPr>
        <p:spPr>
          <a:xfrm>
            <a:off x="3060000" y="58608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74" name=""/>
          <p:cNvSpPr/>
          <p:nvPr/>
        </p:nvSpPr>
        <p:spPr>
          <a:xfrm>
            <a:off x="1260720" y="1541880"/>
            <a:ext cx="55425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ŽRãþ"/>
              </a:rPr>
              <a:t>Reflexive and Intensive Pronouns</a:t>
            </a:r>
            <a:endParaRPr b="0" lang="en-PH" sz="1800" spc="-1" strike="noStrike">
              <a:latin typeface="Arial"/>
            </a:endParaRPr>
          </a:p>
        </p:txBody>
      </p:sp>
      <p:sp>
        <p:nvSpPr>
          <p:cNvPr id="175" name=""/>
          <p:cNvSpPr/>
          <p:nvPr/>
        </p:nvSpPr>
        <p:spPr>
          <a:xfrm>
            <a:off x="1273680" y="2124000"/>
            <a:ext cx="315360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ŽRãþ"/>
              </a:rPr>
              <a:t>Reflexive pronoun</a:t>
            </a:r>
            <a:endParaRPr b="0" lang="en-PH" sz="1800" spc="-1" strike="noStrike">
              <a:latin typeface="Arial"/>
            </a:endParaRPr>
          </a:p>
        </p:txBody>
      </p:sp>
      <p:sp>
        <p:nvSpPr>
          <p:cNvPr id="176" name=""/>
          <p:cNvSpPr/>
          <p:nvPr/>
        </p:nvSpPr>
        <p:spPr>
          <a:xfrm>
            <a:off x="1620000" y="2556000"/>
            <a:ext cx="1057140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shows that whoever performs the action in a sentence is also the one receiving the action</a:t>
            </a:r>
            <a:endParaRPr b="0" lang="en-PH" sz="1800" spc="-1" strike="noStrike">
              <a:latin typeface="Arial"/>
            </a:endParaRPr>
          </a:p>
        </p:txBody>
      </p:sp>
      <p:sp>
        <p:nvSpPr>
          <p:cNvPr id="177" name=""/>
          <p:cNvSpPr/>
          <p:nvPr/>
        </p:nvSpPr>
        <p:spPr>
          <a:xfrm>
            <a:off x="1641240" y="2981160"/>
            <a:ext cx="595404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ŽRãþ"/>
              </a:rPr>
              <a:t>reflects back to the subject in the sentence</a:t>
            </a:r>
            <a:endParaRPr b="0" lang="en-PH" sz="1800" spc="-1" strike="noStrike">
              <a:latin typeface="Arial"/>
            </a:endParaRPr>
          </a:p>
        </p:txBody>
      </p:sp>
      <p:sp>
        <p:nvSpPr>
          <p:cNvPr id="178" name=""/>
          <p:cNvSpPr/>
          <p:nvPr/>
        </p:nvSpPr>
        <p:spPr>
          <a:xfrm>
            <a:off x="1641960" y="3392280"/>
            <a:ext cx="10597320" cy="702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ŽRãþ"/>
              </a:rPr>
              <a:t>reflexive pronoun can be used as a direct object, indirect object, or object of the proposition</a:t>
            </a:r>
            <a:endParaRPr b="0" lang="en-PH" sz="1800" spc="-1" strike="noStrike">
              <a:latin typeface="Arial"/>
            </a:endParaRPr>
          </a:p>
        </p:txBody>
      </p:sp>
      <p:sp>
        <p:nvSpPr>
          <p:cNvPr id="179" name=""/>
          <p:cNvSpPr/>
          <p:nvPr/>
        </p:nvSpPr>
        <p:spPr>
          <a:xfrm>
            <a:off x="1260000" y="4048920"/>
            <a:ext cx="55792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ŽRãþ"/>
              </a:rPr>
              <a:t>Here are the reflexive pronouns:</a:t>
            </a:r>
            <a:endParaRPr b="0" lang="en-PH" sz="1800" spc="-1" strike="noStrike">
              <a:latin typeface="Arial"/>
            </a:endParaRPr>
          </a:p>
        </p:txBody>
      </p:sp>
      <p:sp>
        <p:nvSpPr>
          <p:cNvPr id="180" name=""/>
          <p:cNvSpPr/>
          <p:nvPr/>
        </p:nvSpPr>
        <p:spPr>
          <a:xfrm>
            <a:off x="1620000" y="4552920"/>
            <a:ext cx="551016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Singular:  myself, yourself, himself, herself, itself</a:t>
            </a:r>
            <a:endParaRPr b="0" lang="en-PH" sz="1800" spc="-1" strike="noStrike">
              <a:latin typeface="Arial"/>
            </a:endParaRPr>
          </a:p>
        </p:txBody>
      </p:sp>
      <p:sp>
        <p:nvSpPr>
          <p:cNvPr id="181" name=""/>
          <p:cNvSpPr/>
          <p:nvPr/>
        </p:nvSpPr>
        <p:spPr>
          <a:xfrm>
            <a:off x="1639800" y="5004000"/>
            <a:ext cx="6999480" cy="7023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Plural:     ourselves, yourselves, themselves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3096000" y="658080"/>
            <a:ext cx="6299280" cy="67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286"/>
              </a:spcBef>
              <a:spcAft>
                <a:spcPts val="286"/>
              </a:spcAft>
              <a:buNone/>
            </a:pPr>
            <a:r>
              <a:rPr b="1" lang="en-PH" sz="3600" spc="-1" strike="noStrike">
                <a:solidFill>
                  <a:srgbClr val="000000"/>
                </a:solidFill>
                <a:latin typeface="Lato"/>
                <a:ea typeface="PingFang SC"/>
              </a:rPr>
              <a:t>The Art of Persuasion</a:t>
            </a:r>
            <a:endParaRPr b="0" lang="en-PH" sz="3600" spc="-1" strike="noStrike">
              <a:latin typeface="Arial"/>
            </a:endParaRPr>
          </a:p>
        </p:txBody>
      </p:sp>
      <p:sp>
        <p:nvSpPr>
          <p:cNvPr id="183" name=""/>
          <p:cNvSpPr/>
          <p:nvPr/>
        </p:nvSpPr>
        <p:spPr>
          <a:xfrm>
            <a:off x="1836000" y="1672200"/>
            <a:ext cx="776052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Example (Reflexive pronoun):</a:t>
            </a:r>
            <a:endParaRPr b="0" lang="en-PH" sz="1800" spc="-1" strike="noStrike">
              <a:latin typeface="Arial"/>
            </a:endParaRPr>
          </a:p>
          <a:p>
            <a:pPr lvl="1" marL="432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Michael bought </a:t>
            </a:r>
            <a:r>
              <a:rPr b="0" i="1" lang="en-PH" sz="1800" spc="-1" strike="noStrike">
                <a:solidFill>
                  <a:srgbClr val="000000"/>
                </a:solidFill>
                <a:latin typeface="Lato"/>
                <a:ea typeface="DejaVu Sans"/>
              </a:rPr>
              <a:t>himself</a:t>
            </a:r>
            <a:r>
              <a:rPr b="0" lang="en-PH" sz="1800" spc="-1" strike="noStrike">
                <a:solidFill>
                  <a:srgbClr val="000000"/>
                </a:solidFill>
                <a:latin typeface="Lato"/>
                <a:ea typeface="DejaVu Sans"/>
              </a:rPr>
              <a:t> a gift. (indirect object)</a:t>
            </a:r>
            <a:endParaRPr b="0" lang="en-PH" sz="1800" spc="-1" strike="noStrike">
              <a:latin typeface="Arial"/>
            </a:endParaRPr>
          </a:p>
          <a:p>
            <a:pPr lvl="1" marL="432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They blame </a:t>
            </a:r>
            <a:r>
              <a:rPr b="0" i="1" lang="en-PH" sz="1800" spc="-1" strike="noStrike">
                <a:solidFill>
                  <a:srgbClr val="000000"/>
                </a:solidFill>
                <a:latin typeface="Lato"/>
                <a:ea typeface="DejaVu Sans"/>
              </a:rPr>
              <a:t>themselves</a:t>
            </a:r>
            <a:r>
              <a:rPr b="0" lang="en-PH" sz="1800" spc="-1" strike="noStrike">
                <a:solidFill>
                  <a:srgbClr val="000000"/>
                </a:solidFill>
                <a:latin typeface="Lato"/>
                <a:ea typeface="DejaVu Sans"/>
              </a:rPr>
              <a:t> for the wrong choice of song. (direct object)</a:t>
            </a:r>
            <a:endParaRPr b="0" lang="en-PH" sz="1800" spc="-1" strike="noStrike">
              <a:latin typeface="Arial"/>
            </a:endParaRPr>
          </a:p>
        </p:txBody>
      </p:sp>
      <p:sp>
        <p:nvSpPr>
          <p:cNvPr id="184" name=""/>
          <p:cNvSpPr/>
          <p:nvPr/>
        </p:nvSpPr>
        <p:spPr>
          <a:xfrm>
            <a:off x="1404000" y="3184200"/>
            <a:ext cx="948816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 the other hand, an </a:t>
            </a:r>
            <a:r>
              <a:rPr b="1" lang="en-PH" sz="1800" spc="-1" strike="noStrike">
                <a:solidFill>
                  <a:srgbClr val="000000"/>
                </a:solidFill>
                <a:latin typeface="Lato"/>
                <a:ea typeface="DejaVu Sans"/>
              </a:rPr>
              <a:t>intensive pronoun</a:t>
            </a:r>
            <a:r>
              <a:rPr b="0" lang="en-PH" sz="1800" spc="-1" strike="noStrike">
                <a:solidFill>
                  <a:srgbClr val="000000"/>
                </a:solidFill>
                <a:latin typeface="Lato"/>
                <a:ea typeface="DejaVu Sans"/>
              </a:rPr>
              <a:t> adds emphasis to a noun. It emphasizes a preceding noun, the noun immediately before the pronoun.</a:t>
            </a:r>
            <a:endParaRPr b="0" lang="en-PH" sz="1800" spc="-1" strike="noStrike">
              <a:latin typeface="Arial"/>
            </a:endParaRPr>
          </a:p>
        </p:txBody>
      </p:sp>
      <p:sp>
        <p:nvSpPr>
          <p:cNvPr id="185" name=""/>
          <p:cNvSpPr/>
          <p:nvPr/>
        </p:nvSpPr>
        <p:spPr>
          <a:xfrm>
            <a:off x="1836000" y="4120200"/>
            <a:ext cx="9668160" cy="13150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283"/>
              </a:spcBef>
              <a:spcAft>
                <a:spcPts val="283"/>
              </a:spcAft>
              <a:buNone/>
            </a:pPr>
            <a:r>
              <a:rPr b="1" lang="en-PH" sz="1800" spc="-1" strike="noStrike">
                <a:solidFill>
                  <a:srgbClr val="000000"/>
                </a:solidFill>
                <a:latin typeface="Lato"/>
                <a:ea typeface="DejaVu Sans"/>
              </a:rPr>
              <a:t>Examples (intensive pronoun):</a:t>
            </a:r>
            <a:endParaRPr b="0" lang="en-PH" sz="1800" spc="-1" strike="noStrike">
              <a:latin typeface="Arial"/>
            </a:endParaRPr>
          </a:p>
          <a:p>
            <a:pPr lvl="1" marL="432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Michael </a:t>
            </a:r>
            <a:r>
              <a:rPr b="0" i="1" lang="en-PH" sz="1800" spc="-1" strike="noStrike">
                <a:solidFill>
                  <a:srgbClr val="000000"/>
                </a:solidFill>
                <a:latin typeface="Lato"/>
                <a:ea typeface="DejaVu Sans"/>
              </a:rPr>
              <a:t>himself</a:t>
            </a:r>
            <a:r>
              <a:rPr b="0" lang="en-PH" sz="1800" spc="-1" strike="noStrike">
                <a:solidFill>
                  <a:srgbClr val="000000"/>
                </a:solidFill>
                <a:latin typeface="Lato"/>
                <a:ea typeface="DejaVu Sans"/>
              </a:rPr>
              <a:t> bought a gift.</a:t>
            </a:r>
            <a:endParaRPr b="0" lang="en-PH" sz="1800" spc="-1" strike="noStrike">
              <a:latin typeface="Arial"/>
            </a:endParaRPr>
          </a:p>
          <a:p>
            <a:pPr lvl="1" marL="432000" indent="-216000">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They made beautiful dresses </a:t>
            </a:r>
            <a:r>
              <a:rPr b="0" i="1" lang="en-PH" sz="1800" spc="-1" strike="noStrike">
                <a:solidFill>
                  <a:srgbClr val="000000"/>
                </a:solidFill>
                <a:latin typeface="Lato"/>
                <a:ea typeface="DejaVu Sans"/>
              </a:rPr>
              <a:t>themselves</a:t>
            </a:r>
            <a:r>
              <a:rPr b="0" lang="en-PH"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3630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2023-07-10T18:13:35Z</dcterms:modified>
  <cp:revision>203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