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6200" cy="68320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3080" cy="2773080"/>
          </a:xfrm>
          <a:prstGeom prst="rect">
            <a:avLst/>
          </a:prstGeom>
          <a:ln w="0">
            <a:noFill/>
          </a:ln>
        </p:spPr>
      </p:pic>
      <p:sp>
        <p:nvSpPr>
          <p:cNvPr id="2" name="Rectangle 5"/>
          <p:cNvSpPr/>
          <p:nvPr/>
        </p:nvSpPr>
        <p:spPr>
          <a:xfrm>
            <a:off x="3487320" y="1475280"/>
            <a:ext cx="8678520" cy="38365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8520" cy="3582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6200" cy="609120"/>
          </a:xfrm>
          <a:prstGeom prst="rect">
            <a:avLst/>
          </a:prstGeom>
          <a:ln w="0">
            <a:noFill/>
          </a:ln>
        </p:spPr>
      </p:pic>
      <p:sp>
        <p:nvSpPr>
          <p:cNvPr id="43" name="Rectangle 7"/>
          <p:cNvSpPr/>
          <p:nvPr/>
        </p:nvSpPr>
        <p:spPr>
          <a:xfrm>
            <a:off x="10868760" y="0"/>
            <a:ext cx="944640" cy="9446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8720" cy="1008720"/>
          </a:xfrm>
          <a:prstGeom prst="rect">
            <a:avLst/>
          </a:prstGeom>
          <a:ln w="0">
            <a:noFill/>
          </a:ln>
        </p:spPr>
      </p:pic>
      <p:sp>
        <p:nvSpPr>
          <p:cNvPr id="45" name="TextBox 9"/>
          <p:cNvSpPr/>
          <p:nvPr/>
        </p:nvSpPr>
        <p:spPr>
          <a:xfrm>
            <a:off x="185400" y="6362280"/>
            <a:ext cx="4665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0520" cy="3358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1334880" y="2644200"/>
            <a:ext cx="7664040" cy="9547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8120" cy="19227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4280" cy="39492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2952000" y="3040200"/>
            <a:ext cx="9718920" cy="68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ffffff"/>
                </a:solidFill>
                <a:latin typeface="Lato"/>
                <a:ea typeface="PingFang SC"/>
              </a:rPr>
              <a:t>A Literary Influence from the Past</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260000" y="59688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
        <p:nvSpPr>
          <p:cNvPr id="129" name=""/>
          <p:cNvSpPr/>
          <p:nvPr/>
        </p:nvSpPr>
        <p:spPr>
          <a:xfrm>
            <a:off x="1205640" y="1676880"/>
            <a:ext cx="816876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gt;!ïþ"/>
              </a:rPr>
              <a:t>Understanding Philippine Folk Narratives</a:t>
            </a:r>
            <a:endParaRPr b="0" lang="en-PH" sz="2200" spc="-1" strike="noStrike">
              <a:latin typeface="Arial"/>
            </a:endParaRPr>
          </a:p>
        </p:txBody>
      </p:sp>
      <p:sp>
        <p:nvSpPr>
          <p:cNvPr id="130" name=""/>
          <p:cNvSpPr/>
          <p:nvPr/>
        </p:nvSpPr>
        <p:spPr>
          <a:xfrm>
            <a:off x="1190160" y="2340000"/>
            <a:ext cx="9788760" cy="1589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gt;!ïþ"/>
              </a:rPr>
              <a:t>	</a:t>
            </a:r>
            <a:r>
              <a:rPr b="1" lang="en-PH" sz="2200" spc="-1" strike="noStrike">
                <a:solidFill>
                  <a:srgbClr val="000000"/>
                </a:solidFill>
                <a:latin typeface="Lato"/>
                <a:ea typeface="€&gt;!ïþ"/>
              </a:rPr>
              <a:t>Folk narratives</a:t>
            </a:r>
            <a:r>
              <a:rPr b="0" lang="en-PH" sz="2200" spc="-1" strike="noStrike">
                <a:solidFill>
                  <a:srgbClr val="000000"/>
                </a:solidFill>
                <a:latin typeface="Lato"/>
                <a:ea typeface="€&gt;!ïþ"/>
              </a:rPr>
              <a:t> are stories from the past handed down by word of mouth from one generation to the next, reflecting the people’s tradition, feelings, beliefs, and judgments.</a:t>
            </a:r>
            <a:endParaRPr b="0" lang="en-PH" sz="2200" spc="-1" strike="noStrike">
              <a:latin typeface="Arial"/>
            </a:endParaRPr>
          </a:p>
        </p:txBody>
      </p:sp>
      <p:sp>
        <p:nvSpPr>
          <p:cNvPr id="131" name=""/>
          <p:cNvSpPr/>
          <p:nvPr/>
        </p:nvSpPr>
        <p:spPr>
          <a:xfrm>
            <a:off x="1260000" y="3888000"/>
            <a:ext cx="9718920" cy="2715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	</a:t>
            </a:r>
            <a:r>
              <a:rPr b="1" lang="en-PH" sz="2200" spc="-1" strike="noStrike">
                <a:solidFill>
                  <a:srgbClr val="000000"/>
                </a:solidFill>
                <a:latin typeface="Lato"/>
                <a:ea typeface="DejaVu Sans"/>
              </a:rPr>
              <a:t>Myths</a:t>
            </a:r>
            <a:r>
              <a:rPr b="0" lang="en-PH" sz="2200" spc="-1" strike="noStrike">
                <a:solidFill>
                  <a:srgbClr val="000000"/>
                </a:solidFill>
                <a:latin typeface="Lato"/>
                <a:ea typeface="DejaVu Sans"/>
              </a:rPr>
              <a:t> are stories that explain about actions of the gods, exploits of heroes, or the elements of nature’s origins. Being part of the oral tradition, myths are composed orally and passed down through generations by word of mouth as well.</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080000" y="1568880"/>
            <a:ext cx="816876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gt;!ïþ"/>
              </a:rPr>
              <a:t>Understanding Philippine Folk Narratives</a:t>
            </a:r>
            <a:endParaRPr b="0" lang="en-PH" sz="2200" spc="-1" strike="noStrike">
              <a:latin typeface="Arial"/>
            </a:endParaRPr>
          </a:p>
        </p:txBody>
      </p:sp>
      <p:sp>
        <p:nvSpPr>
          <p:cNvPr id="133" name=""/>
          <p:cNvSpPr/>
          <p:nvPr/>
        </p:nvSpPr>
        <p:spPr>
          <a:xfrm>
            <a:off x="1332000" y="59688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
        <p:nvSpPr>
          <p:cNvPr id="134" name=""/>
          <p:cNvSpPr/>
          <p:nvPr/>
        </p:nvSpPr>
        <p:spPr>
          <a:xfrm>
            <a:off x="1080000" y="2185560"/>
            <a:ext cx="10078920" cy="1607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gt;!ïþ"/>
              </a:rPr>
              <a:t>	</a:t>
            </a:r>
            <a:r>
              <a:rPr b="1" lang="en-PH" sz="2200" spc="-1" strike="noStrike">
                <a:solidFill>
                  <a:srgbClr val="000000"/>
                </a:solidFill>
                <a:latin typeface="Lato"/>
                <a:ea typeface="€&gt;!ïþ"/>
              </a:rPr>
              <a:t>Folktales</a:t>
            </a:r>
            <a:r>
              <a:rPr b="0" lang="en-PH" sz="2200" spc="-1" strike="noStrike">
                <a:solidFill>
                  <a:srgbClr val="000000"/>
                </a:solidFill>
                <a:latin typeface="Lato"/>
                <a:ea typeface="€&gt;!ïþ"/>
              </a:rPr>
              <a:t> are about the origins of the world. While not factual, they are told for entertainment. The characters in folktales are ordinary humans or animals that act like humans. Often in these stories, peasants or people in lower social classes have more noble values than the rich and powerful.</a:t>
            </a:r>
            <a:endParaRPr b="0" lang="en-PH" sz="2200" spc="-1" strike="noStrike">
              <a:latin typeface="Arial"/>
            </a:endParaRPr>
          </a:p>
        </p:txBody>
      </p:sp>
      <p:sp>
        <p:nvSpPr>
          <p:cNvPr id="135" name=""/>
          <p:cNvSpPr/>
          <p:nvPr/>
        </p:nvSpPr>
        <p:spPr>
          <a:xfrm>
            <a:off x="1080000" y="3938760"/>
            <a:ext cx="9898920" cy="2715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gt;!ïþ"/>
              </a:rPr>
              <a:t>	</a:t>
            </a:r>
            <a:r>
              <a:rPr b="1" lang="en-PH" sz="2200" spc="-1" strike="noStrike">
                <a:solidFill>
                  <a:srgbClr val="000000"/>
                </a:solidFill>
                <a:latin typeface="Lato"/>
                <a:ea typeface="€&gt;!ïþ"/>
              </a:rPr>
              <a:t>Fables</a:t>
            </a:r>
            <a:r>
              <a:rPr b="0" lang="en-PH" sz="2200" spc="-1" strike="noStrike">
                <a:solidFill>
                  <a:srgbClr val="000000"/>
                </a:solidFill>
                <a:latin typeface="Lato"/>
                <a:ea typeface="€&gt;!ïþ"/>
              </a:rPr>
              <a:t> are short stories that have animal characters. They intend to teach lessons or moral values, which are usually stated at the end of the fable. For example, the story of “The Monkey and the Turtle” is a fable that highlights a lesson on greed and its harms.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357920" y="124488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
        <p:nvSpPr>
          <p:cNvPr id="137" name=""/>
          <p:cNvSpPr/>
          <p:nvPr/>
        </p:nvSpPr>
        <p:spPr>
          <a:xfrm>
            <a:off x="1296000" y="2700000"/>
            <a:ext cx="9682920" cy="234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	</a:t>
            </a:r>
            <a:r>
              <a:rPr b="1" lang="en-PH" sz="2200" spc="-1" strike="noStrike">
                <a:solidFill>
                  <a:srgbClr val="000000"/>
                </a:solidFill>
                <a:latin typeface="Lato"/>
                <a:ea typeface="DejaVu Sans"/>
              </a:rPr>
              <a:t>Legends</a:t>
            </a:r>
            <a:r>
              <a:rPr b="0" lang="en-PH" sz="2200" spc="-1" strike="noStrike">
                <a:solidFill>
                  <a:srgbClr val="000000"/>
                </a:solidFill>
                <a:latin typeface="Lato"/>
                <a:ea typeface="DejaVu Sans"/>
              </a:rPr>
              <a:t> are widely told stories about the past. They are considered factual by those who tell them, and many have some basis in historical fact. Legends often include elements of magic and the supernatural.</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260000" y="59688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
        <p:nvSpPr>
          <p:cNvPr id="139" name=""/>
          <p:cNvSpPr/>
          <p:nvPr/>
        </p:nvSpPr>
        <p:spPr>
          <a:xfrm>
            <a:off x="1260000" y="1599840"/>
            <a:ext cx="9718920" cy="315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	</a:t>
            </a:r>
            <a:r>
              <a:rPr b="1" lang="en-PH" sz="2200" spc="-1" strike="noStrike">
                <a:solidFill>
                  <a:srgbClr val="000000"/>
                </a:solidFill>
                <a:latin typeface="Lato"/>
                <a:ea typeface="DejaVu Sans"/>
              </a:rPr>
              <a:t>Maps</a:t>
            </a:r>
            <a:r>
              <a:rPr b="0" lang="en-PH" sz="2200" spc="-1" strike="noStrike">
                <a:solidFill>
                  <a:srgbClr val="000000"/>
                </a:solidFill>
                <a:latin typeface="Lato"/>
                <a:ea typeface="DejaVu Sans"/>
              </a:rPr>
              <a:t> have many uses for students, but ultimately, map reading helps students improve to think creatively. For example, students can calculate how far their house is from their school. They can also check the easiest and fastest routes from different places. The ability in understanding the use of maps helps the students build their confidence and the ability to formulate solutions to simple day-to-day activities.</a:t>
            </a:r>
            <a:endParaRPr b="0" lang="en-PH" sz="2200" spc="-1" strike="noStrike">
              <a:latin typeface="Arial"/>
            </a:endParaRPr>
          </a:p>
        </p:txBody>
      </p:sp>
      <p:sp>
        <p:nvSpPr>
          <p:cNvPr id="140" name=""/>
          <p:cNvSpPr/>
          <p:nvPr/>
        </p:nvSpPr>
        <p:spPr>
          <a:xfrm>
            <a:off x="1260000" y="4284000"/>
            <a:ext cx="971892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	</a:t>
            </a:r>
            <a:r>
              <a:rPr b="1" lang="en-PH" sz="2200" spc="-1" strike="noStrike">
                <a:solidFill>
                  <a:srgbClr val="000000"/>
                </a:solidFill>
                <a:latin typeface="Lato"/>
                <a:ea typeface="DejaVu Sans"/>
              </a:rPr>
              <a:t>Road signs</a:t>
            </a:r>
            <a:r>
              <a:rPr b="0" lang="en-PH" sz="2200" spc="-1" strike="noStrike">
                <a:solidFill>
                  <a:srgbClr val="000000"/>
                </a:solidFill>
                <a:latin typeface="Lato"/>
                <a:ea typeface="DejaVu Sans"/>
              </a:rPr>
              <a:t> are very important factors of traveling. These will help both the pedestrians and the drivers avoid road accidents and guide them thoroughly to reach their destinations safely.</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260000" y="70488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
        <p:nvSpPr>
          <p:cNvPr id="142" name=""/>
          <p:cNvSpPr/>
          <p:nvPr/>
        </p:nvSpPr>
        <p:spPr>
          <a:xfrm>
            <a:off x="1260000" y="1620000"/>
            <a:ext cx="9718920" cy="145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There are seven categories in total, and it is a must for Filipinos—both drivers and pedestrians—to know this matter for safety purposes while on the road:</a:t>
            </a:r>
            <a:endParaRPr b="0" lang="en-PH" sz="2200" spc="-1" strike="noStrike">
              <a:latin typeface="Arial"/>
            </a:endParaRPr>
          </a:p>
        </p:txBody>
      </p:sp>
      <p:sp>
        <p:nvSpPr>
          <p:cNvPr id="143" name=""/>
          <p:cNvSpPr/>
          <p:nvPr/>
        </p:nvSpPr>
        <p:spPr>
          <a:xfrm>
            <a:off x="1224000" y="3060000"/>
            <a:ext cx="9718920" cy="2738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200" spc="-1" strike="noStrike">
                <a:solidFill>
                  <a:srgbClr val="000000"/>
                </a:solidFill>
                <a:latin typeface="Lato"/>
                <a:ea typeface="DejaVu Sans"/>
              </a:rPr>
              <a:t>1. </a:t>
            </a:r>
            <a:r>
              <a:rPr b="1" lang="en-PH" sz="2200" spc="-1" strike="noStrike">
                <a:solidFill>
                  <a:srgbClr val="000000"/>
                </a:solidFill>
                <a:latin typeface="Lato"/>
                <a:ea typeface="DejaVu Sans"/>
              </a:rPr>
              <a:t>Regulatory</a:t>
            </a:r>
            <a:r>
              <a:rPr b="0" lang="en-PH" sz="2200" spc="-1" strike="noStrike">
                <a:solidFill>
                  <a:srgbClr val="000000"/>
                </a:solidFill>
                <a:latin typeface="Lato"/>
                <a:ea typeface="DejaVu Sans"/>
              </a:rPr>
              <a:t>: </a:t>
            </a:r>
            <a:r>
              <a:rPr b="0" lang="en-PH" sz="2200" spc="-1" strike="noStrike">
                <a:solidFill>
                  <a:srgbClr val="000000"/>
                </a:solidFill>
                <a:latin typeface="Lato"/>
                <a:ea typeface="€&gt;!ïþ"/>
              </a:rPr>
              <a:t>show or reinforce traffic laws</a:t>
            </a:r>
            <a:endParaRPr b="0" lang="en-PH" sz="2200" spc="-1" strike="noStrike">
              <a:latin typeface="Arial"/>
            </a:endParaRPr>
          </a:p>
          <a:p>
            <a:pPr algn="just">
              <a:lnSpc>
                <a:spcPct val="115000"/>
              </a:lnSpc>
              <a:buNone/>
            </a:pPr>
            <a:r>
              <a:rPr b="0" lang="en-PH" sz="2200" spc="-1" strike="noStrike">
                <a:solidFill>
                  <a:srgbClr val="000000"/>
                </a:solidFill>
                <a:latin typeface="Lato"/>
                <a:ea typeface="€&gt;!ïþ"/>
              </a:rPr>
              <a:t>2. </a:t>
            </a:r>
            <a:r>
              <a:rPr b="1" lang="en-PH" sz="2200" spc="-1" strike="noStrike">
                <a:solidFill>
                  <a:srgbClr val="000000"/>
                </a:solidFill>
                <a:latin typeface="Lato"/>
                <a:ea typeface="€&gt;!ïþ"/>
              </a:rPr>
              <a:t>Warning</a:t>
            </a:r>
            <a:r>
              <a:rPr b="0" lang="en-PH" sz="2200" spc="-1" strike="noStrike">
                <a:solidFill>
                  <a:srgbClr val="000000"/>
                </a:solidFill>
                <a:latin typeface="Lato"/>
                <a:ea typeface="€&gt;!ïþ"/>
              </a:rPr>
              <a:t>: usually represented by upward triangles to alert drivers of road      layout and hazards</a:t>
            </a:r>
            <a:endParaRPr b="0" lang="en-PH" sz="2200" spc="-1" strike="noStrike">
              <a:latin typeface="Arial"/>
            </a:endParaRPr>
          </a:p>
          <a:p>
            <a:pPr algn="just">
              <a:lnSpc>
                <a:spcPct val="115000"/>
              </a:lnSpc>
              <a:buNone/>
            </a:pPr>
            <a:r>
              <a:rPr b="0" lang="en-PH" sz="2200" spc="-1" strike="noStrike">
                <a:solidFill>
                  <a:srgbClr val="000000"/>
                </a:solidFill>
                <a:latin typeface="Lato"/>
                <a:ea typeface="€&gt;!ïþ"/>
              </a:rPr>
              <a:t>3. </a:t>
            </a:r>
            <a:r>
              <a:rPr b="1" lang="en-PH" sz="2200" spc="-1" strike="noStrike">
                <a:solidFill>
                  <a:srgbClr val="000000"/>
                </a:solidFill>
                <a:latin typeface="Lato"/>
                <a:ea typeface="€&gt;!ïþ"/>
              </a:rPr>
              <a:t>Guide/Informative</a:t>
            </a:r>
            <a:r>
              <a:rPr b="0" lang="en-PH" sz="2200" spc="-1" strike="noStrike">
                <a:solidFill>
                  <a:srgbClr val="000000"/>
                </a:solidFill>
                <a:latin typeface="Lato"/>
                <a:ea typeface="€&gt;!ïþ"/>
              </a:rPr>
              <a:t>: show destination and tell drivers of their current           positions and where a direction may lead them</a:t>
            </a:r>
            <a:endParaRPr b="0" lang="en-PH" sz="2200" spc="-1" strike="noStrike">
              <a:latin typeface="Arial"/>
            </a:endParaRPr>
          </a:p>
          <a:p>
            <a:pPr algn="just">
              <a:lnSpc>
                <a:spcPct val="115000"/>
              </a:lnSpc>
              <a:buNone/>
            </a:pP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260000" y="1777320"/>
            <a:ext cx="9905400" cy="3621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200" spc="-1" strike="noStrike">
                <a:solidFill>
                  <a:srgbClr val="000000"/>
                </a:solidFill>
                <a:latin typeface="Lato"/>
                <a:ea typeface="DejaVu Sans"/>
              </a:rPr>
              <a:t>4. </a:t>
            </a:r>
            <a:r>
              <a:rPr b="1" lang="en-PH" sz="2200" spc="-1" strike="noStrike">
                <a:solidFill>
                  <a:srgbClr val="000000"/>
                </a:solidFill>
                <a:latin typeface="Lato"/>
                <a:ea typeface="DejaVu Sans"/>
              </a:rPr>
              <a:t>Expressway</a:t>
            </a:r>
            <a:r>
              <a:rPr b="0" lang="en-PH" sz="2200" spc="-1" strike="noStrike">
                <a:solidFill>
                  <a:srgbClr val="000000"/>
                </a:solidFill>
                <a:latin typeface="Lato"/>
                <a:ea typeface="DejaVu Sans"/>
              </a:rPr>
              <a:t>: commonly colored blue or neutral white for directional      </a:t>
            </a:r>
            <a:endParaRPr b="0" lang="en-PH" sz="2200" spc="-1" strike="noStrike">
              <a:latin typeface="Arial"/>
            </a:endParaRPr>
          </a:p>
          <a:p>
            <a:pPr algn="just">
              <a:lnSpc>
                <a:spcPct val="115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instructions</a:t>
            </a:r>
            <a:endParaRPr b="0" lang="en-PH" sz="2200" spc="-1" strike="noStrike">
              <a:latin typeface="Arial"/>
            </a:endParaRPr>
          </a:p>
          <a:p>
            <a:pPr algn="just">
              <a:lnSpc>
                <a:spcPct val="115000"/>
              </a:lnSpc>
              <a:buNone/>
            </a:pPr>
            <a:r>
              <a:rPr b="0" lang="en-PH" sz="2200" spc="-1" strike="noStrike">
                <a:solidFill>
                  <a:srgbClr val="000000"/>
                </a:solidFill>
                <a:latin typeface="Lato"/>
                <a:ea typeface="DejaVu Sans"/>
              </a:rPr>
              <a:t>5. </a:t>
            </a:r>
            <a:r>
              <a:rPr b="1" lang="en-PH" sz="2200" spc="-1" strike="noStrike">
                <a:solidFill>
                  <a:srgbClr val="000000"/>
                </a:solidFill>
                <a:latin typeface="Lato"/>
                <a:ea typeface="€&gt;!ïþ"/>
              </a:rPr>
              <a:t>Traffic instruction</a:t>
            </a:r>
            <a:r>
              <a:rPr b="0" lang="en-PH" sz="2200" spc="-1" strike="noStrike">
                <a:solidFill>
                  <a:srgbClr val="000000"/>
                </a:solidFill>
                <a:latin typeface="Lato"/>
                <a:ea typeface="€&gt;!ïþ"/>
              </a:rPr>
              <a:t>: used to guide traffic flow in an area to restrict or            allow certain movements</a:t>
            </a:r>
            <a:endParaRPr b="0" lang="en-PH" sz="2200" spc="-1" strike="noStrike">
              <a:latin typeface="Arial"/>
            </a:endParaRPr>
          </a:p>
          <a:p>
            <a:pPr algn="just">
              <a:lnSpc>
                <a:spcPct val="115000"/>
              </a:lnSpc>
              <a:buNone/>
            </a:pPr>
            <a:r>
              <a:rPr b="0" lang="en-PH" sz="2200" spc="-1" strike="noStrike">
                <a:solidFill>
                  <a:srgbClr val="000000"/>
                </a:solidFill>
                <a:latin typeface="Lato"/>
                <a:ea typeface="€&gt;!ïþ"/>
              </a:rPr>
              <a:t>6. </a:t>
            </a:r>
            <a:r>
              <a:rPr b="1" lang="en-PH" sz="2200" spc="-1" strike="noStrike">
                <a:solidFill>
                  <a:srgbClr val="000000"/>
                </a:solidFill>
                <a:latin typeface="Lato"/>
                <a:ea typeface="€&gt;!ïþ"/>
              </a:rPr>
              <a:t>Hazard markers</a:t>
            </a:r>
            <a:r>
              <a:rPr b="0" lang="en-PH" sz="2200" spc="-1" strike="noStrike">
                <a:solidFill>
                  <a:srgbClr val="000000"/>
                </a:solidFill>
                <a:latin typeface="Lato"/>
                <a:ea typeface="€&gt;!ïþ"/>
              </a:rPr>
              <a:t>: usually in the countryside; tell an approaching driver of </a:t>
            </a:r>
            <a:endParaRPr b="0" lang="en-PH" sz="2200" spc="-1" strike="noStrike">
              <a:latin typeface="Arial"/>
            </a:endParaRPr>
          </a:p>
          <a:p>
            <a:pPr algn="just">
              <a:lnSpc>
                <a:spcPct val="115000"/>
              </a:lnSpc>
              <a:buNone/>
            </a:pPr>
            <a:r>
              <a:rPr b="0" lang="en-PH" sz="2200" spc="-1" strike="noStrike">
                <a:solidFill>
                  <a:srgbClr val="000000"/>
                </a:solidFill>
                <a:latin typeface="Lato"/>
                <a:ea typeface="€&gt;!ïþ"/>
              </a:rPr>
              <a:t>    </a:t>
            </a:r>
            <a:r>
              <a:rPr b="0" lang="en-PH" sz="2200" spc="-1" strike="noStrike">
                <a:solidFill>
                  <a:srgbClr val="000000"/>
                </a:solidFill>
                <a:latin typeface="Lato"/>
                <a:ea typeface="€&gt;!ïþ"/>
              </a:rPr>
              <a:t>where to turn; also give early marking in case of obstruction ahead</a:t>
            </a:r>
            <a:endParaRPr b="0" lang="en-PH" sz="2200" spc="-1" strike="noStrike">
              <a:latin typeface="Arial"/>
            </a:endParaRPr>
          </a:p>
          <a:p>
            <a:pPr algn="just">
              <a:lnSpc>
                <a:spcPct val="115000"/>
              </a:lnSpc>
              <a:buNone/>
            </a:pPr>
            <a:r>
              <a:rPr b="0" lang="en-PH" sz="2200" spc="-1" strike="noStrike">
                <a:solidFill>
                  <a:srgbClr val="000000"/>
                </a:solidFill>
                <a:latin typeface="Lato"/>
                <a:ea typeface="€&gt;!ïþ"/>
              </a:rPr>
              <a:t>7. </a:t>
            </a:r>
            <a:r>
              <a:rPr b="1" lang="en-PH" sz="2200" spc="-1" strike="noStrike">
                <a:solidFill>
                  <a:srgbClr val="000000"/>
                </a:solidFill>
                <a:latin typeface="Lato"/>
                <a:ea typeface="€&gt;!ïþ"/>
              </a:rPr>
              <a:t>Road work</a:t>
            </a:r>
            <a:r>
              <a:rPr b="0" lang="en-PH" sz="2200" spc="-1" strike="noStrike">
                <a:solidFill>
                  <a:srgbClr val="000000"/>
                </a:solidFill>
                <a:latin typeface="Lato"/>
                <a:ea typeface="€&gt;!ïþ"/>
              </a:rPr>
              <a:t>: signal motorists to slow down or to merge into another  </a:t>
            </a:r>
            <a:endParaRPr b="0" lang="en-PH" sz="2200" spc="-1" strike="noStrike">
              <a:latin typeface="Arial"/>
            </a:endParaRPr>
          </a:p>
          <a:p>
            <a:pPr algn="just">
              <a:lnSpc>
                <a:spcPct val="115000"/>
              </a:lnSpc>
              <a:buNone/>
            </a:pPr>
            <a:r>
              <a:rPr b="0" lang="en-PH" sz="2200" spc="-1" strike="noStrike">
                <a:solidFill>
                  <a:srgbClr val="000000"/>
                </a:solidFill>
                <a:latin typeface="Lato"/>
                <a:ea typeface="€&gt;!ïþ"/>
              </a:rPr>
              <a:t>    </a:t>
            </a:r>
            <a:r>
              <a:rPr b="0" lang="en-PH" sz="2200" spc="-1" strike="noStrike">
                <a:solidFill>
                  <a:srgbClr val="000000"/>
                </a:solidFill>
                <a:latin typeface="Lato"/>
                <a:ea typeface="€&gt;!ïþ"/>
              </a:rPr>
              <a:t>direction because of ongoing construction ahead</a:t>
            </a:r>
            <a:endParaRPr b="0" lang="en-PH" sz="2200" spc="-1" strike="noStrike">
              <a:latin typeface="Arial"/>
            </a:endParaRPr>
          </a:p>
        </p:txBody>
      </p:sp>
      <p:sp>
        <p:nvSpPr>
          <p:cNvPr id="145" name=""/>
          <p:cNvSpPr/>
          <p:nvPr/>
        </p:nvSpPr>
        <p:spPr>
          <a:xfrm>
            <a:off x="1260000" y="70488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260000" y="48888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
        <p:nvSpPr>
          <p:cNvPr id="147" name=""/>
          <p:cNvSpPr/>
          <p:nvPr/>
        </p:nvSpPr>
        <p:spPr>
          <a:xfrm>
            <a:off x="900000" y="1466640"/>
            <a:ext cx="10690920" cy="5192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 Find out the concept being described in each item.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__________ 1. A story that deals with the origin of the world</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__________ 2. A short story that has animals as the main characters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__________ 3. A widely told story about the past that includes magic</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__________ 4. A story that is handed down by word of mouth from one generation to the next</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__________ 5. A story that explains the actions made by the gods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solidFill>
                  <a:srgbClr val="000000"/>
                </a:solidFill>
                <a:latin typeface="Lato"/>
                <a:ea typeface="AppleSystemUIFont"/>
              </a:rPr>
              <a:t>B. Identify the category of road signs being described in each statement.</a:t>
            </a:r>
            <a:endParaRPr b="0" lang="en-PH" sz="2000" spc="-1" strike="noStrike">
              <a:latin typeface="Arial"/>
            </a:endParaRPr>
          </a:p>
          <a:p>
            <a:pPr>
              <a:lnSpc>
                <a:spcPct val="100000"/>
              </a:lnSpc>
              <a:buNone/>
            </a:pPr>
            <a:r>
              <a:rPr b="0" lang="en-PH" sz="2000" spc="-1" strike="noStrike">
                <a:solidFill>
                  <a:srgbClr val="000000"/>
                </a:solidFill>
                <a:latin typeface="Lato"/>
                <a:ea typeface="AppleSystemUIFont"/>
              </a:rPr>
              <a:t>__________1. It shows or reinforces traffic laws.</a:t>
            </a:r>
            <a:endParaRPr b="0" lang="en-PH" sz="2000" spc="-1" strike="noStrike">
              <a:latin typeface="Arial"/>
            </a:endParaRPr>
          </a:p>
          <a:p>
            <a:pPr>
              <a:lnSpc>
                <a:spcPct val="100000"/>
              </a:lnSpc>
              <a:buNone/>
            </a:pPr>
            <a:r>
              <a:rPr b="0" lang="en-PH" sz="2000" spc="-1" strike="noStrike">
                <a:solidFill>
                  <a:srgbClr val="000000"/>
                </a:solidFill>
                <a:latin typeface="Lato"/>
                <a:ea typeface="€žóãþ"/>
              </a:rPr>
              <a:t>__________2. It is commonly colored blue or neutral white for directional instructions</a:t>
            </a:r>
            <a:endParaRPr b="0" lang="en-PH" sz="2000" spc="-1" strike="noStrike">
              <a:latin typeface="Arial"/>
            </a:endParaRPr>
          </a:p>
          <a:p>
            <a:pPr>
              <a:lnSpc>
                <a:spcPct val="100000"/>
              </a:lnSpc>
              <a:buNone/>
            </a:pPr>
            <a:r>
              <a:rPr b="0" lang="en-PH" sz="2000" spc="-1" strike="noStrike">
                <a:solidFill>
                  <a:srgbClr val="000000"/>
                </a:solidFill>
                <a:latin typeface="Lato"/>
                <a:ea typeface="€žóãþ"/>
              </a:rPr>
              <a:t>__________3. It is usually represented by upward triangles to alert drivers of road layout and</a:t>
            </a:r>
            <a:endParaRPr b="0" lang="en-PH" sz="2000" spc="-1" strike="noStrike">
              <a:latin typeface="Arial"/>
            </a:endParaRPr>
          </a:p>
          <a:p>
            <a:pPr>
              <a:lnSpc>
                <a:spcPct val="100000"/>
              </a:lnSpc>
              <a:buNone/>
            </a:pPr>
            <a:r>
              <a:rPr b="0" lang="en-PH" sz="2000" spc="-1" strike="noStrike">
                <a:solidFill>
                  <a:srgbClr val="000000"/>
                </a:solidFill>
                <a:latin typeface="Lato"/>
                <a:ea typeface="€žóãþ"/>
              </a:rPr>
              <a:t>                      </a:t>
            </a:r>
            <a:r>
              <a:rPr b="0" lang="en-PH" sz="2000" spc="-1" strike="noStrike">
                <a:solidFill>
                  <a:srgbClr val="000000"/>
                </a:solidFill>
                <a:latin typeface="Lato"/>
                <a:ea typeface="€žóãþ"/>
              </a:rPr>
              <a:t>hazards.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358280" y="540000"/>
            <a:ext cx="962100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A Literary Influence from the Past</a:t>
            </a:r>
            <a:endParaRPr b="0" lang="en-PH" sz="3200" spc="-1" strike="noStrike">
              <a:latin typeface="Arial"/>
            </a:endParaRPr>
          </a:p>
        </p:txBody>
      </p:sp>
      <p:sp>
        <p:nvSpPr>
          <p:cNvPr id="149" name=""/>
          <p:cNvSpPr/>
          <p:nvPr/>
        </p:nvSpPr>
        <p:spPr>
          <a:xfrm>
            <a:off x="1440360" y="1800000"/>
            <a:ext cx="8098920" cy="451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1. Folktales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2. Fables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3. Legends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4. Folk narratives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5. Myths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B.</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1. Regulatory</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2. Expressway</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3. Warning</a:t>
            </a:r>
            <a:endParaRPr b="0" lang="en-PH" sz="2000" spc="-1" strike="noStrike">
              <a:latin typeface="Arial"/>
            </a:endParaRPr>
          </a:p>
        </p:txBody>
      </p:sp>
      <p:sp>
        <p:nvSpPr>
          <p:cNvPr id="150" name=""/>
          <p:cNvSpPr/>
          <p:nvPr/>
        </p:nvSpPr>
        <p:spPr>
          <a:xfrm>
            <a:off x="5220360" y="1208160"/>
            <a:ext cx="251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2807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2023-05-11T11:24:58Z</dcterms:modified>
  <cp:revision>158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