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7720" cy="684360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84600" cy="2784600"/>
          </a:xfrm>
          <a:prstGeom prst="rect">
            <a:avLst/>
          </a:prstGeom>
          <a:ln w="0">
            <a:noFill/>
          </a:ln>
        </p:spPr>
      </p:pic>
      <p:sp>
        <p:nvSpPr>
          <p:cNvPr id="2" name="Rectangle 5"/>
          <p:cNvSpPr/>
          <p:nvPr/>
        </p:nvSpPr>
        <p:spPr>
          <a:xfrm>
            <a:off x="3487320" y="1475280"/>
            <a:ext cx="8690040" cy="384804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90040" cy="36972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7720" cy="620640"/>
          </a:xfrm>
          <a:prstGeom prst="rect">
            <a:avLst/>
          </a:prstGeom>
          <a:ln w="0">
            <a:noFill/>
          </a:ln>
        </p:spPr>
      </p:pic>
      <p:sp>
        <p:nvSpPr>
          <p:cNvPr id="43" name="Rectangle 7"/>
          <p:cNvSpPr/>
          <p:nvPr/>
        </p:nvSpPr>
        <p:spPr>
          <a:xfrm>
            <a:off x="10868760" y="0"/>
            <a:ext cx="956160" cy="95616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20240" cy="1020240"/>
          </a:xfrm>
          <a:prstGeom prst="rect">
            <a:avLst/>
          </a:prstGeom>
          <a:ln w="0">
            <a:noFill/>
          </a:ln>
        </p:spPr>
      </p:pic>
      <p:sp>
        <p:nvSpPr>
          <p:cNvPr id="45" name="TextBox 9"/>
          <p:cNvSpPr/>
          <p:nvPr/>
        </p:nvSpPr>
        <p:spPr>
          <a:xfrm>
            <a:off x="185400" y="6362280"/>
            <a:ext cx="46774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89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02040" cy="337032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8"/>
          <p:cNvSpPr/>
          <p:nvPr/>
        </p:nvSpPr>
        <p:spPr>
          <a:xfrm>
            <a:off x="5400000" y="2853720"/>
            <a:ext cx="521928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Lato"/>
                <a:ea typeface="PingFang SC"/>
              </a:rPr>
              <a:t>Phase Changes </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7560000" y="5400000"/>
            <a:ext cx="2874600" cy="340920"/>
          </a:xfrm>
          <a:prstGeom prst="rect">
            <a:avLst/>
          </a:prstGeom>
          <a:noFill/>
          <a:ln w="0">
            <a:noFill/>
          </a:ln>
        </p:spPr>
        <p:style>
          <a:lnRef idx="0"/>
          <a:fillRef idx="0"/>
          <a:effectRef idx="0"/>
          <a:fontRef idx="minor"/>
        </p:style>
      </p:sp>
      <p:sp>
        <p:nvSpPr>
          <p:cNvPr id="126" name=""/>
          <p:cNvSpPr/>
          <p:nvPr/>
        </p:nvSpPr>
        <p:spPr>
          <a:xfrm>
            <a:off x="4434480" y="684000"/>
            <a:ext cx="3322080" cy="534960"/>
          </a:xfrm>
          <a:prstGeom prst="rect">
            <a:avLst/>
          </a:prstGeom>
          <a:noFill/>
          <a:ln w="0">
            <a:noFill/>
          </a:ln>
        </p:spPr>
        <p:style>
          <a:lnRef idx="0"/>
          <a:fillRef idx="0"/>
          <a:effectRef idx="0"/>
          <a:fontRef idx="minor"/>
        </p:style>
        <p:txBody>
          <a:bodyPr lIns="0" rIns="0" tIns="0" bIns="0" anchor="t">
            <a:noAutofit/>
          </a:bodyPr>
          <a:p>
            <a:pPr algn="ctr">
              <a:lnSpc>
                <a:spcPct val="100000"/>
              </a:lnSpc>
              <a:spcBef>
                <a:spcPts val="400"/>
              </a:spcBef>
              <a:spcAft>
                <a:spcPts val="601"/>
              </a:spcAft>
              <a:buNone/>
            </a:pPr>
            <a:r>
              <a:rPr b="1" lang="en-PH" sz="3000" spc="-1" strike="noStrike">
                <a:solidFill>
                  <a:srgbClr val="000000"/>
                </a:solidFill>
                <a:latin typeface="Lato"/>
                <a:ea typeface="Arial;Arial"/>
              </a:rPr>
              <a:t>Phase Changes </a:t>
            </a:r>
            <a:endParaRPr b="0" lang="en-PH" sz="3000" spc="-1" strike="noStrike">
              <a:latin typeface="Arial"/>
            </a:endParaRPr>
          </a:p>
        </p:txBody>
      </p:sp>
      <p:sp>
        <p:nvSpPr>
          <p:cNvPr id="127" name=""/>
          <p:cNvSpPr/>
          <p:nvPr/>
        </p:nvSpPr>
        <p:spPr>
          <a:xfrm>
            <a:off x="516240" y="1836000"/>
            <a:ext cx="11158200" cy="13305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In general, materials can exist in several states of matter. The state of matter is often referred to as </a:t>
            </a:r>
            <a:r>
              <a:rPr b="1" lang="en-PH" sz="1800" spc="-1" strike="noStrike">
                <a:solidFill>
                  <a:srgbClr val="000000"/>
                </a:solidFill>
                <a:latin typeface="Lato"/>
                <a:ea typeface="AppleSystemUIFontBold"/>
              </a:rPr>
              <a:t>phase</a:t>
            </a:r>
            <a:r>
              <a:rPr b="0" lang="en-PH" sz="1800" spc="-1" strike="noStrike">
                <a:solidFill>
                  <a:srgbClr val="000000"/>
                </a:solidFill>
                <a:latin typeface="Lato"/>
                <a:ea typeface="AppleSystemUIFont"/>
              </a:rPr>
              <a:t>. When a material changes from one state to another, this is called a </a:t>
            </a:r>
            <a:r>
              <a:rPr b="1" lang="en-PH" sz="1800" spc="-1" strike="noStrike">
                <a:solidFill>
                  <a:srgbClr val="000000"/>
                </a:solidFill>
                <a:latin typeface="Lato"/>
                <a:ea typeface="AppleSystemUIFontBold"/>
              </a:rPr>
              <a:t>phase change. </a:t>
            </a:r>
            <a:r>
              <a:rPr b="0" lang="en-PH" sz="1800" spc="-1" strike="noStrike">
                <a:solidFill>
                  <a:srgbClr val="000000"/>
                </a:solidFill>
                <a:latin typeface="Lato"/>
                <a:ea typeface="AppleSystemUIFont"/>
              </a:rPr>
              <a:t>There are different phase changes a material can undergo. These phase changes will be classified into those that release energy and those that require energy.</a:t>
            </a:r>
            <a:endParaRPr b="0" lang="en-PH" sz="1800" spc="-1" strike="noStrike">
              <a:latin typeface="Arial"/>
            </a:endParaRPr>
          </a:p>
        </p:txBody>
      </p:sp>
      <p:sp>
        <p:nvSpPr>
          <p:cNvPr id="128" name=""/>
          <p:cNvSpPr/>
          <p:nvPr/>
        </p:nvSpPr>
        <p:spPr>
          <a:xfrm>
            <a:off x="2766240" y="3080160"/>
            <a:ext cx="6658200" cy="4104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AppleSystemUIFontBold"/>
              </a:rPr>
              <a:t>Table 5. </a:t>
            </a:r>
            <a:r>
              <a:rPr b="0" lang="en-PH" sz="1800" spc="-1" strike="noStrike">
                <a:solidFill>
                  <a:srgbClr val="000000"/>
                </a:solidFill>
                <a:latin typeface="Lato"/>
                <a:ea typeface="AppleSystemUIFont"/>
              </a:rPr>
              <a:t>Phase Changes That Require an Increase in Energy </a:t>
            </a:r>
            <a:endParaRPr b="0" lang="en-PH" sz="1800" spc="-1" strike="noStrike">
              <a:latin typeface="Arial"/>
            </a:endParaRPr>
          </a:p>
        </p:txBody>
      </p:sp>
      <p:graphicFrame>
        <p:nvGraphicFramePr>
          <p:cNvPr id="129" name=""/>
          <p:cNvGraphicFramePr/>
          <p:nvPr/>
        </p:nvGraphicFramePr>
        <p:xfrm>
          <a:off x="540000" y="3580920"/>
          <a:ext cx="11159280" cy="2160720"/>
        </p:xfrm>
        <a:graphic>
          <a:graphicData uri="http://schemas.openxmlformats.org/drawingml/2006/table">
            <a:tbl>
              <a:tblPr/>
              <a:tblGrid>
                <a:gridCol w="2754360"/>
                <a:gridCol w="3948480"/>
                <a:gridCol w="4456800"/>
              </a:tblGrid>
              <a:tr h="732600">
                <a:tc>
                  <a:txBody>
                    <a:bodyPr lIns="90000" rIns="90000" anchor="ctr">
                      <a:noAutofit/>
                    </a:bodyPr>
                    <a:p>
                      <a:pPr algn="ctr">
                        <a:lnSpc>
                          <a:spcPct val="100000"/>
                        </a:lnSpc>
                        <a:buNone/>
                      </a:pPr>
                      <a:r>
                        <a:rPr b="1" lang="en-PH" sz="1800" spc="-1" strike="noStrike">
                          <a:solidFill>
                            <a:srgbClr val="000000"/>
                          </a:solidFill>
                          <a:latin typeface="Lato"/>
                          <a:ea typeface="Arial;Arial"/>
                        </a:rPr>
                        <a:t> </a:t>
                      </a:r>
                      <a:endParaRPr b="0" lang="en-PH" sz="1800" spc="-1" strike="noStrike">
                        <a:latin typeface="Arial"/>
                      </a:endParaRPr>
                    </a:p>
                    <a:p>
                      <a:pPr algn="ctr">
                        <a:lnSpc>
                          <a:spcPct val="100000"/>
                        </a:lnSpc>
                        <a:buNone/>
                      </a:pP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1" lang="en-PH" sz="1700" spc="-1" strike="noStrike">
                          <a:latin typeface="Lato"/>
                        </a:rPr>
                        <a:t>DESCRIPTION </a:t>
                      </a:r>
                      <a:endParaRPr b="0" lang="en-PH" sz="17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1" lang="en-PH" sz="1700" spc="-1" strike="noStrike">
                          <a:latin typeface="Lato"/>
                        </a:rPr>
                        <a:t>EXAMPLE </a:t>
                      </a:r>
                      <a:endParaRPr b="0" lang="en-PH" sz="17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1428480">
                <a:tc>
                  <a:txBody>
                    <a:bodyPr lIns="90000" rIns="90000" anchor="ctr">
                      <a:noAutofit/>
                    </a:bodyPr>
                    <a:p>
                      <a:pPr algn="ctr">
                        <a:lnSpc>
                          <a:spcPct val="100000"/>
                        </a:lnSpc>
                        <a:buNone/>
                      </a:pPr>
                      <a:r>
                        <a:rPr b="0" lang="en-PH" sz="1700" spc="-1" strike="noStrike">
                          <a:latin typeface="Lato"/>
                        </a:rPr>
                        <a:t>Melting </a:t>
                      </a:r>
                      <a:endParaRPr b="0" lang="en-PH" sz="1700" spc="-1" strike="noStrike">
                        <a:latin typeface="Arial"/>
                      </a:endParaRPr>
                    </a:p>
                    <a:p>
                      <a:pPr>
                        <a:lnSpc>
                          <a:spcPct val="100000"/>
                        </a:lnSpc>
                        <a:buNone/>
                      </a:pPr>
                      <a:endParaRPr b="0" lang="en-PH" sz="17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1700" spc="-1" strike="noStrike">
                          <a:solidFill>
                            <a:srgbClr val="000000"/>
                          </a:solidFill>
                          <a:latin typeface="Lato"/>
                          <a:ea typeface="Arial;Arial"/>
                        </a:rPr>
                        <a:t>It is a phase change from </a:t>
                      </a:r>
                      <a:r>
                        <a:rPr b="1" lang="en-PH" sz="1700" spc="-1" strike="noStrike">
                          <a:solidFill>
                            <a:srgbClr val="000000"/>
                          </a:solidFill>
                          <a:latin typeface="Lato"/>
                          <a:ea typeface="Arial;Arial"/>
                        </a:rPr>
                        <a:t>solid to liquid. </a:t>
                      </a:r>
                      <a:endParaRPr b="0" lang="en-PH" sz="1700" spc="-1" strike="noStrike">
                        <a:latin typeface="Arial"/>
                      </a:endParaRPr>
                    </a:p>
                    <a:p>
                      <a:pPr>
                        <a:lnSpc>
                          <a:spcPct val="100000"/>
                        </a:lnSpc>
                        <a:buNone/>
                      </a:pPr>
                      <a:endParaRPr b="0" lang="en-PH" sz="17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1700" spc="-1" strike="noStrike">
                          <a:solidFill>
                            <a:srgbClr val="000000"/>
                          </a:solidFill>
                          <a:latin typeface="Lato"/>
                          <a:ea typeface="Arial;Arial"/>
                        </a:rPr>
                        <a:t>Ice starts to melt when it absorbs heat. It causes the ice to increase its temperature breaking the bonds on its molecules until it completely melts and turns into water. </a:t>
                      </a:r>
                      <a:endParaRPr b="0" lang="en-PH" sz="17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bl>
          </a:graphicData>
        </a:graphic>
      </p:graphicFrame>
      <p:sp>
        <p:nvSpPr>
          <p:cNvPr id="130" name=""/>
          <p:cNvSpPr/>
          <p:nvPr/>
        </p:nvSpPr>
        <p:spPr>
          <a:xfrm>
            <a:off x="10260000" y="3600000"/>
            <a:ext cx="178920" cy="344520"/>
          </a:xfrm>
          <a:prstGeom prst="rect">
            <a:avLst/>
          </a:prstGeom>
          <a:noFill/>
          <a:ln w="0">
            <a:noFill/>
          </a:ln>
        </p:spPr>
        <p:style>
          <a:lnRef idx="0"/>
          <a:fillRef idx="0"/>
          <a:effectRef idx="0"/>
          <a:fontRef idx="minor"/>
        </p:style>
      </p:sp>
      <p:sp>
        <p:nvSpPr>
          <p:cNvPr id="131" name=""/>
          <p:cNvSpPr/>
          <p:nvPr/>
        </p:nvSpPr>
        <p:spPr>
          <a:xfrm>
            <a:off x="684000" y="3655800"/>
            <a:ext cx="2517480" cy="393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700" spc="-1" strike="noStrike">
                <a:solidFill>
                  <a:srgbClr val="000000"/>
                </a:solidFill>
                <a:latin typeface="Lato"/>
                <a:ea typeface="Arial;Arial"/>
              </a:rPr>
              <a:t>PHASE CHANGE</a:t>
            </a:r>
            <a:endParaRPr b="0" lang="en-PH" sz="17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
          <p:cNvSpPr/>
          <p:nvPr/>
        </p:nvSpPr>
        <p:spPr>
          <a:xfrm>
            <a:off x="7560000" y="5400000"/>
            <a:ext cx="2874600" cy="340920"/>
          </a:xfrm>
          <a:prstGeom prst="rect">
            <a:avLst/>
          </a:prstGeom>
          <a:noFill/>
          <a:ln w="0">
            <a:noFill/>
          </a:ln>
        </p:spPr>
        <p:style>
          <a:lnRef idx="0"/>
          <a:fillRef idx="0"/>
          <a:effectRef idx="0"/>
          <a:fontRef idx="minor"/>
        </p:style>
      </p:sp>
      <p:graphicFrame>
        <p:nvGraphicFramePr>
          <p:cNvPr id="133" name=""/>
          <p:cNvGraphicFramePr/>
          <p:nvPr/>
        </p:nvGraphicFramePr>
        <p:xfrm>
          <a:off x="523800" y="2086560"/>
          <a:ext cx="11159280" cy="3555720"/>
        </p:xfrm>
        <a:graphic>
          <a:graphicData uri="http://schemas.openxmlformats.org/drawingml/2006/table">
            <a:tbl>
              <a:tblPr/>
              <a:tblGrid>
                <a:gridCol w="2493360"/>
                <a:gridCol w="4597200"/>
                <a:gridCol w="4069080"/>
              </a:tblGrid>
              <a:tr h="1010880">
                <a:tc>
                  <a:txBody>
                    <a:bodyPr lIns="90000" rIns="90000" anchor="ctr">
                      <a:noAutofit/>
                    </a:bodyPr>
                    <a:p>
                      <a:pPr algn="ctr">
                        <a:lnSpc>
                          <a:spcPct val="100000"/>
                        </a:lnSpc>
                        <a:buNone/>
                      </a:pPr>
                      <a:r>
                        <a:rPr b="0" lang="en-PH" sz="1700" spc="-1" strike="noStrike">
                          <a:latin typeface="Lato"/>
                        </a:rPr>
                        <a:t>Vaporization </a:t>
                      </a:r>
                      <a:endParaRPr b="0" lang="en-PH" sz="1700" spc="-1" strike="noStrike">
                        <a:latin typeface="Arial"/>
                      </a:endParaRPr>
                    </a:p>
                    <a:p>
                      <a:pPr algn="ctr">
                        <a:lnSpc>
                          <a:spcPct val="100000"/>
                        </a:lnSpc>
                        <a:buNone/>
                      </a:pPr>
                      <a:endParaRPr b="0" lang="en-PH" sz="17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1700" spc="-1" strike="noStrike">
                          <a:solidFill>
                            <a:srgbClr val="000000"/>
                          </a:solidFill>
                          <a:latin typeface="Lato"/>
                          <a:ea typeface="Arial;Arial"/>
                        </a:rPr>
                        <a:t>It is a phase change from </a:t>
                      </a:r>
                      <a:r>
                        <a:rPr b="1" lang="en-PH" sz="1700" spc="-1" strike="noStrike">
                          <a:solidFill>
                            <a:srgbClr val="000000"/>
                          </a:solidFill>
                          <a:latin typeface="Lato"/>
                          <a:ea typeface="Arial;Arial"/>
                        </a:rPr>
                        <a:t>liquid to gas </a:t>
                      </a:r>
                      <a:r>
                        <a:rPr b="0" lang="en-PH" sz="1700" spc="-1" strike="noStrike">
                          <a:solidFill>
                            <a:srgbClr val="000000"/>
                          </a:solidFill>
                          <a:latin typeface="Lato"/>
                          <a:ea typeface="Arial;Arial"/>
                        </a:rPr>
                        <a:t>that only occurs when the temperature of the material is at its boiling point. </a:t>
                      </a:r>
                      <a:endParaRPr b="0" lang="en-PH" sz="17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1700" spc="-1" strike="noStrike">
                          <a:solidFill>
                            <a:srgbClr val="000000"/>
                          </a:solidFill>
                          <a:latin typeface="Lato"/>
                          <a:ea typeface="Arial;Arial"/>
                        </a:rPr>
                        <a:t>Water turns into steam after it reaches its boiling point. Steam is the gaseous form of water at its boiling point. </a:t>
                      </a:r>
                      <a:endParaRPr b="0" lang="en-PH" sz="17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1263600">
                <a:tc>
                  <a:txBody>
                    <a:bodyPr lIns="90000" rIns="90000" anchor="ctr">
                      <a:noAutofit/>
                    </a:bodyPr>
                    <a:p>
                      <a:pPr algn="ctr">
                        <a:lnSpc>
                          <a:spcPct val="100000"/>
                        </a:lnSpc>
                        <a:buNone/>
                      </a:pPr>
                      <a:r>
                        <a:rPr b="0" lang="en-PH" sz="1700" spc="-1" strike="noStrike">
                          <a:latin typeface="Lato"/>
                        </a:rPr>
                        <a:t>Evaporation </a:t>
                      </a:r>
                      <a:endParaRPr b="0" lang="en-PH" sz="1700" spc="-1" strike="noStrike">
                        <a:latin typeface="Arial"/>
                      </a:endParaRPr>
                    </a:p>
                    <a:p>
                      <a:pPr algn="ctr">
                        <a:lnSpc>
                          <a:spcPct val="100000"/>
                        </a:lnSpc>
                        <a:buNone/>
                      </a:pPr>
                      <a:endParaRPr b="0" lang="en-PH" sz="17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1700" spc="-1" strike="noStrike">
                          <a:solidFill>
                            <a:srgbClr val="000000"/>
                          </a:solidFill>
                          <a:latin typeface="Lato"/>
                          <a:ea typeface="Arial;Arial"/>
                        </a:rPr>
                        <a:t>It is also a phase change from l</a:t>
                      </a:r>
                      <a:r>
                        <a:rPr b="1" lang="en-PH" sz="1700" spc="-1" strike="noStrike">
                          <a:solidFill>
                            <a:srgbClr val="000000"/>
                          </a:solidFill>
                          <a:latin typeface="Lato"/>
                          <a:ea typeface="Arial;Arial"/>
                        </a:rPr>
                        <a:t>iquid to gas </a:t>
                      </a:r>
                      <a:r>
                        <a:rPr b="0" lang="en-PH" sz="1700" spc="-1" strike="noStrike">
                          <a:solidFill>
                            <a:srgbClr val="000000"/>
                          </a:solidFill>
                          <a:latin typeface="Lato"/>
                          <a:ea typeface="Arial;Arial"/>
                        </a:rPr>
                        <a:t>that occurs when the liquid phase is below its boiling point. It only happens at the surface of the liquid. </a:t>
                      </a:r>
                      <a:endParaRPr b="0" lang="en-PH" sz="17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1700" spc="-1" strike="noStrike">
                          <a:solidFill>
                            <a:srgbClr val="000000"/>
                          </a:solidFill>
                          <a:latin typeface="Lato"/>
                          <a:ea typeface="Arial;Arial"/>
                        </a:rPr>
                        <a:t>Water on your skin turns into water vapor after coming out of a bath. Water vapor is the gaseous form of water below its boiling point. </a:t>
                      </a:r>
                      <a:endParaRPr b="0" lang="en-PH" sz="17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1281600">
                <a:tc>
                  <a:txBody>
                    <a:bodyPr lIns="90000" rIns="90000" anchor="ctr">
                      <a:noAutofit/>
                    </a:bodyPr>
                    <a:p>
                      <a:pPr algn="ctr">
                        <a:lnSpc>
                          <a:spcPct val="100000"/>
                        </a:lnSpc>
                        <a:buNone/>
                      </a:pPr>
                      <a:r>
                        <a:rPr b="0" lang="en-PH" sz="1700" spc="-1" strike="noStrike">
                          <a:latin typeface="Lato"/>
                        </a:rPr>
                        <a:t>Sublimation </a:t>
                      </a:r>
                      <a:endParaRPr b="0" lang="en-PH" sz="1700" spc="-1" strike="noStrike">
                        <a:latin typeface="Arial"/>
                      </a:endParaRPr>
                    </a:p>
                    <a:p>
                      <a:pPr algn="ctr">
                        <a:lnSpc>
                          <a:spcPct val="100000"/>
                        </a:lnSpc>
                        <a:buNone/>
                      </a:pPr>
                      <a:endParaRPr b="0" lang="en-PH" sz="17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1700" spc="-1" strike="noStrike">
                          <a:solidFill>
                            <a:srgbClr val="000000"/>
                          </a:solidFill>
                          <a:latin typeface="Lato"/>
                          <a:ea typeface="Arial;Arial"/>
                        </a:rPr>
                        <a:t>It is a phase change from </a:t>
                      </a:r>
                      <a:r>
                        <a:rPr b="1" lang="en-PH" sz="1700" spc="-1" strike="noStrike">
                          <a:solidFill>
                            <a:srgbClr val="000000"/>
                          </a:solidFill>
                          <a:latin typeface="Lato"/>
                          <a:ea typeface="Arial;Arial"/>
                        </a:rPr>
                        <a:t>solid to gas. </a:t>
                      </a:r>
                      <a:endParaRPr b="0" lang="en-PH" sz="1700" spc="-1" strike="noStrike">
                        <a:latin typeface="Arial"/>
                      </a:endParaRPr>
                    </a:p>
                    <a:p>
                      <a:pPr>
                        <a:lnSpc>
                          <a:spcPct val="100000"/>
                        </a:lnSpc>
                        <a:buNone/>
                      </a:pPr>
                      <a:endParaRPr b="0" lang="en-PH" sz="17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1700" spc="-1" strike="noStrike">
                          <a:solidFill>
                            <a:srgbClr val="000000"/>
                          </a:solidFill>
                          <a:latin typeface="Lato"/>
                          <a:ea typeface="Arial;Arial"/>
                        </a:rPr>
                        <a:t>Dry ice (solid carbon dioxide) undergoes phase change directly into gas. Another good example is a mothball which also changes directly from solid to gas. </a:t>
                      </a:r>
                      <a:endParaRPr b="0" lang="en-PH" sz="17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bl>
          </a:graphicData>
        </a:graphic>
      </p:graphicFrame>
      <p:sp>
        <p:nvSpPr>
          <p:cNvPr id="134" name=""/>
          <p:cNvSpPr/>
          <p:nvPr/>
        </p:nvSpPr>
        <p:spPr>
          <a:xfrm>
            <a:off x="4434480" y="684000"/>
            <a:ext cx="3322080" cy="534960"/>
          </a:xfrm>
          <a:prstGeom prst="rect">
            <a:avLst/>
          </a:prstGeom>
          <a:noFill/>
          <a:ln w="0">
            <a:noFill/>
          </a:ln>
        </p:spPr>
        <p:style>
          <a:lnRef idx="0"/>
          <a:fillRef idx="0"/>
          <a:effectRef idx="0"/>
          <a:fontRef idx="minor"/>
        </p:style>
        <p:txBody>
          <a:bodyPr lIns="0" rIns="0" tIns="0" bIns="0" anchor="t">
            <a:noAutofit/>
          </a:bodyPr>
          <a:p>
            <a:pPr algn="ctr">
              <a:lnSpc>
                <a:spcPct val="100000"/>
              </a:lnSpc>
              <a:spcBef>
                <a:spcPts val="400"/>
              </a:spcBef>
              <a:spcAft>
                <a:spcPts val="601"/>
              </a:spcAft>
              <a:buNone/>
            </a:pPr>
            <a:r>
              <a:rPr b="1" lang="en-PH" sz="3000" spc="-1" strike="noStrike">
                <a:solidFill>
                  <a:srgbClr val="000000"/>
                </a:solidFill>
                <a:latin typeface="Lato"/>
                <a:ea typeface="Arial;Arial"/>
              </a:rPr>
              <a:t>Phase Changes </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
          <p:cNvSpPr/>
          <p:nvPr/>
        </p:nvSpPr>
        <p:spPr>
          <a:xfrm>
            <a:off x="7560000" y="5400000"/>
            <a:ext cx="2874600" cy="340920"/>
          </a:xfrm>
          <a:prstGeom prst="rect">
            <a:avLst/>
          </a:prstGeom>
          <a:noFill/>
          <a:ln w="0">
            <a:noFill/>
          </a:ln>
        </p:spPr>
        <p:style>
          <a:lnRef idx="0"/>
          <a:fillRef idx="0"/>
          <a:effectRef idx="0"/>
          <a:fontRef idx="minor"/>
        </p:style>
      </p:sp>
      <p:sp>
        <p:nvSpPr>
          <p:cNvPr id="136" name=""/>
          <p:cNvSpPr/>
          <p:nvPr/>
        </p:nvSpPr>
        <p:spPr>
          <a:xfrm>
            <a:off x="2315880" y="1531800"/>
            <a:ext cx="7558200" cy="4104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AppleSystemUIFontBold"/>
              </a:rPr>
              <a:t>Table 6. </a:t>
            </a:r>
            <a:r>
              <a:rPr b="0" lang="en-PH" sz="1800" spc="-1" strike="noStrike">
                <a:solidFill>
                  <a:srgbClr val="000000"/>
                </a:solidFill>
                <a:latin typeface="Lato"/>
                <a:ea typeface="AppleSystemUIFont"/>
              </a:rPr>
              <a:t>Phase Changes That Require the Release of Energy </a:t>
            </a:r>
            <a:endParaRPr b="0" lang="en-PH" sz="1800" spc="-1" strike="noStrike">
              <a:latin typeface="Arial"/>
            </a:endParaRPr>
          </a:p>
        </p:txBody>
      </p:sp>
      <p:graphicFrame>
        <p:nvGraphicFramePr>
          <p:cNvPr id="137" name=""/>
          <p:cNvGraphicFramePr/>
          <p:nvPr/>
        </p:nvGraphicFramePr>
        <p:xfrm>
          <a:off x="706680" y="2052000"/>
          <a:ext cx="10884960" cy="3995640"/>
        </p:xfrm>
        <a:graphic>
          <a:graphicData uri="http://schemas.openxmlformats.org/drawingml/2006/table">
            <a:tbl>
              <a:tblPr/>
              <a:tblGrid>
                <a:gridCol w="2827800"/>
                <a:gridCol w="3642840"/>
                <a:gridCol w="4414680"/>
              </a:tblGrid>
              <a:tr h="701280">
                <a:tc>
                  <a:txBody>
                    <a:bodyPr lIns="90000" rIns="90000" anchor="ctr">
                      <a:noAutofit/>
                    </a:bodyPr>
                    <a:p>
                      <a:pPr algn="ctr">
                        <a:lnSpc>
                          <a:spcPct val="100000"/>
                        </a:lnSpc>
                        <a:spcAft>
                          <a:spcPts val="340"/>
                        </a:spcAft>
                        <a:buNone/>
                      </a:pPr>
                      <a:r>
                        <a:rPr b="1" lang="en-PH" sz="1800" spc="-1" strike="noStrike">
                          <a:solidFill>
                            <a:srgbClr val="000000"/>
                          </a:solidFill>
                          <a:latin typeface="Lato"/>
                          <a:ea typeface="Arial;Arial"/>
                        </a:rPr>
                        <a:t>PHASE CHANGE </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spcAft>
                          <a:spcPts val="340"/>
                        </a:spcAft>
                        <a:buNone/>
                      </a:pPr>
                      <a:r>
                        <a:rPr b="1" lang="en-PH" sz="1800" spc="-1" strike="noStrike">
                          <a:solidFill>
                            <a:srgbClr val="000000"/>
                          </a:solidFill>
                          <a:latin typeface="Lato"/>
                        </a:rPr>
                        <a:t>DESCRIPTION </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spcAft>
                          <a:spcPts val="340"/>
                        </a:spcAft>
                        <a:buNone/>
                      </a:pPr>
                      <a:r>
                        <a:rPr b="1" lang="en-PH" sz="1800" spc="-1" strike="noStrike">
                          <a:solidFill>
                            <a:srgbClr val="000000"/>
                          </a:solidFill>
                          <a:latin typeface="Lato"/>
                        </a:rPr>
                        <a:t>EXAMPLE </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1647000">
                <a:tc>
                  <a:txBody>
                    <a:bodyPr lIns="90000" rIns="90000" anchor="ctr">
                      <a:noAutofit/>
                    </a:bodyPr>
                    <a:p>
                      <a:pPr algn="ctr">
                        <a:lnSpc>
                          <a:spcPct val="100000"/>
                        </a:lnSpc>
                        <a:spcAft>
                          <a:spcPts val="340"/>
                        </a:spcAft>
                        <a:buNone/>
                      </a:pPr>
                      <a:r>
                        <a:rPr b="0" lang="en-PH" sz="1800" spc="-1" strike="noStrike">
                          <a:solidFill>
                            <a:srgbClr val="000000"/>
                          </a:solidFill>
                          <a:latin typeface="Lato"/>
                        </a:rPr>
                        <a:t>Condensation </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1800" spc="-1" strike="noStrike">
                          <a:solidFill>
                            <a:srgbClr val="000000"/>
                          </a:solidFill>
                          <a:latin typeface="Lato"/>
                          <a:ea typeface="Arial;Arial"/>
                        </a:rPr>
                        <a:t>It is a phase change from </a:t>
                      </a:r>
                      <a:r>
                        <a:rPr b="1" lang="en-PH" sz="1800" spc="-1" strike="noStrike">
                          <a:solidFill>
                            <a:srgbClr val="000000"/>
                          </a:solidFill>
                          <a:latin typeface="Lato"/>
                          <a:ea typeface="Arial;Arial"/>
                        </a:rPr>
                        <a:t>gas to liquid. </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1800" spc="-1" strike="noStrike">
                          <a:solidFill>
                            <a:srgbClr val="000000"/>
                          </a:solidFill>
                          <a:latin typeface="Lato"/>
                          <a:ea typeface="Arial;Arial"/>
                        </a:rPr>
                        <a:t>Formation of water droplets on a glass of ice-cold drink illustrates condensation. When water vapor in the air hits the glass’ cold surface, it condenses and changes to liquid water. </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1647720">
                <a:tc>
                  <a:txBody>
                    <a:bodyPr lIns="90000" rIns="90000" anchor="ctr">
                      <a:noAutofit/>
                    </a:bodyPr>
                    <a:p>
                      <a:pPr algn="ctr">
                        <a:lnSpc>
                          <a:spcPct val="100000"/>
                        </a:lnSpc>
                        <a:spcAft>
                          <a:spcPts val="340"/>
                        </a:spcAft>
                        <a:buNone/>
                      </a:pPr>
                      <a:r>
                        <a:rPr b="0" lang="en-PH" sz="1800" spc="-1" strike="noStrike">
                          <a:solidFill>
                            <a:srgbClr val="000000"/>
                          </a:solidFill>
                          <a:latin typeface="Lato"/>
                        </a:rPr>
                        <a:t>Freezing </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1800" spc="-1" strike="noStrike">
                          <a:solidFill>
                            <a:srgbClr val="000000"/>
                          </a:solidFill>
                          <a:latin typeface="Lato"/>
                          <a:ea typeface="Arial;Arial"/>
                        </a:rPr>
                        <a:t>It is a phase change from </a:t>
                      </a:r>
                      <a:r>
                        <a:rPr b="1" lang="en-PH" sz="1800" spc="-1" strike="noStrike">
                          <a:solidFill>
                            <a:srgbClr val="000000"/>
                          </a:solidFill>
                          <a:latin typeface="Lato"/>
                          <a:ea typeface="Arial;Arial"/>
                        </a:rPr>
                        <a:t>liquid to solid. </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1800" spc="-1" strike="noStrike">
                          <a:solidFill>
                            <a:srgbClr val="000000"/>
                          </a:solidFill>
                          <a:latin typeface="Lato"/>
                          <a:ea typeface="Arial;Arial"/>
                        </a:rPr>
                        <a:t>When you place water in a freezer, it will turn to ice after some time. The water reaches its freezing point, which is the temperature for a liquid to turn into a solid. </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bl>
          </a:graphicData>
        </a:graphic>
      </p:graphicFrame>
      <p:sp>
        <p:nvSpPr>
          <p:cNvPr id="138" name=""/>
          <p:cNvSpPr/>
          <p:nvPr/>
        </p:nvSpPr>
        <p:spPr>
          <a:xfrm>
            <a:off x="4434480" y="684000"/>
            <a:ext cx="3322080" cy="534960"/>
          </a:xfrm>
          <a:prstGeom prst="rect">
            <a:avLst/>
          </a:prstGeom>
          <a:noFill/>
          <a:ln w="0">
            <a:noFill/>
          </a:ln>
        </p:spPr>
        <p:style>
          <a:lnRef idx="0"/>
          <a:fillRef idx="0"/>
          <a:effectRef idx="0"/>
          <a:fontRef idx="minor"/>
        </p:style>
        <p:txBody>
          <a:bodyPr lIns="0" rIns="0" tIns="0" bIns="0" anchor="t">
            <a:noAutofit/>
          </a:bodyPr>
          <a:p>
            <a:pPr algn="ctr">
              <a:lnSpc>
                <a:spcPct val="100000"/>
              </a:lnSpc>
              <a:spcBef>
                <a:spcPts val="400"/>
              </a:spcBef>
              <a:spcAft>
                <a:spcPts val="601"/>
              </a:spcAft>
              <a:buNone/>
            </a:pPr>
            <a:r>
              <a:rPr b="1" lang="en-PH" sz="3000" spc="-1" strike="noStrike">
                <a:solidFill>
                  <a:srgbClr val="000000"/>
                </a:solidFill>
                <a:latin typeface="Lato"/>
                <a:ea typeface="Arial;Arial"/>
              </a:rPr>
              <a:t>Phase Changes </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
          <p:cNvSpPr/>
          <p:nvPr/>
        </p:nvSpPr>
        <p:spPr>
          <a:xfrm>
            <a:off x="7560000" y="5400000"/>
            <a:ext cx="2874600" cy="340920"/>
          </a:xfrm>
          <a:prstGeom prst="rect">
            <a:avLst/>
          </a:prstGeom>
          <a:noFill/>
          <a:ln w="0">
            <a:noFill/>
          </a:ln>
        </p:spPr>
        <p:style>
          <a:lnRef idx="0"/>
          <a:fillRef idx="0"/>
          <a:effectRef idx="0"/>
          <a:fontRef idx="minor"/>
        </p:style>
      </p:sp>
      <p:sp>
        <p:nvSpPr>
          <p:cNvPr id="140" name=""/>
          <p:cNvSpPr/>
          <p:nvPr/>
        </p:nvSpPr>
        <p:spPr>
          <a:xfrm>
            <a:off x="335880" y="1949400"/>
            <a:ext cx="11518200" cy="9651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The different phase changes discussed in Tables 5 and 6 can be summarized in illustration on the right. It shows that water can undergo all of the phase changes mentioned. It is important to remember that when a substance or material changes its phase, it also changes the arrangement and behavior of its molecules. </a:t>
            </a:r>
            <a:endParaRPr b="0" lang="en-PH" sz="1800" spc="-1" strike="noStrike">
              <a:latin typeface="Arial"/>
            </a:endParaRPr>
          </a:p>
        </p:txBody>
      </p:sp>
      <p:sp>
        <p:nvSpPr>
          <p:cNvPr id="141" name=""/>
          <p:cNvSpPr/>
          <p:nvPr/>
        </p:nvSpPr>
        <p:spPr>
          <a:xfrm>
            <a:off x="325080" y="3240000"/>
            <a:ext cx="8314200" cy="17992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If ice undergoes sublimation and changes into gas, the arrangement of its molecules changes. From being closely packed and slowly moving, it now has more spaces between particles which allow them to move rapidly in random directions. On the other hand, if water vapor condenses and turns into water droplets, the gas molecules of vapor slow down and start to move toward each other, decreasing the space between them. </a:t>
            </a:r>
            <a:endParaRPr b="0" lang="en-PH" sz="1800" spc="-1" strike="noStrike">
              <a:latin typeface="Arial"/>
            </a:endParaRPr>
          </a:p>
        </p:txBody>
      </p:sp>
      <p:pic>
        <p:nvPicPr>
          <p:cNvPr id="142" name="" descr=""/>
          <p:cNvPicPr/>
          <p:nvPr/>
        </p:nvPicPr>
        <p:blipFill>
          <a:blip r:embed="rId1"/>
          <a:stretch/>
        </p:blipFill>
        <p:spPr>
          <a:xfrm>
            <a:off x="8821080" y="3060000"/>
            <a:ext cx="2518200" cy="2288880"/>
          </a:xfrm>
          <a:prstGeom prst="rect">
            <a:avLst/>
          </a:prstGeom>
          <a:ln cap="rnd" w="29160">
            <a:solidFill>
              <a:srgbClr val="b47804"/>
            </a:solidFill>
            <a:prstDash val="lgDash"/>
            <a:round/>
          </a:ln>
        </p:spPr>
      </p:pic>
      <p:sp>
        <p:nvSpPr>
          <p:cNvPr id="143" name=""/>
          <p:cNvSpPr/>
          <p:nvPr/>
        </p:nvSpPr>
        <p:spPr>
          <a:xfrm>
            <a:off x="4434480" y="684000"/>
            <a:ext cx="3322080" cy="534960"/>
          </a:xfrm>
          <a:prstGeom prst="rect">
            <a:avLst/>
          </a:prstGeom>
          <a:noFill/>
          <a:ln w="0">
            <a:noFill/>
          </a:ln>
        </p:spPr>
        <p:style>
          <a:lnRef idx="0"/>
          <a:fillRef idx="0"/>
          <a:effectRef idx="0"/>
          <a:fontRef idx="minor"/>
        </p:style>
        <p:txBody>
          <a:bodyPr lIns="0" rIns="0" tIns="0" bIns="0" anchor="t">
            <a:noAutofit/>
          </a:bodyPr>
          <a:p>
            <a:pPr algn="ctr">
              <a:lnSpc>
                <a:spcPct val="100000"/>
              </a:lnSpc>
              <a:spcBef>
                <a:spcPts val="400"/>
              </a:spcBef>
              <a:spcAft>
                <a:spcPts val="601"/>
              </a:spcAft>
              <a:buNone/>
            </a:pPr>
            <a:r>
              <a:rPr b="1" lang="en-PH" sz="3000" spc="-1" strike="noStrike">
                <a:solidFill>
                  <a:srgbClr val="000000"/>
                </a:solidFill>
                <a:latin typeface="Lato"/>
                <a:ea typeface="Arial;Arial"/>
              </a:rPr>
              <a:t>Phase Changes </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
          <p:cNvSpPr/>
          <p:nvPr/>
        </p:nvSpPr>
        <p:spPr>
          <a:xfrm>
            <a:off x="7560000" y="5400000"/>
            <a:ext cx="2874600" cy="340920"/>
          </a:xfrm>
          <a:prstGeom prst="rect">
            <a:avLst/>
          </a:prstGeom>
          <a:noFill/>
          <a:ln w="0">
            <a:noFill/>
          </a:ln>
        </p:spPr>
        <p:style>
          <a:lnRef idx="0"/>
          <a:fillRef idx="0"/>
          <a:effectRef idx="0"/>
          <a:fontRef idx="minor"/>
        </p:style>
      </p:sp>
      <p:sp>
        <p:nvSpPr>
          <p:cNvPr id="145" name=""/>
          <p:cNvSpPr/>
          <p:nvPr/>
        </p:nvSpPr>
        <p:spPr>
          <a:xfrm>
            <a:off x="348120" y="1872000"/>
            <a:ext cx="11494080" cy="13140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The examples given for the phase changes mentioned above show that water can exist in all three states of matter. In natural phenomena such as the formation of rain droplets through the water cycle, you will see how water behaves in its different states. illustartion shows how water undergoes several phase changes in the water cycle. </a:t>
            </a:r>
            <a:endParaRPr b="0" lang="en-PH" sz="1800" spc="-1" strike="noStrike">
              <a:latin typeface="Arial"/>
            </a:endParaRPr>
          </a:p>
        </p:txBody>
      </p:sp>
      <p:pic>
        <p:nvPicPr>
          <p:cNvPr id="146" name="" descr=""/>
          <p:cNvPicPr/>
          <p:nvPr/>
        </p:nvPicPr>
        <p:blipFill>
          <a:blip r:embed="rId1"/>
          <a:stretch/>
        </p:blipFill>
        <p:spPr>
          <a:xfrm>
            <a:off x="7380000" y="3114720"/>
            <a:ext cx="4116960" cy="2518200"/>
          </a:xfrm>
          <a:prstGeom prst="rect">
            <a:avLst/>
          </a:prstGeom>
          <a:ln w="29160">
            <a:solidFill>
              <a:srgbClr val="b47804"/>
            </a:solidFill>
            <a:prstDash val="lgDash"/>
            <a:round/>
          </a:ln>
        </p:spPr>
      </p:pic>
      <p:sp>
        <p:nvSpPr>
          <p:cNvPr id="147" name=""/>
          <p:cNvSpPr/>
          <p:nvPr/>
        </p:nvSpPr>
        <p:spPr>
          <a:xfrm>
            <a:off x="180000" y="3240000"/>
            <a:ext cx="6905160" cy="23385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In illustration, water from the Earth’s water forms, such as oceans, lakes, rivers, and the like, undergoes evaporation (liquid to gas), which turns it into water vapor. Take note that evaporation occurs even if the temperature is below the boiling point of water (100°C). The water vapor will then condense (gas to liquid) into the atmosphere forming clouds. When these clouds become heavy, rain (liquid precipitate) or snow (solid precipitate) will fall back to the ground. </a:t>
            </a:r>
            <a:endParaRPr b="0" lang="en-PH" sz="1800" spc="-1" strike="noStrike">
              <a:latin typeface="Arial"/>
            </a:endParaRPr>
          </a:p>
        </p:txBody>
      </p:sp>
      <p:sp>
        <p:nvSpPr>
          <p:cNvPr id="148" name=""/>
          <p:cNvSpPr/>
          <p:nvPr/>
        </p:nvSpPr>
        <p:spPr>
          <a:xfrm>
            <a:off x="4434480" y="684000"/>
            <a:ext cx="3322080" cy="534960"/>
          </a:xfrm>
          <a:prstGeom prst="rect">
            <a:avLst/>
          </a:prstGeom>
          <a:noFill/>
          <a:ln w="0">
            <a:noFill/>
          </a:ln>
        </p:spPr>
        <p:style>
          <a:lnRef idx="0"/>
          <a:fillRef idx="0"/>
          <a:effectRef idx="0"/>
          <a:fontRef idx="minor"/>
        </p:style>
        <p:txBody>
          <a:bodyPr lIns="0" rIns="0" tIns="0" bIns="0" anchor="t">
            <a:noAutofit/>
          </a:bodyPr>
          <a:p>
            <a:pPr algn="ctr">
              <a:lnSpc>
                <a:spcPct val="100000"/>
              </a:lnSpc>
              <a:spcBef>
                <a:spcPts val="400"/>
              </a:spcBef>
              <a:spcAft>
                <a:spcPts val="601"/>
              </a:spcAft>
              <a:buNone/>
            </a:pPr>
            <a:r>
              <a:rPr b="1" lang="en-PH" sz="3000" spc="-1" strike="noStrike">
                <a:solidFill>
                  <a:srgbClr val="000000"/>
                </a:solidFill>
                <a:latin typeface="Lato"/>
                <a:ea typeface="Arial;Arial"/>
              </a:rPr>
              <a:t>Phase Changes </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
          <p:cNvSpPr/>
          <p:nvPr/>
        </p:nvSpPr>
        <p:spPr>
          <a:xfrm>
            <a:off x="7560000" y="5400000"/>
            <a:ext cx="2874600" cy="340920"/>
          </a:xfrm>
          <a:prstGeom prst="rect">
            <a:avLst/>
          </a:prstGeom>
          <a:noFill/>
          <a:ln w="0">
            <a:noFill/>
          </a:ln>
        </p:spPr>
        <p:style>
          <a:lnRef idx="0"/>
          <a:fillRef idx="0"/>
          <a:effectRef idx="0"/>
          <a:fontRef idx="minor"/>
        </p:style>
      </p:sp>
      <p:sp>
        <p:nvSpPr>
          <p:cNvPr id="150" name=""/>
          <p:cNvSpPr/>
          <p:nvPr/>
        </p:nvSpPr>
        <p:spPr>
          <a:xfrm>
            <a:off x="766800" y="1910520"/>
            <a:ext cx="10657800" cy="7167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latin typeface="Lato"/>
                <a:ea typeface="AppleSystemUIFontBold"/>
              </a:rPr>
              <a:t>Directions: </a:t>
            </a:r>
            <a:r>
              <a:rPr b="0" lang="en-PH" sz="1800" spc="-1" strike="noStrike">
                <a:solidFill>
                  <a:srgbClr val="000000"/>
                </a:solidFill>
                <a:latin typeface="Lato"/>
                <a:ea typeface="AppleSystemUIFont"/>
              </a:rPr>
              <a:t>Match the phase change in Column A with the corresponding process in Column B. Give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the letter of the correct answer.</a:t>
            </a:r>
            <a:endParaRPr b="0" lang="en-PH" sz="1800" spc="-1" strike="noStrike">
              <a:latin typeface="Arial"/>
            </a:endParaRPr>
          </a:p>
        </p:txBody>
      </p:sp>
      <p:sp>
        <p:nvSpPr>
          <p:cNvPr id="151" name=""/>
          <p:cNvSpPr/>
          <p:nvPr/>
        </p:nvSpPr>
        <p:spPr>
          <a:xfrm>
            <a:off x="3204000" y="3094560"/>
            <a:ext cx="2518560" cy="284472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en-PH" sz="1800" spc="-1" strike="noStrike">
                <a:solidFill>
                  <a:srgbClr val="000000"/>
                </a:solidFill>
                <a:latin typeface="Lato"/>
                <a:ea typeface="DejaVu Sans"/>
              </a:rPr>
              <a:t>____1. Solid to gas </a:t>
            </a:r>
            <a:endParaRPr b="0" lang="en-PH" sz="1800" spc="-1" strike="noStrike">
              <a:latin typeface="Arial"/>
            </a:endParaRPr>
          </a:p>
          <a:p>
            <a:pPr>
              <a:lnSpc>
                <a:spcPct val="150000"/>
              </a:lnSpc>
              <a:buNone/>
            </a:pPr>
            <a:r>
              <a:rPr b="0" lang="en-PH" sz="1800" spc="-1" strike="noStrike">
                <a:solidFill>
                  <a:srgbClr val="000000"/>
                </a:solidFill>
                <a:latin typeface="Lato"/>
                <a:ea typeface="AppleSystemUIFont"/>
              </a:rPr>
              <a:t>____2. Gas to liquid </a:t>
            </a:r>
            <a:endParaRPr b="0" lang="en-PH" sz="1800" spc="-1" strike="noStrike">
              <a:latin typeface="Arial"/>
            </a:endParaRPr>
          </a:p>
          <a:p>
            <a:pPr>
              <a:lnSpc>
                <a:spcPct val="150000"/>
              </a:lnSpc>
              <a:buNone/>
            </a:pPr>
            <a:r>
              <a:rPr b="0" lang="en-PH" sz="1800" spc="-1" strike="noStrike">
                <a:solidFill>
                  <a:srgbClr val="000000"/>
                </a:solidFill>
                <a:latin typeface="Lato"/>
                <a:ea typeface="AppleSystemUIFont"/>
              </a:rPr>
              <a:t>____3. Solid to liquid </a:t>
            </a:r>
            <a:endParaRPr b="0" lang="en-PH" sz="1800" spc="-1" strike="noStrike">
              <a:latin typeface="Arial"/>
            </a:endParaRPr>
          </a:p>
          <a:p>
            <a:pPr>
              <a:lnSpc>
                <a:spcPct val="150000"/>
              </a:lnSpc>
              <a:buNone/>
            </a:pPr>
            <a:r>
              <a:rPr b="0" lang="en-PH" sz="1800" spc="-1" strike="noStrike">
                <a:solidFill>
                  <a:srgbClr val="000000"/>
                </a:solidFill>
                <a:latin typeface="Lato"/>
                <a:ea typeface="AppleSystemUIFont"/>
              </a:rPr>
              <a:t>____4. Gas to solid </a:t>
            </a:r>
            <a:endParaRPr b="0" lang="en-PH" sz="1800" spc="-1" strike="noStrike">
              <a:latin typeface="Arial"/>
            </a:endParaRPr>
          </a:p>
          <a:p>
            <a:pPr>
              <a:lnSpc>
                <a:spcPct val="150000"/>
              </a:lnSpc>
              <a:buNone/>
            </a:pPr>
            <a:r>
              <a:rPr b="0" lang="en-PH" sz="1800" spc="-1" strike="noStrike">
                <a:solidFill>
                  <a:srgbClr val="000000"/>
                </a:solidFill>
                <a:latin typeface="Lato"/>
                <a:ea typeface="AppleSystemUIFont"/>
              </a:rPr>
              <a:t>____5. Liquid to gas </a:t>
            </a:r>
            <a:endParaRPr b="0" lang="en-PH" sz="1800" spc="-1" strike="noStrike">
              <a:latin typeface="Arial"/>
            </a:endParaRPr>
          </a:p>
          <a:p>
            <a:pPr>
              <a:lnSpc>
                <a:spcPct val="150000"/>
              </a:lnSpc>
              <a:buNone/>
            </a:pPr>
            <a:r>
              <a:rPr b="0" lang="en-PH" sz="1800" spc="-1" strike="noStrike">
                <a:solidFill>
                  <a:srgbClr val="000000"/>
                </a:solidFill>
                <a:latin typeface="Lato"/>
                <a:ea typeface="AppleSystemUIFont"/>
              </a:rPr>
              <a:t>____6. Liquid to solid</a:t>
            </a:r>
            <a:endParaRPr b="0" lang="en-PH" sz="1800" spc="-1" strike="noStrike">
              <a:latin typeface="Arial"/>
            </a:endParaRPr>
          </a:p>
        </p:txBody>
      </p:sp>
      <p:sp>
        <p:nvSpPr>
          <p:cNvPr id="152" name=""/>
          <p:cNvSpPr/>
          <p:nvPr/>
        </p:nvSpPr>
        <p:spPr>
          <a:xfrm>
            <a:off x="6696000" y="3094560"/>
            <a:ext cx="2158200" cy="284472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en-PH" sz="1800" spc="-1" strike="noStrike">
                <a:solidFill>
                  <a:srgbClr val="000000"/>
                </a:solidFill>
                <a:latin typeface="Lato"/>
                <a:ea typeface="DejaVu Sans"/>
              </a:rPr>
              <a:t>A. Condensation </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B. Deposition </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C. Freezing </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D. Melting </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E. Sublimation</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F. Vaporization </a:t>
            </a:r>
            <a:endParaRPr b="0" lang="en-PH" sz="1800" spc="-1" strike="noStrike">
              <a:latin typeface="Arial"/>
            </a:endParaRPr>
          </a:p>
        </p:txBody>
      </p:sp>
      <p:sp>
        <p:nvSpPr>
          <p:cNvPr id="153" name=""/>
          <p:cNvSpPr/>
          <p:nvPr/>
        </p:nvSpPr>
        <p:spPr>
          <a:xfrm>
            <a:off x="3420000" y="2734920"/>
            <a:ext cx="1618200" cy="4104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DejaVu Sans"/>
              </a:rPr>
              <a:t>Column A</a:t>
            </a:r>
            <a:endParaRPr b="0" lang="en-PH" sz="1800" spc="-1" strike="noStrike">
              <a:latin typeface="Arial"/>
            </a:endParaRPr>
          </a:p>
        </p:txBody>
      </p:sp>
      <p:sp>
        <p:nvSpPr>
          <p:cNvPr id="154" name=""/>
          <p:cNvSpPr/>
          <p:nvPr/>
        </p:nvSpPr>
        <p:spPr>
          <a:xfrm>
            <a:off x="6661080" y="2700000"/>
            <a:ext cx="1618200" cy="4104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DejaVu Sans"/>
              </a:rPr>
              <a:t>Column B</a:t>
            </a:r>
            <a:endParaRPr b="0" lang="en-PH" sz="1800" spc="-1" strike="noStrike">
              <a:latin typeface="Arial"/>
            </a:endParaRPr>
          </a:p>
        </p:txBody>
      </p:sp>
      <p:sp>
        <p:nvSpPr>
          <p:cNvPr id="155" name=""/>
          <p:cNvSpPr/>
          <p:nvPr/>
        </p:nvSpPr>
        <p:spPr>
          <a:xfrm>
            <a:off x="5465880" y="1260000"/>
            <a:ext cx="1259280" cy="449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000" spc="-1" strike="noStrike">
                <a:solidFill>
                  <a:srgbClr val="c9211e"/>
                </a:solidFill>
                <a:latin typeface="Lato"/>
                <a:ea typeface="DejaVu Sans"/>
              </a:rPr>
              <a:t>Activity </a:t>
            </a:r>
            <a:endParaRPr b="0" lang="en-PH" sz="2000" spc="-1" strike="noStrike">
              <a:latin typeface="Arial"/>
            </a:endParaRPr>
          </a:p>
        </p:txBody>
      </p:sp>
      <p:sp>
        <p:nvSpPr>
          <p:cNvPr id="156" name=""/>
          <p:cNvSpPr/>
          <p:nvPr/>
        </p:nvSpPr>
        <p:spPr>
          <a:xfrm>
            <a:off x="4434480" y="540000"/>
            <a:ext cx="3322080" cy="534960"/>
          </a:xfrm>
          <a:prstGeom prst="rect">
            <a:avLst/>
          </a:prstGeom>
          <a:noFill/>
          <a:ln w="0">
            <a:noFill/>
          </a:ln>
        </p:spPr>
        <p:style>
          <a:lnRef idx="0"/>
          <a:fillRef idx="0"/>
          <a:effectRef idx="0"/>
          <a:fontRef idx="minor"/>
        </p:style>
        <p:txBody>
          <a:bodyPr lIns="0" rIns="0" tIns="0" bIns="0" anchor="t">
            <a:noAutofit/>
          </a:bodyPr>
          <a:p>
            <a:pPr algn="ctr">
              <a:lnSpc>
                <a:spcPct val="100000"/>
              </a:lnSpc>
              <a:spcBef>
                <a:spcPts val="400"/>
              </a:spcBef>
              <a:spcAft>
                <a:spcPts val="601"/>
              </a:spcAft>
              <a:buNone/>
            </a:pPr>
            <a:r>
              <a:rPr b="1" lang="en-PH" sz="3000" spc="-1" strike="noStrike">
                <a:solidFill>
                  <a:srgbClr val="000000"/>
                </a:solidFill>
                <a:latin typeface="Lato"/>
                <a:ea typeface="Arial;Arial"/>
              </a:rPr>
              <a:t>Phase Changes </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
          <p:cNvSpPr/>
          <p:nvPr/>
        </p:nvSpPr>
        <p:spPr>
          <a:xfrm>
            <a:off x="7560000" y="5400000"/>
            <a:ext cx="2874600" cy="340920"/>
          </a:xfrm>
          <a:prstGeom prst="rect">
            <a:avLst/>
          </a:prstGeom>
          <a:noFill/>
          <a:ln w="0">
            <a:noFill/>
          </a:ln>
        </p:spPr>
        <p:style>
          <a:lnRef idx="0"/>
          <a:fillRef idx="0"/>
          <a:effectRef idx="0"/>
          <a:fontRef idx="minor"/>
        </p:style>
      </p:sp>
      <p:sp>
        <p:nvSpPr>
          <p:cNvPr id="158" name=""/>
          <p:cNvSpPr/>
          <p:nvPr/>
        </p:nvSpPr>
        <p:spPr>
          <a:xfrm>
            <a:off x="5129280" y="1584000"/>
            <a:ext cx="1932480" cy="4104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000" spc="-1" strike="noStrike">
                <a:solidFill>
                  <a:srgbClr val="c9211e"/>
                </a:solidFill>
                <a:latin typeface="Lato"/>
                <a:ea typeface="DejaVu Sans"/>
              </a:rPr>
              <a:t>Answer Key</a:t>
            </a:r>
            <a:endParaRPr b="0" lang="en-PH" sz="2000" spc="-1" strike="noStrike">
              <a:latin typeface="Arial"/>
            </a:endParaRPr>
          </a:p>
        </p:txBody>
      </p:sp>
      <p:sp>
        <p:nvSpPr>
          <p:cNvPr id="159" name=""/>
          <p:cNvSpPr/>
          <p:nvPr/>
        </p:nvSpPr>
        <p:spPr>
          <a:xfrm>
            <a:off x="3024000" y="2517480"/>
            <a:ext cx="2907720" cy="284472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en-PH" sz="1800" spc="-1" strike="noStrike">
                <a:solidFill>
                  <a:srgbClr val="000000"/>
                </a:solidFill>
                <a:latin typeface="Lato"/>
                <a:ea typeface="DejaVu Sans"/>
              </a:rPr>
              <a:t>____1. Solid to gas </a:t>
            </a:r>
            <a:endParaRPr b="0" lang="en-PH" sz="1800" spc="-1" strike="noStrike">
              <a:latin typeface="Arial"/>
            </a:endParaRPr>
          </a:p>
          <a:p>
            <a:pPr>
              <a:lnSpc>
                <a:spcPct val="150000"/>
              </a:lnSpc>
              <a:buNone/>
            </a:pPr>
            <a:r>
              <a:rPr b="0" lang="en-PH" sz="1800" spc="-1" strike="noStrike">
                <a:solidFill>
                  <a:srgbClr val="000000"/>
                </a:solidFill>
                <a:latin typeface="Lato"/>
                <a:ea typeface="AppleSystemUIFont"/>
              </a:rPr>
              <a:t>____2. Gas to liquid </a:t>
            </a:r>
            <a:endParaRPr b="0" lang="en-PH" sz="1800" spc="-1" strike="noStrike">
              <a:latin typeface="Arial"/>
            </a:endParaRPr>
          </a:p>
          <a:p>
            <a:pPr>
              <a:lnSpc>
                <a:spcPct val="150000"/>
              </a:lnSpc>
              <a:buNone/>
            </a:pPr>
            <a:r>
              <a:rPr b="0" lang="en-PH" sz="1800" spc="-1" strike="noStrike">
                <a:solidFill>
                  <a:srgbClr val="000000"/>
                </a:solidFill>
                <a:latin typeface="Lato"/>
                <a:ea typeface="AppleSystemUIFont"/>
              </a:rPr>
              <a:t>____3. Solid to liquid </a:t>
            </a:r>
            <a:endParaRPr b="0" lang="en-PH" sz="1800" spc="-1" strike="noStrike">
              <a:latin typeface="Arial"/>
            </a:endParaRPr>
          </a:p>
          <a:p>
            <a:pPr>
              <a:lnSpc>
                <a:spcPct val="150000"/>
              </a:lnSpc>
              <a:buNone/>
            </a:pPr>
            <a:r>
              <a:rPr b="0" lang="en-PH" sz="1800" spc="-1" strike="noStrike">
                <a:solidFill>
                  <a:srgbClr val="000000"/>
                </a:solidFill>
                <a:latin typeface="Lato"/>
                <a:ea typeface="AppleSystemUIFont"/>
              </a:rPr>
              <a:t>____4. Gas to solid </a:t>
            </a:r>
            <a:endParaRPr b="0" lang="en-PH" sz="1800" spc="-1" strike="noStrike">
              <a:latin typeface="Arial"/>
            </a:endParaRPr>
          </a:p>
          <a:p>
            <a:pPr>
              <a:lnSpc>
                <a:spcPct val="150000"/>
              </a:lnSpc>
              <a:buNone/>
            </a:pPr>
            <a:r>
              <a:rPr b="0" lang="en-PH" sz="1800" spc="-1" strike="noStrike">
                <a:solidFill>
                  <a:srgbClr val="000000"/>
                </a:solidFill>
                <a:latin typeface="Lato"/>
                <a:ea typeface="AppleSystemUIFont"/>
              </a:rPr>
              <a:t>____5. Liquid to gas </a:t>
            </a:r>
            <a:endParaRPr b="0" lang="en-PH" sz="1800" spc="-1" strike="noStrike">
              <a:latin typeface="Arial"/>
            </a:endParaRPr>
          </a:p>
          <a:p>
            <a:pPr>
              <a:lnSpc>
                <a:spcPct val="150000"/>
              </a:lnSpc>
              <a:buNone/>
            </a:pPr>
            <a:r>
              <a:rPr b="0" lang="en-PH" sz="1800" spc="-1" strike="noStrike">
                <a:solidFill>
                  <a:srgbClr val="000000"/>
                </a:solidFill>
                <a:latin typeface="Lato"/>
                <a:ea typeface="AppleSystemUIFont"/>
              </a:rPr>
              <a:t>____6. Liquid to solid</a:t>
            </a:r>
            <a:endParaRPr b="0" lang="en-PH" sz="1800" spc="-1" strike="noStrike">
              <a:latin typeface="Arial"/>
            </a:endParaRPr>
          </a:p>
        </p:txBody>
      </p:sp>
      <p:sp>
        <p:nvSpPr>
          <p:cNvPr id="160" name=""/>
          <p:cNvSpPr/>
          <p:nvPr/>
        </p:nvSpPr>
        <p:spPr>
          <a:xfrm>
            <a:off x="6768000" y="2517480"/>
            <a:ext cx="2050560" cy="284472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en-PH" sz="1800" spc="-1" strike="noStrike">
                <a:solidFill>
                  <a:srgbClr val="000000"/>
                </a:solidFill>
                <a:latin typeface="Lato"/>
                <a:ea typeface="DejaVu Sans"/>
              </a:rPr>
              <a:t>A. Condensation </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B. Deposition </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C. Freezing </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D. Melting </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E. Sublimation</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F. Vaporization </a:t>
            </a:r>
            <a:endParaRPr b="0" lang="en-PH" sz="1800" spc="-1" strike="noStrike">
              <a:latin typeface="Arial"/>
            </a:endParaRPr>
          </a:p>
        </p:txBody>
      </p:sp>
      <p:sp>
        <p:nvSpPr>
          <p:cNvPr id="161" name=""/>
          <p:cNvSpPr/>
          <p:nvPr/>
        </p:nvSpPr>
        <p:spPr>
          <a:xfrm>
            <a:off x="3420000" y="2143800"/>
            <a:ext cx="1618200" cy="4104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DejaVu Sans"/>
              </a:rPr>
              <a:t>Column A</a:t>
            </a:r>
            <a:endParaRPr b="0" lang="en-PH" sz="1800" spc="-1" strike="noStrike">
              <a:latin typeface="Arial"/>
            </a:endParaRPr>
          </a:p>
        </p:txBody>
      </p:sp>
      <p:sp>
        <p:nvSpPr>
          <p:cNvPr id="162" name=""/>
          <p:cNvSpPr/>
          <p:nvPr/>
        </p:nvSpPr>
        <p:spPr>
          <a:xfrm>
            <a:off x="6660000" y="2144160"/>
            <a:ext cx="1618200" cy="4104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DejaVu Sans"/>
              </a:rPr>
              <a:t>Column B</a:t>
            </a:r>
            <a:endParaRPr b="0" lang="en-PH" sz="1800" spc="-1" strike="noStrike">
              <a:latin typeface="Arial"/>
            </a:endParaRPr>
          </a:p>
        </p:txBody>
      </p:sp>
      <p:sp>
        <p:nvSpPr>
          <p:cNvPr id="163" name=""/>
          <p:cNvSpPr/>
          <p:nvPr/>
        </p:nvSpPr>
        <p:spPr>
          <a:xfrm>
            <a:off x="3060000" y="2520000"/>
            <a:ext cx="538200" cy="547920"/>
          </a:xfrm>
          <a:prstGeom prst="rect">
            <a:avLst/>
          </a:prstGeom>
          <a:noFill/>
          <a:ln w="0">
            <a:noFill/>
          </a:ln>
        </p:spPr>
        <p:style>
          <a:lnRef idx="0"/>
          <a:fillRef idx="0"/>
          <a:effectRef idx="0"/>
          <a:fontRef idx="minor"/>
        </p:style>
        <p:txBody>
          <a:bodyPr lIns="90000" rIns="90000" tIns="45000" bIns="45000" anchor="t">
            <a:noAutofit/>
          </a:bodyPr>
          <a:p>
            <a:pPr algn="ctr">
              <a:lnSpc>
                <a:spcPct val="150000"/>
              </a:lnSpc>
              <a:buNone/>
            </a:pPr>
            <a:r>
              <a:rPr b="0" lang="en-PH" sz="1800" spc="-1" strike="noStrike">
                <a:solidFill>
                  <a:srgbClr val="000000"/>
                </a:solidFill>
                <a:latin typeface="Lato"/>
                <a:ea typeface="AppleSystemUIFont"/>
              </a:rPr>
              <a:t>E</a:t>
            </a:r>
            <a:endParaRPr b="0" lang="en-PH" sz="1800" spc="-1" strike="noStrike">
              <a:latin typeface="Arial"/>
            </a:endParaRPr>
          </a:p>
        </p:txBody>
      </p:sp>
      <p:sp>
        <p:nvSpPr>
          <p:cNvPr id="164" name=""/>
          <p:cNvSpPr/>
          <p:nvPr/>
        </p:nvSpPr>
        <p:spPr>
          <a:xfrm>
            <a:off x="3060000" y="2952360"/>
            <a:ext cx="538200" cy="547920"/>
          </a:xfrm>
          <a:prstGeom prst="rect">
            <a:avLst/>
          </a:prstGeom>
          <a:noFill/>
          <a:ln w="0">
            <a:noFill/>
          </a:ln>
        </p:spPr>
        <p:style>
          <a:lnRef idx="0"/>
          <a:fillRef idx="0"/>
          <a:effectRef idx="0"/>
          <a:fontRef idx="minor"/>
        </p:style>
        <p:txBody>
          <a:bodyPr lIns="90000" rIns="90000" tIns="45000" bIns="45000" anchor="t">
            <a:noAutofit/>
          </a:bodyPr>
          <a:p>
            <a:pPr algn="ctr">
              <a:lnSpc>
                <a:spcPct val="150000"/>
              </a:lnSpc>
              <a:buNone/>
            </a:pPr>
            <a:r>
              <a:rPr b="0" lang="en-PH" sz="1800" spc="-1" strike="noStrike">
                <a:solidFill>
                  <a:srgbClr val="000000"/>
                </a:solidFill>
                <a:latin typeface="Lato"/>
                <a:ea typeface="AppleSystemUIFont"/>
              </a:rPr>
              <a:t>A</a:t>
            </a:r>
            <a:endParaRPr b="0" lang="en-PH" sz="1800" spc="-1" strike="noStrike">
              <a:latin typeface="Arial"/>
            </a:endParaRPr>
          </a:p>
        </p:txBody>
      </p:sp>
      <p:sp>
        <p:nvSpPr>
          <p:cNvPr id="165" name=""/>
          <p:cNvSpPr/>
          <p:nvPr/>
        </p:nvSpPr>
        <p:spPr>
          <a:xfrm>
            <a:off x="3060000" y="3348720"/>
            <a:ext cx="538200" cy="547920"/>
          </a:xfrm>
          <a:prstGeom prst="rect">
            <a:avLst/>
          </a:prstGeom>
          <a:noFill/>
          <a:ln w="0">
            <a:noFill/>
          </a:ln>
        </p:spPr>
        <p:style>
          <a:lnRef idx="0"/>
          <a:fillRef idx="0"/>
          <a:effectRef idx="0"/>
          <a:fontRef idx="minor"/>
        </p:style>
        <p:txBody>
          <a:bodyPr lIns="90000" rIns="90000" tIns="45000" bIns="45000" anchor="t">
            <a:noAutofit/>
          </a:bodyPr>
          <a:p>
            <a:pPr algn="ctr">
              <a:lnSpc>
                <a:spcPct val="150000"/>
              </a:lnSpc>
              <a:buNone/>
            </a:pPr>
            <a:r>
              <a:rPr b="0" lang="en-PH" sz="1800" spc="-1" strike="noStrike">
                <a:solidFill>
                  <a:srgbClr val="000000"/>
                </a:solidFill>
                <a:latin typeface="Lato"/>
                <a:ea typeface="AppleSystemUIFont"/>
              </a:rPr>
              <a:t>D</a:t>
            </a:r>
            <a:endParaRPr b="0" lang="en-PH" sz="1800" spc="-1" strike="noStrike">
              <a:latin typeface="Arial"/>
            </a:endParaRPr>
          </a:p>
        </p:txBody>
      </p:sp>
      <p:sp>
        <p:nvSpPr>
          <p:cNvPr id="166" name=""/>
          <p:cNvSpPr/>
          <p:nvPr/>
        </p:nvSpPr>
        <p:spPr>
          <a:xfrm>
            <a:off x="3060000" y="3781080"/>
            <a:ext cx="538200" cy="547920"/>
          </a:xfrm>
          <a:prstGeom prst="rect">
            <a:avLst/>
          </a:prstGeom>
          <a:noFill/>
          <a:ln w="0">
            <a:noFill/>
          </a:ln>
        </p:spPr>
        <p:style>
          <a:lnRef idx="0"/>
          <a:fillRef idx="0"/>
          <a:effectRef idx="0"/>
          <a:fontRef idx="minor"/>
        </p:style>
        <p:txBody>
          <a:bodyPr lIns="90000" rIns="90000" tIns="45000" bIns="45000" anchor="t">
            <a:noAutofit/>
          </a:bodyPr>
          <a:p>
            <a:pPr algn="ctr">
              <a:lnSpc>
                <a:spcPct val="150000"/>
              </a:lnSpc>
              <a:buNone/>
            </a:pPr>
            <a:r>
              <a:rPr b="0" lang="en-PH" sz="1800" spc="-1" strike="noStrike">
                <a:solidFill>
                  <a:srgbClr val="000000"/>
                </a:solidFill>
                <a:latin typeface="Lato"/>
                <a:ea typeface="AppleSystemUIFont"/>
              </a:rPr>
              <a:t>B</a:t>
            </a:r>
            <a:endParaRPr b="0" lang="en-PH" sz="1800" spc="-1" strike="noStrike">
              <a:latin typeface="Arial"/>
            </a:endParaRPr>
          </a:p>
        </p:txBody>
      </p:sp>
      <p:sp>
        <p:nvSpPr>
          <p:cNvPr id="167" name=""/>
          <p:cNvSpPr/>
          <p:nvPr/>
        </p:nvSpPr>
        <p:spPr>
          <a:xfrm>
            <a:off x="3060000" y="4177440"/>
            <a:ext cx="538200" cy="547920"/>
          </a:xfrm>
          <a:prstGeom prst="rect">
            <a:avLst/>
          </a:prstGeom>
          <a:noFill/>
          <a:ln w="0">
            <a:noFill/>
          </a:ln>
        </p:spPr>
        <p:style>
          <a:lnRef idx="0"/>
          <a:fillRef idx="0"/>
          <a:effectRef idx="0"/>
          <a:fontRef idx="minor"/>
        </p:style>
        <p:txBody>
          <a:bodyPr lIns="90000" rIns="90000" tIns="45000" bIns="45000" anchor="t">
            <a:noAutofit/>
          </a:bodyPr>
          <a:p>
            <a:pPr algn="ctr">
              <a:lnSpc>
                <a:spcPct val="150000"/>
              </a:lnSpc>
              <a:buNone/>
            </a:pPr>
            <a:r>
              <a:rPr b="0" lang="en-PH" sz="1800" spc="-1" strike="noStrike">
                <a:solidFill>
                  <a:srgbClr val="000000"/>
                </a:solidFill>
                <a:latin typeface="Lato"/>
                <a:ea typeface="AppleSystemUIFont"/>
              </a:rPr>
              <a:t>F</a:t>
            </a:r>
            <a:endParaRPr b="0" lang="en-PH" sz="1800" spc="-1" strike="noStrike">
              <a:latin typeface="Arial"/>
            </a:endParaRPr>
          </a:p>
        </p:txBody>
      </p:sp>
      <p:sp>
        <p:nvSpPr>
          <p:cNvPr id="168" name=""/>
          <p:cNvSpPr/>
          <p:nvPr/>
        </p:nvSpPr>
        <p:spPr>
          <a:xfrm>
            <a:off x="3060000" y="4573800"/>
            <a:ext cx="538200" cy="547920"/>
          </a:xfrm>
          <a:prstGeom prst="rect">
            <a:avLst/>
          </a:prstGeom>
          <a:noFill/>
          <a:ln w="0">
            <a:noFill/>
          </a:ln>
        </p:spPr>
        <p:style>
          <a:lnRef idx="0"/>
          <a:fillRef idx="0"/>
          <a:effectRef idx="0"/>
          <a:fontRef idx="minor"/>
        </p:style>
        <p:txBody>
          <a:bodyPr lIns="90000" rIns="90000" tIns="45000" bIns="45000" anchor="t">
            <a:noAutofit/>
          </a:bodyPr>
          <a:p>
            <a:pPr algn="ctr">
              <a:lnSpc>
                <a:spcPct val="150000"/>
              </a:lnSpc>
              <a:buNone/>
            </a:pPr>
            <a:r>
              <a:rPr b="0" lang="en-PH" sz="1800" spc="-1" strike="noStrike">
                <a:solidFill>
                  <a:srgbClr val="000000"/>
                </a:solidFill>
                <a:latin typeface="Lato"/>
                <a:ea typeface="AppleSystemUIFont"/>
              </a:rPr>
              <a:t>C</a:t>
            </a:r>
            <a:endParaRPr b="0" lang="en-PH" sz="1800" spc="-1" strike="noStrike">
              <a:latin typeface="Arial"/>
            </a:endParaRPr>
          </a:p>
        </p:txBody>
      </p:sp>
      <p:sp>
        <p:nvSpPr>
          <p:cNvPr id="169" name=""/>
          <p:cNvSpPr/>
          <p:nvPr/>
        </p:nvSpPr>
        <p:spPr>
          <a:xfrm>
            <a:off x="4434480" y="684000"/>
            <a:ext cx="3322080" cy="534960"/>
          </a:xfrm>
          <a:prstGeom prst="rect">
            <a:avLst/>
          </a:prstGeom>
          <a:noFill/>
          <a:ln w="0">
            <a:noFill/>
          </a:ln>
        </p:spPr>
        <p:style>
          <a:lnRef idx="0"/>
          <a:fillRef idx="0"/>
          <a:effectRef idx="0"/>
          <a:fontRef idx="minor"/>
        </p:style>
        <p:txBody>
          <a:bodyPr lIns="0" rIns="0" tIns="0" bIns="0" anchor="t">
            <a:noAutofit/>
          </a:bodyPr>
          <a:p>
            <a:pPr algn="ctr">
              <a:lnSpc>
                <a:spcPct val="100000"/>
              </a:lnSpc>
              <a:spcBef>
                <a:spcPts val="400"/>
              </a:spcBef>
              <a:spcAft>
                <a:spcPts val="601"/>
              </a:spcAft>
              <a:buNone/>
            </a:pPr>
            <a:r>
              <a:rPr b="1" lang="en-PH" sz="3000" spc="-1" strike="noStrike">
                <a:solidFill>
                  <a:srgbClr val="000000"/>
                </a:solidFill>
                <a:latin typeface="Lato"/>
                <a:ea typeface="Arial;Arial"/>
              </a:rPr>
              <a:t>Phase Changes </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791</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2023-07-27T07:22:22Z</dcterms:modified>
  <cp:revision>110</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