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4560" cy="6850440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1440" cy="279144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6880" cy="385488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6880" cy="37656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4560" cy="62748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3000" cy="96300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7080" cy="102708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43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57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8880" cy="337716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780000" y="2916000"/>
            <a:ext cx="809280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PAGKAKASUNOD-SUNOD NG MGA DETALYE O PANGYAYARI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"/>
          <p:cNvSpPr/>
          <p:nvPr/>
        </p:nvSpPr>
        <p:spPr>
          <a:xfrm>
            <a:off x="360000" y="2930400"/>
            <a:ext cx="12185640" cy="632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3" name=""/>
          <p:cNvSpPr/>
          <p:nvPr/>
        </p:nvSpPr>
        <p:spPr>
          <a:xfrm>
            <a:off x="540000" y="3240000"/>
            <a:ext cx="10796400" cy="251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4" name="PlaceHolder 6"/>
          <p:cNvSpPr/>
          <p:nvPr/>
        </p:nvSpPr>
        <p:spPr>
          <a:xfrm>
            <a:off x="540000" y="545040"/>
            <a:ext cx="11228040" cy="713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c9211e"/>
                </a:solidFill>
                <a:latin typeface="Lato"/>
                <a:ea typeface="DejaVu Sans"/>
              </a:rPr>
              <a:t>	</a:t>
            </a:r>
            <a:r>
              <a:rPr b="1" lang="en-PH" sz="3600" spc="-1" strike="noStrike">
                <a:solidFill>
                  <a:srgbClr val="c9211e"/>
                </a:solidFill>
                <a:latin typeface="Lato"/>
                <a:ea typeface="DejaVu Sans"/>
              </a:rPr>
              <a:t>MGA SAGOT: </a:t>
            </a:r>
            <a:endParaRPr b="0" lang="en-PH" sz="3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3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3600" spc="-1" strike="noStrike">
              <a:latin typeface="Arial"/>
            </a:endParaRPr>
          </a:p>
        </p:txBody>
      </p:sp>
      <p:sp>
        <p:nvSpPr>
          <p:cNvPr id="155" name=""/>
          <p:cNvSpPr/>
          <p:nvPr/>
        </p:nvSpPr>
        <p:spPr>
          <a:xfrm>
            <a:off x="2727000" y="1278000"/>
            <a:ext cx="4651560" cy="430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Tama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 Mali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Tama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Tama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Mali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540000" y="3240000"/>
            <a:ext cx="10796400" cy="251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6" name="PlaceHolder 12"/>
          <p:cNvSpPr/>
          <p:nvPr/>
        </p:nvSpPr>
        <p:spPr>
          <a:xfrm>
            <a:off x="720000" y="2160000"/>
            <a:ext cx="10438560" cy="713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 paglalahad ng isang kuwento, mahalaga ang tamang pagkakasunod-sunod ng mga detalye o pangyayari. Maaari din itong tawaging daloy ng kuwento o pangyayari.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 paglalahad ng daloy ng kuwento o pangyayari, inaayos ito nang kronolohikal: ano ang unang pangyayari, ikalawang pangyayari, at ang sumusunod pang pangyayaring naganap.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 loob ng tama at maayos na daloy ng kuwento ay ang mga elemento nito na siyang magiging nilalaman ng banghay.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7" name="PlaceHolder 8"/>
          <p:cNvSpPr/>
          <p:nvPr/>
        </p:nvSpPr>
        <p:spPr>
          <a:xfrm>
            <a:off x="180000" y="-180000"/>
            <a:ext cx="10508040" cy="233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PAGKAKASUNOD-SUNOD NG MGA KUWENTO O PANGYAYARI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"/>
          <p:cNvSpPr/>
          <p:nvPr/>
        </p:nvSpPr>
        <p:spPr>
          <a:xfrm>
            <a:off x="-360000" y="2880000"/>
            <a:ext cx="12185640" cy="632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9" name=""/>
          <p:cNvSpPr/>
          <p:nvPr/>
        </p:nvSpPr>
        <p:spPr>
          <a:xfrm>
            <a:off x="540000" y="3240000"/>
            <a:ext cx="10796400" cy="251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0" name="PlaceHolder 1"/>
          <p:cNvSpPr/>
          <p:nvPr/>
        </p:nvSpPr>
        <p:spPr>
          <a:xfrm>
            <a:off x="720000" y="1554120"/>
            <a:ext cx="10618560" cy="713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16000" indent="-2160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tauhan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ang mga karakter na nasa kuwento. Sila ang mga gumaganap at nagsasalita para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maisagawa ang mga pangyayari sa teksto.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marL="216000" indent="-2160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tagpuan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ang lugar, panahon, at oras kung kailan ginanap ang kuwento.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marL="216000" indent="-2160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tema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naman ng kuwento ay tumutukoy sa paksang tinatalakay o binibigyang-diin sa teksto,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maaaring tungkol sa kahirapan, tagumpay, pag-ibig, pamilya, at iba pa.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marL="216000" indent="-2160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aral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ng isang kuwento ay tumutukoy sa mga dalang mensahe ng mga pangyayari, tagpuan, at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iba pang nilalaman na magiging gabay sa buhay.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1" name="PlaceHolder 2"/>
          <p:cNvSpPr/>
          <p:nvPr/>
        </p:nvSpPr>
        <p:spPr>
          <a:xfrm>
            <a:off x="180000" y="-358560"/>
            <a:ext cx="10508040" cy="233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ELEMENTO NG KUWENTO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"/>
          <p:cNvSpPr/>
          <p:nvPr/>
        </p:nvSpPr>
        <p:spPr>
          <a:xfrm>
            <a:off x="-360000" y="2880000"/>
            <a:ext cx="12185640" cy="632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3" name=""/>
          <p:cNvSpPr/>
          <p:nvPr/>
        </p:nvSpPr>
        <p:spPr>
          <a:xfrm>
            <a:off x="540000" y="3240000"/>
            <a:ext cx="10796400" cy="251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4" name="PlaceHolder 4"/>
          <p:cNvSpPr/>
          <p:nvPr/>
        </p:nvSpPr>
        <p:spPr>
          <a:xfrm>
            <a:off x="180000" y="-1078560"/>
            <a:ext cx="10508040" cy="233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2200" spc="-1" strike="noStrike">
                <a:solidFill>
                  <a:srgbClr val="000000"/>
                </a:solidFill>
                <a:latin typeface="Lato"/>
                <a:ea typeface="DejaVu Sans"/>
              </a:rPr>
              <a:t>HALIMBAWA NG TEKSTO: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135" name=""/>
          <p:cNvSpPr/>
          <p:nvPr/>
        </p:nvSpPr>
        <p:spPr>
          <a:xfrm>
            <a:off x="360000" y="720000"/>
            <a:ext cx="11159640" cy="5579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50000"/>
              </a:lnSpc>
              <a:buNone/>
            </a:pPr>
            <a:r>
              <a:rPr b="1" lang="en-PH" sz="1800" spc="-1" strike="noStrike">
                <a:latin typeface="Lato"/>
              </a:rPr>
              <a:t>Kaniya-Kaniyang Pangalan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Isang hapon, si Nila at ang kaniyang lolo ay nag-uusap sa sala ng bahay. Sinimulan ni Nila  ang usapan.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latin typeface="Lato"/>
              </a:rPr>
              <a:t>Nila:</a:t>
            </a:r>
            <a:r>
              <a:rPr b="0" lang="en-PH" sz="1800" spc="-1" strike="noStrike">
                <a:latin typeface="Lato"/>
              </a:rPr>
              <a:t> Lahat po ba ng tao ay may sariling pangalan?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latin typeface="Lato"/>
              </a:rPr>
              <a:t>Lolo: </a:t>
            </a:r>
            <a:r>
              <a:rPr b="0" lang="en-PH" sz="1800" spc="-1" strike="noStrike">
                <a:latin typeface="Lato"/>
              </a:rPr>
              <a:t>Oo, lahat ng tao ay may sariling pangalan.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latin typeface="Lato"/>
              </a:rPr>
              <a:t>Nila:</a:t>
            </a:r>
            <a:r>
              <a:rPr b="0" lang="en-PH" sz="1800" spc="-1" strike="noStrike">
                <a:latin typeface="Lato"/>
              </a:rPr>
              <a:t> Saan po nagmula ang kani-kanilang pangalan?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latin typeface="Lato"/>
              </a:rPr>
              <a:t>Lolo:</a:t>
            </a:r>
            <a:r>
              <a:rPr b="0" lang="en-PH" sz="1800" spc="-1" strike="noStrike">
                <a:latin typeface="Lato"/>
              </a:rPr>
              <a:t> Noong unang panahon, ang mga pangalang ibinibigay ay mula sa nakikitang katangian ng bata tulad ng     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   Marikit, Makisig, at Malaya.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latin typeface="Lato"/>
              </a:rPr>
              <a:t>Nila:</a:t>
            </a:r>
            <a:r>
              <a:rPr b="0" lang="en-PH" sz="1800" spc="-1" strike="noStrike">
                <a:latin typeface="Lato"/>
              </a:rPr>
              <a:t> Sino po ang nagbibigay ng mga pangalan?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latin typeface="Lato"/>
              </a:rPr>
              <a:t>Lolo:</a:t>
            </a:r>
            <a:r>
              <a:rPr b="0" lang="en-PH" sz="1800" spc="-1" strike="noStrike">
                <a:latin typeface="Lato"/>
              </a:rPr>
              <a:t> Karaniwan, ang mga magulang ang nagbibigay ng pangalan sa kanilang anak. Ang iba ay pangalan mula sa 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   kanilang kamag-anak, kaibigan, kalendaryo, o ngalan ng santo.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latin typeface="Lato"/>
              </a:rPr>
              <a:t>Nila:</a:t>
            </a:r>
            <a:r>
              <a:rPr b="0" lang="en-PH" sz="1800" spc="-1" strike="noStrike">
                <a:latin typeface="Lato"/>
              </a:rPr>
              <a:t> Bakit po may mga lalaki na ang pangalan ay katulad ng kanilang ama?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latin typeface="Lato"/>
              </a:rPr>
              <a:t>Lolo:</a:t>
            </a:r>
            <a:r>
              <a:rPr b="0" lang="en-PH" sz="1800" spc="-1" strike="noStrike">
                <a:latin typeface="Lato"/>
              </a:rPr>
              <a:t> Nais siguro nilang palawigin ang henerasyon ng kanilang pangalan. Para makilala kung sino ang ama, ang 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"/>
          <p:cNvSpPr/>
          <p:nvPr/>
        </p:nvSpPr>
        <p:spPr>
          <a:xfrm>
            <a:off x="-360000" y="2880000"/>
            <a:ext cx="12185640" cy="632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7" name=""/>
          <p:cNvSpPr/>
          <p:nvPr/>
        </p:nvSpPr>
        <p:spPr>
          <a:xfrm>
            <a:off x="540000" y="3240000"/>
            <a:ext cx="10796400" cy="251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8" name="PlaceHolder 3"/>
          <p:cNvSpPr/>
          <p:nvPr/>
        </p:nvSpPr>
        <p:spPr>
          <a:xfrm>
            <a:off x="180000" y="-862560"/>
            <a:ext cx="10508040" cy="233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2200" spc="-1" strike="noStrike">
                <a:solidFill>
                  <a:srgbClr val="000000"/>
                </a:solidFill>
                <a:latin typeface="Lato"/>
                <a:ea typeface="DejaVu Sans"/>
              </a:rPr>
              <a:t>HALIMBAWA NG TEKSTO: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139" name=""/>
          <p:cNvSpPr/>
          <p:nvPr/>
        </p:nvSpPr>
        <p:spPr>
          <a:xfrm>
            <a:off x="360000" y="1080000"/>
            <a:ext cx="11159640" cy="502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 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   </a:t>
            </a:r>
            <a:r>
              <a:rPr b="0" lang="en-PH" sz="1800" spc="-1" strike="noStrike">
                <a:latin typeface="Lato"/>
              </a:rPr>
              <a:t>pangalan niya ay sinusundan ng salitang Senior (Sr.) na ang ibig sabihin ay nakatatanda. Ang pangalan 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      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   naman ng anak ay sinusundan ng Junior (Jr.) na ang ibig sabihin ay nakababata.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1" lang="en-PH" sz="1800" spc="-1" strike="noStrike">
                <a:latin typeface="Lato"/>
              </a:rPr>
              <a:t>Nila:</a:t>
            </a:r>
            <a:r>
              <a:rPr b="0" lang="en-PH" sz="1800" spc="-1" strike="noStrike">
                <a:latin typeface="Lato"/>
              </a:rPr>
              <a:t> Napansin ko po na bawat isa sa atin ay may gitnang inisyal at apelyido. Ang apelyido ay mula sa huling  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  pangalan ng ating ama. Bakit mayroon din tayong gitnang inisyal?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1" lang="en-PH" sz="1800" spc="-1" strike="noStrike">
                <a:latin typeface="Lato"/>
              </a:rPr>
              <a:t>Lolo:</a:t>
            </a:r>
            <a:r>
              <a:rPr b="0" lang="en-PH" sz="1800" spc="-1" strike="noStrike">
                <a:latin typeface="Lato"/>
              </a:rPr>
              <a:t> Ang inisyal na ito ay mula sa apelyido ng ina noong siya ay dalaga pa. Nang mapangasawa ng ina ang ama, 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  ang kaniyang apelyido ay naging katulad ng sa ama. Ang apelyido niya noong siya ay dalaga pa ay ang 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  naging batayan ng kaniyang gitnang inisyal gayundin ang anak niya.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1" lang="en-PH" sz="1800" spc="-1" strike="noStrike">
                <a:latin typeface="Lato"/>
              </a:rPr>
              <a:t>Nila: </a:t>
            </a:r>
            <a:r>
              <a:rPr b="0" lang="en-PH" sz="1800" spc="-1" strike="noStrike">
                <a:latin typeface="Lato"/>
              </a:rPr>
              <a:t>Paano kung walang ama? Ano ang magiging inisyal niya?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1" lang="en-PH" sz="1800" spc="-1" strike="noStrike">
                <a:latin typeface="Lato"/>
              </a:rPr>
              <a:t>Lolo: </a:t>
            </a:r>
            <a:r>
              <a:rPr b="0" lang="en-PH" sz="1800" spc="-1" strike="noStrike">
                <a:latin typeface="Lato"/>
              </a:rPr>
              <a:t>Ang ginagamit ng anak ay ang apelyido ng ina at kung minsan ay wala siyang inisyal dahil walang 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   idineklarang ama nang siya ay ipinanganak.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1" lang="en-PH" sz="1800" spc="-1" strike="noStrike">
                <a:latin typeface="Lato"/>
              </a:rPr>
              <a:t>Nila: </a:t>
            </a:r>
            <a:r>
              <a:rPr b="0" lang="en-PH" sz="1800" spc="-1" strike="noStrike">
                <a:latin typeface="Lato"/>
              </a:rPr>
              <a:t>Paano kung hindi mo po naiibigan ang iyong pangalan? Maaari bang ipabago ito?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1" lang="en-PH" sz="1800" spc="-1" strike="noStrike">
                <a:latin typeface="Lato"/>
              </a:rPr>
              <a:t>Lolo:</a:t>
            </a:r>
            <a:r>
              <a:rPr b="0" lang="en-PH" sz="1800" spc="-1" strike="noStrike">
                <a:latin typeface="Lato"/>
              </a:rPr>
              <a:t> Puwede, pero ipepetisyon mo pa ito sa korte.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"/>
          <p:cNvSpPr/>
          <p:nvPr/>
        </p:nvSpPr>
        <p:spPr>
          <a:xfrm>
            <a:off x="-360000" y="2880000"/>
            <a:ext cx="12185640" cy="632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1" name=""/>
          <p:cNvSpPr/>
          <p:nvPr/>
        </p:nvSpPr>
        <p:spPr>
          <a:xfrm>
            <a:off x="540000" y="3240000"/>
            <a:ext cx="10796400" cy="251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2" name="PlaceHolder 5"/>
          <p:cNvSpPr/>
          <p:nvPr/>
        </p:nvSpPr>
        <p:spPr>
          <a:xfrm>
            <a:off x="180000" y="73440"/>
            <a:ext cx="10508040" cy="233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Arial"/>
                <a:ea typeface="DejaVu Sans"/>
              </a:rPr>
              <a:t>MGA KATANUNGAN AT SAGOT: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43" name=""/>
          <p:cNvSpPr/>
          <p:nvPr/>
        </p:nvSpPr>
        <p:spPr>
          <a:xfrm>
            <a:off x="612000" y="1923480"/>
            <a:ext cx="11159640" cy="3656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1. Saan nagmula ang ating pangalan?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- Noong unang panahon, ang mga pangalang ibinibigay ay mula sa nakikitang katangian ng bata.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2. Sino ang karaniwang nagbibigay ng pangalan ng anak?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- Karaniwan ang mga magulang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3. Saan karaniwang nakukuha ang ating pangalan?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- Mula sa kamag-anak, kaibigan, kalendaryo, o ngalan ng santo.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4. Bakit ang ibang lalaki ay tulad ng kanilang ama ang pangalan?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- Nais siguro nilang palawigin ang henerasyon ng kanilang pangalan.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"/>
          <p:cNvSpPr/>
          <p:nvPr/>
        </p:nvSpPr>
        <p:spPr>
          <a:xfrm>
            <a:off x="-360000" y="2880000"/>
            <a:ext cx="12185640" cy="632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5" name=""/>
          <p:cNvSpPr/>
          <p:nvPr/>
        </p:nvSpPr>
        <p:spPr>
          <a:xfrm>
            <a:off x="540000" y="3240000"/>
            <a:ext cx="10796400" cy="251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6" name="PlaceHolder 9"/>
          <p:cNvSpPr/>
          <p:nvPr/>
        </p:nvSpPr>
        <p:spPr>
          <a:xfrm>
            <a:off x="180000" y="145440"/>
            <a:ext cx="10508040" cy="233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MGA KATANUNGAN AT SAGOT: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47" name=""/>
          <p:cNvSpPr/>
          <p:nvPr/>
        </p:nvSpPr>
        <p:spPr>
          <a:xfrm>
            <a:off x="648000" y="1620000"/>
            <a:ext cx="11159640" cy="3656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5. Ano ang tawag sa huling pangalan?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- Senior (Sr.) na ang ibig sabihin ay nakatatanda at Junior (Jr.) naman ay nakababata.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6. Saan nagmula ang gitnang inisyal sa ating pangalan?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- Mula sa apelyido ng ina noong siya ay dalaga pa.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7. Ano ang apelyido ng isang bata kung wala siyang ama?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- Ang ginagamit ay apelyido ng ina.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8. Ano ang maaari mong gawin kung hindi mo naibigan ang iyong pangalan?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latin typeface="Lato"/>
              </a:rPr>
              <a:t>	</a:t>
            </a:r>
            <a:r>
              <a:rPr b="0" lang="en-PH" sz="1800" spc="-1" strike="noStrike">
                <a:latin typeface="Lato"/>
              </a:rPr>
              <a:t>- Ipepetisyon sa korte.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itle 4"/>
          <p:cNvSpPr/>
          <p:nvPr/>
        </p:nvSpPr>
        <p:spPr>
          <a:xfrm>
            <a:off x="1523880" y="1799640"/>
            <a:ext cx="9136440" cy="237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90000"/>
              </a:lnSpc>
              <a:buNone/>
            </a:pPr>
            <a:r>
              <a:rPr b="1" lang="en-US" sz="3600" spc="-1" strike="noStrike">
                <a:solidFill>
                  <a:srgbClr val="9c0000"/>
                </a:solidFill>
                <a:latin typeface="Lato"/>
                <a:ea typeface="DejaVu Sans"/>
              </a:rPr>
              <a:t>PAGSASANAY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"/>
          <p:cNvSpPr/>
          <p:nvPr/>
        </p:nvSpPr>
        <p:spPr>
          <a:xfrm>
            <a:off x="360000" y="2930400"/>
            <a:ext cx="12185640" cy="632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0" name=""/>
          <p:cNvSpPr/>
          <p:nvPr/>
        </p:nvSpPr>
        <p:spPr>
          <a:xfrm>
            <a:off x="540000" y="3240000"/>
            <a:ext cx="10796400" cy="251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1" name=""/>
          <p:cNvSpPr/>
          <p:nvPr/>
        </p:nvSpPr>
        <p:spPr>
          <a:xfrm>
            <a:off x="720000" y="1206000"/>
            <a:ext cx="10439640" cy="4300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PANUTO: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Basahin ang bawat pangungusap. Isulat ang Tama kung wasto ipinahahayag ng pangungusap o Mali naman kung hindi. Isulat ang mga sagot sa iyong kuwaderno.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Ang pagkakasunod-sunod ng mga detalye ng kuwento ay sumasagot sa mga katanungan na ano, sino,        saan, kailan, at bakit.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Mahalagang malaman mo ang pagtukoy sa detalye ng kuwento upang hindi mo makuha agad ang tema      ng teksto.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Maiintindihan ang daloy ng kuwento kung alam mo ang pagkakasunod-sunod ng mga pangyayari.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Ang karakter sa kuwento ay nagbibigay-buhay sa detalye o pangyayari ng teksto.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Mauunawaan mo ang mga pangyayaring nagaganap sa kuwento kung ito ay hindi mo naiintindihan.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1366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2023-03-13T09:30:57Z</dcterms:modified>
  <cp:revision>90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