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760" cy="3371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720" y="2961720"/>
            <a:ext cx="77382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Electric Power and Energy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2765880" y="360360"/>
            <a:ext cx="6658920" cy="62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Power and Energy</a:t>
            </a:r>
            <a:endParaRPr b="0" lang="en-PH" sz="3000" spc="-1" strike="noStrike">
              <a:latin typeface="Arial"/>
            </a:endParaRPr>
          </a:p>
        </p:txBody>
      </p:sp>
      <p:sp>
        <p:nvSpPr>
          <p:cNvPr id="165" name=""/>
          <p:cNvSpPr/>
          <p:nvPr/>
        </p:nvSpPr>
        <p:spPr>
          <a:xfrm>
            <a:off x="459000" y="2821320"/>
            <a:ext cx="11273400" cy="14979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1. A kettle has a power rating of 2,200 W and is used for 80 s. Calculate the total energy transferred.</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2. What is the energy consumption cost of the household appliance in question 1 if it is used 20 times with an      energy cost of ₱ 5.00 per kWh?</a:t>
            </a:r>
            <a:endParaRPr b="0" lang="en-PH" sz="1800" spc="-1" strike="noStrike">
              <a:latin typeface="Arial"/>
            </a:endParaRPr>
          </a:p>
        </p:txBody>
      </p:sp>
      <p:sp>
        <p:nvSpPr>
          <p:cNvPr id="166" name=""/>
          <p:cNvSpPr/>
          <p:nvPr/>
        </p:nvSpPr>
        <p:spPr>
          <a:xfrm>
            <a:off x="425880" y="2160000"/>
            <a:ext cx="4794120" cy="41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
              </a:rPr>
              <a:t>Directions</a:t>
            </a:r>
            <a:r>
              <a:rPr b="0" lang="en-PH" sz="1800" spc="-1" strike="noStrike">
                <a:solidFill>
                  <a:srgbClr val="000000"/>
                </a:solidFill>
                <a:latin typeface="Lato"/>
                <a:ea typeface="AppleSystemUIFont"/>
              </a:rPr>
              <a:t>: Solve the following problems.</a:t>
            </a:r>
            <a:endParaRPr b="0" lang="en-PH" sz="1800" spc="-1" strike="noStrike">
              <a:latin typeface="Arial"/>
            </a:endParaRPr>
          </a:p>
        </p:txBody>
      </p:sp>
      <p:sp>
        <p:nvSpPr>
          <p:cNvPr id="167" name=""/>
          <p:cNvSpPr txBox="1"/>
          <p:nvPr/>
        </p:nvSpPr>
        <p:spPr>
          <a:xfrm>
            <a:off x="5375880" y="1440000"/>
            <a:ext cx="144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2765880" y="360360"/>
            <a:ext cx="6658920" cy="62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Power and Energy</a:t>
            </a:r>
            <a:endParaRPr b="0" lang="en-PH" sz="3000" spc="-1" strike="noStrike">
              <a:latin typeface="Arial"/>
            </a:endParaRPr>
          </a:p>
        </p:txBody>
      </p:sp>
      <p:sp>
        <p:nvSpPr>
          <p:cNvPr id="169" name=""/>
          <p:cNvSpPr/>
          <p:nvPr/>
        </p:nvSpPr>
        <p:spPr>
          <a:xfrm>
            <a:off x="5106240" y="1368000"/>
            <a:ext cx="1979280" cy="41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 </a:t>
            </a:r>
            <a:endParaRPr b="0" lang="en-PH" sz="2000" spc="-1" strike="noStrike">
              <a:solidFill>
                <a:srgbClr val="c9211e"/>
              </a:solidFill>
              <a:latin typeface="Lato"/>
            </a:endParaRPr>
          </a:p>
        </p:txBody>
      </p:sp>
      <p:sp>
        <p:nvSpPr>
          <p:cNvPr id="170" name=""/>
          <p:cNvSpPr/>
          <p:nvPr/>
        </p:nvSpPr>
        <p:spPr>
          <a:xfrm>
            <a:off x="2992680" y="2052720"/>
            <a:ext cx="2694600" cy="3490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a:t>
            </a:r>
            <a:r>
              <a:rPr b="1" lang="en-PH" sz="1800" spc="-1" strike="noStrike">
                <a:solidFill>
                  <a:srgbClr val="000000"/>
                </a:solidFill>
                <a:latin typeface="Lato"/>
                <a:ea typeface="DejaVu Sans"/>
              </a:rPr>
              <a:t> Given</a:t>
            </a:r>
            <a:r>
              <a:rPr b="0" lang="en-PH" sz="1800" spc="-1" strike="noStrike">
                <a:solidFill>
                  <a:srgbClr val="000000"/>
                </a:solidFill>
                <a:latin typeface="Lato"/>
                <a:ea typeface="DejaVu Sans"/>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P = 2.2 kW </a:t>
            </a:r>
            <a:br/>
            <a:r>
              <a:rPr b="0" lang="en-PH" sz="1800" spc="-1" strike="noStrike">
                <a:solidFill>
                  <a:srgbClr val="000000"/>
                </a:solidFill>
                <a:latin typeface="Lato"/>
                <a:ea typeface="AppleSystemUIFont"/>
              </a:rPr>
              <a:t>t = 0.022 h </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E =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AppleSystemUIFont"/>
              </a:rPr>
              <a:t>Solution</a:t>
            </a:r>
            <a:r>
              <a:rPr b="0" lang="en-PH" sz="1800" spc="-1" strike="noStrike">
                <a:solidFill>
                  <a:srgbClr val="000000"/>
                </a:solidFill>
                <a:latin typeface="Lato"/>
                <a:ea typeface="AppleSystemUIFont"/>
              </a:rPr>
              <a:t>: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E = Pt </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E = (2.2 kW) (0.022 h) </a:t>
            </a:r>
            <a:br/>
            <a:r>
              <a:rPr b="0" lang="en-PH" sz="1800" spc="-1" strike="noStrike">
                <a:solidFill>
                  <a:srgbClr val="000000"/>
                </a:solidFill>
                <a:latin typeface="Lato"/>
                <a:ea typeface="AppleSystemUIFont"/>
              </a:rPr>
              <a:t>E = 0.048 kWh </a:t>
            </a:r>
            <a:endParaRPr b="0" lang="en-PH" sz="1800" spc="-1" strike="noStrike">
              <a:latin typeface="Arial"/>
            </a:endParaRPr>
          </a:p>
        </p:txBody>
      </p:sp>
      <p:sp>
        <p:nvSpPr>
          <p:cNvPr id="171" name=""/>
          <p:cNvSpPr/>
          <p:nvPr/>
        </p:nvSpPr>
        <p:spPr>
          <a:xfrm>
            <a:off x="6120000" y="1980000"/>
            <a:ext cx="2908080" cy="11458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2. E</a:t>
            </a:r>
            <a:r>
              <a:rPr b="0" lang="en-PH" sz="1800" spc="-1" strike="noStrike" baseline="-8000">
                <a:solidFill>
                  <a:srgbClr val="000000"/>
                </a:solidFill>
                <a:latin typeface="Lato"/>
                <a:ea typeface="DejaVu Sans"/>
              </a:rPr>
              <a:t>Cost</a:t>
            </a:r>
            <a:r>
              <a:rPr b="0" lang="en-PH" sz="1800" spc="-1" strike="noStrike">
                <a:solidFill>
                  <a:srgbClr val="000000"/>
                </a:solidFill>
                <a:latin typeface="Lato"/>
                <a:ea typeface="DejaVu Sans"/>
              </a:rPr>
              <a:t> = (0.048 kWh)(5.0) </a:t>
            </a:r>
            <a:br/>
            <a:r>
              <a:rPr b="0" lang="en-PH" sz="1800" spc="-1" strike="noStrike">
                <a:solidFill>
                  <a:srgbClr val="000000"/>
                </a:solidFill>
                <a:latin typeface="Lato"/>
                <a:ea typeface="DejaVu Sans"/>
              </a:rPr>
              <a:t>=  ₱ 0.24 (20)</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 4.80</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040" cy="341640"/>
          </a:xfrm>
          <a:prstGeom prst="rect">
            <a:avLst/>
          </a:prstGeom>
          <a:noFill/>
          <a:ln w="0">
            <a:noFill/>
          </a:ln>
        </p:spPr>
        <p:style>
          <a:lnRef idx="0"/>
          <a:fillRef idx="0"/>
          <a:effectRef idx="0"/>
          <a:fontRef idx="minor"/>
        </p:style>
      </p:sp>
      <p:sp>
        <p:nvSpPr>
          <p:cNvPr id="126" name=""/>
          <p:cNvSpPr/>
          <p:nvPr/>
        </p:nvSpPr>
        <p:spPr>
          <a:xfrm>
            <a:off x="2765880" y="360000"/>
            <a:ext cx="6658920" cy="62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Power and Energy</a:t>
            </a:r>
            <a:endParaRPr b="0" lang="en-PH" sz="3000" spc="-1" strike="noStrike">
              <a:latin typeface="Arial"/>
            </a:endParaRPr>
          </a:p>
        </p:txBody>
      </p:sp>
      <p:sp>
        <p:nvSpPr>
          <p:cNvPr id="127" name=""/>
          <p:cNvSpPr/>
          <p:nvPr/>
        </p:nvSpPr>
        <p:spPr>
          <a:xfrm>
            <a:off x="360000" y="1440000"/>
            <a:ext cx="2158920" cy="538920"/>
          </a:xfrm>
          <a:prstGeom prst="rect">
            <a:avLst/>
          </a:prstGeom>
          <a:solidFill>
            <a:srgbClr val="b3cac7"/>
          </a:solidFill>
          <a:ln w="29160">
            <a:solidFill>
              <a:srgbClr val="3465a4"/>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Electric Power</a:t>
            </a:r>
            <a:endParaRPr b="0" lang="en-PH" sz="1800" spc="-1" strike="noStrike">
              <a:latin typeface="Arial"/>
            </a:endParaRPr>
          </a:p>
        </p:txBody>
      </p:sp>
      <p:sp>
        <p:nvSpPr>
          <p:cNvPr id="128" name=""/>
          <p:cNvSpPr/>
          <p:nvPr/>
        </p:nvSpPr>
        <p:spPr>
          <a:xfrm>
            <a:off x="425880" y="2301480"/>
            <a:ext cx="11338920" cy="793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Electric power is characterized by the current or the flow of electric charge and voltage or the potential of charge to deliver energy. This relationship is expressed as:</a:t>
            </a:r>
            <a:endParaRPr b="0" lang="en-PH" sz="1800" spc="-1" strike="noStrike">
              <a:latin typeface="Arial"/>
            </a:endParaRPr>
          </a:p>
        </p:txBody>
      </p:sp>
      <p:sp>
        <p:nvSpPr>
          <p:cNvPr id="129" name=""/>
          <p:cNvSpPr/>
          <p:nvPr/>
        </p:nvSpPr>
        <p:spPr>
          <a:xfrm>
            <a:off x="5105880" y="3334320"/>
            <a:ext cx="1978920" cy="372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i="1" lang="en-PH" sz="2000" spc="-1" strike="noStrike">
                <a:solidFill>
                  <a:srgbClr val="000000"/>
                </a:solidFill>
                <a:latin typeface="Lato"/>
                <a:ea typeface="DejaVu Sans"/>
              </a:rPr>
              <a:t>P = VI</a:t>
            </a:r>
            <a:endParaRPr b="0" lang="en-PH" sz="2000" spc="-1" strike="noStrike">
              <a:latin typeface="Arial"/>
            </a:endParaRPr>
          </a:p>
        </p:txBody>
      </p:sp>
      <p:sp>
        <p:nvSpPr>
          <p:cNvPr id="130" name=""/>
          <p:cNvSpPr/>
          <p:nvPr/>
        </p:nvSpPr>
        <p:spPr>
          <a:xfrm>
            <a:off x="438120" y="3850560"/>
            <a:ext cx="11314800" cy="793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where </a:t>
            </a:r>
            <a:r>
              <a:rPr b="1" i="1" lang="en-PH" sz="1800" spc="-1" strike="noStrike">
                <a:solidFill>
                  <a:srgbClr val="000000"/>
                </a:solidFill>
                <a:latin typeface="Lato"/>
                <a:ea typeface="DejaVu Sans"/>
              </a:rPr>
              <a:t>P</a:t>
            </a:r>
            <a:r>
              <a:rPr b="0" lang="en-PH" sz="1800" spc="-1" strike="noStrike">
                <a:solidFill>
                  <a:srgbClr val="000000"/>
                </a:solidFill>
                <a:latin typeface="Lato"/>
                <a:ea typeface="DejaVu Sans"/>
              </a:rPr>
              <a:t> is the power in watts (W), </a:t>
            </a:r>
            <a:r>
              <a:rPr b="1" i="1" lang="en-PH" sz="1800" spc="-1" strike="noStrike">
                <a:solidFill>
                  <a:srgbClr val="000000"/>
                </a:solidFill>
                <a:latin typeface="Lato"/>
                <a:ea typeface="DejaVu Sans"/>
              </a:rPr>
              <a:t>V</a:t>
            </a:r>
            <a:r>
              <a:rPr b="0" lang="en-PH" sz="1800" spc="-1" strike="noStrike">
                <a:solidFill>
                  <a:srgbClr val="000000"/>
                </a:solidFill>
                <a:latin typeface="Lato"/>
                <a:ea typeface="DejaVu Sans"/>
              </a:rPr>
              <a:t> is the voltage measured in volts (V), and I is the current expressed in ampere (A). For example, an electric fan draws a 5 A current from a 110 V outlet. Its power input is 550 W.</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2765880" y="360360"/>
            <a:ext cx="6658920" cy="62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Power and Energy</a:t>
            </a:r>
            <a:endParaRPr b="0" lang="en-PH" sz="3000" spc="-1" strike="noStrike">
              <a:latin typeface="Arial"/>
            </a:endParaRPr>
          </a:p>
        </p:txBody>
      </p:sp>
      <p:sp>
        <p:nvSpPr>
          <p:cNvPr id="132" name=""/>
          <p:cNvSpPr/>
          <p:nvPr/>
        </p:nvSpPr>
        <p:spPr>
          <a:xfrm>
            <a:off x="245880" y="1368000"/>
            <a:ext cx="11698920" cy="16704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Electric power also represents the amount of energy transformed from one form to another divided by the elapsed time. Mathematically, this can be expressed as:</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1" i="1" lang="en-PH" sz="1800" spc="-1" strike="noStrike">
                <a:solidFill>
                  <a:srgbClr val="000000"/>
                </a:solidFill>
                <a:latin typeface="Lato"/>
                <a:ea typeface="AppleSystemUIFont"/>
              </a:rPr>
              <a:t>Power = </a:t>
            </a:r>
            <a:r>
              <a:rPr b="1" lang="en-PH" sz="1800" spc="-1" strike="noStrike">
                <a:solidFill>
                  <a:srgbClr val="000000"/>
                </a:solidFill>
                <a:latin typeface="Lato"/>
                <a:ea typeface="AppleSystemUIFont"/>
              </a:rPr>
              <a:t>________</a:t>
            </a:r>
            <a:endParaRPr b="0" lang="en-PH" sz="1800" spc="-1" strike="noStrike">
              <a:latin typeface="Arial"/>
            </a:endParaRPr>
          </a:p>
        </p:txBody>
      </p:sp>
      <p:sp>
        <p:nvSpPr>
          <p:cNvPr id="133" name=""/>
          <p:cNvSpPr/>
          <p:nvPr/>
        </p:nvSpPr>
        <p:spPr>
          <a:xfrm>
            <a:off x="5760000" y="2324160"/>
            <a:ext cx="107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i="1" lang="en-PH" sz="1800" spc="-1" strike="noStrike">
                <a:solidFill>
                  <a:srgbClr val="000000"/>
                </a:solidFill>
                <a:latin typeface="Lato"/>
                <a:ea typeface="DejaVu Sans"/>
              </a:rPr>
              <a:t>Energy </a:t>
            </a:r>
            <a:endParaRPr b="0" lang="en-PH" sz="1800" spc="-1" strike="noStrike">
              <a:latin typeface="Arial"/>
            </a:endParaRPr>
          </a:p>
        </p:txBody>
      </p:sp>
      <p:sp>
        <p:nvSpPr>
          <p:cNvPr id="134" name=""/>
          <p:cNvSpPr/>
          <p:nvPr/>
        </p:nvSpPr>
        <p:spPr>
          <a:xfrm>
            <a:off x="5760000" y="2556000"/>
            <a:ext cx="970920" cy="345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i="1" lang="en-PH" sz="1800" spc="-1" strike="noStrike">
                <a:solidFill>
                  <a:srgbClr val="000000"/>
                </a:solidFill>
                <a:latin typeface="Lato"/>
                <a:ea typeface="DejaVu Sans"/>
              </a:rPr>
              <a:t>time</a:t>
            </a:r>
            <a:endParaRPr b="0" lang="en-PH" sz="1800" spc="-1" strike="noStrike">
              <a:latin typeface="Arial"/>
            </a:endParaRPr>
          </a:p>
        </p:txBody>
      </p:sp>
      <p:sp>
        <p:nvSpPr>
          <p:cNvPr id="135" name=""/>
          <p:cNvSpPr/>
          <p:nvPr/>
        </p:nvSpPr>
        <p:spPr>
          <a:xfrm>
            <a:off x="484560" y="3147480"/>
            <a:ext cx="11221920" cy="26118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Rearranging the equation,</a:t>
            </a:r>
            <a:endParaRPr b="0" lang="en-PH" sz="1800" spc="-1" strike="noStrike">
              <a:latin typeface="Arial"/>
            </a:endParaRPr>
          </a:p>
          <a:p>
            <a:pPr>
              <a:lnSpc>
                <a:spcPct val="115000"/>
              </a:lnSpc>
              <a:buNone/>
            </a:pP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Energy = Power × time </a:t>
            </a:r>
            <a:endParaRPr b="0" lang="en-PH" sz="1800" spc="-1" strike="noStrike">
              <a:latin typeface="Arial"/>
            </a:endParaRPr>
          </a:p>
          <a:p>
            <a:pPr>
              <a:lnSpc>
                <a:spcPct val="115000"/>
              </a:lnSpc>
              <a:buNone/>
            </a:pP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    </a:t>
            </a:r>
            <a:r>
              <a:rPr b="1" i="1" lang="en-PH" sz="1800" spc="-1" strike="noStrike">
                <a:solidFill>
                  <a:srgbClr val="000000"/>
                </a:solidFill>
                <a:latin typeface="Lato"/>
                <a:ea typeface="DejaVu Sans"/>
              </a:rPr>
              <a:t>E = Pt</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where E is in kilowatt-hour, P can be expressed in watt or kilowatt, and t is in hours.</a:t>
            </a:r>
            <a:r>
              <a:rPr b="0" lang="en-PH" sz="1800" spc="-1" strike="noStrike">
                <a:solidFill>
                  <a:srgbClr val="000000"/>
                </a:solidFill>
                <a:latin typeface="Lato"/>
                <a:ea typeface="AppleSystemUIFont"/>
              </a:rPr>
              <a:t>The usual unit for electric energy consumption is the kWh. One kilowatt-hour of energy is consumed when 1,000 W of power continues in action for an hour. The consumer of electric energy pays for the amount of energy used by the electrical equipment. Using the equation above, you can determine the cost of energy consumption at your home.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2765880" y="360360"/>
            <a:ext cx="6658920" cy="62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Power and Energy</a:t>
            </a:r>
            <a:endParaRPr b="0" lang="en-PH" sz="3000" spc="-1" strike="noStrike">
              <a:latin typeface="Arial"/>
            </a:endParaRPr>
          </a:p>
        </p:txBody>
      </p:sp>
      <p:sp>
        <p:nvSpPr>
          <p:cNvPr id="137" name=""/>
          <p:cNvSpPr/>
          <p:nvPr/>
        </p:nvSpPr>
        <p:spPr>
          <a:xfrm>
            <a:off x="504000" y="1136160"/>
            <a:ext cx="11183040" cy="17431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1. Air conditioners in a certain building are in use for 8 h every day and together use 35 kW. How much energy is used in a day? If the cost per kWh of energy is ₱ 7.90, how much will the operation of air conditioners cost in a day?</a:t>
            </a:r>
            <a:endParaRPr b="0" lang="en-PH" sz="1800" spc="-1" strike="noStrike">
              <a:latin typeface="Arial"/>
            </a:endParaRPr>
          </a:p>
        </p:txBody>
      </p:sp>
      <p:sp>
        <p:nvSpPr>
          <p:cNvPr id="138" name=""/>
          <p:cNvSpPr/>
          <p:nvPr/>
        </p:nvSpPr>
        <p:spPr>
          <a:xfrm>
            <a:off x="6196320" y="3004920"/>
            <a:ext cx="2246040" cy="16743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AppleSystemUIFont"/>
              </a:rPr>
              <a:t>Solutions</a:t>
            </a:r>
            <a:r>
              <a:rPr b="0" lang="en-PH" sz="1800" spc="-1" strike="noStrike">
                <a:solidFill>
                  <a:srgbClr val="000000"/>
                </a:solidFill>
                <a:latin typeface="Lato"/>
                <a:ea typeface="AppleSystemUIFont"/>
              </a:rPr>
              <a:t>:</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E = Pt </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E = (35 kWh) (8 h) </a:t>
            </a:r>
            <a:endParaRPr b="0" lang="en-PH" sz="1800" spc="-1" strike="noStrike">
              <a:latin typeface="Arial"/>
            </a:endParaRPr>
          </a:p>
          <a:p>
            <a:pPr>
              <a:lnSpc>
                <a:spcPct val="115000"/>
              </a:lnSpc>
              <a:buNone/>
            </a:pPr>
            <a:r>
              <a:rPr b="1" lang="en-PH" sz="1800" spc="-1" strike="noStrike">
                <a:solidFill>
                  <a:srgbClr val="000000"/>
                </a:solidFill>
                <a:latin typeface="Lato"/>
                <a:ea typeface="AppleSystemUIFont"/>
              </a:rPr>
              <a:t>E = 280 kWh</a:t>
            </a:r>
            <a:r>
              <a:rPr b="0" lang="en-PH" sz="1800" spc="-1" strike="noStrike">
                <a:solidFill>
                  <a:srgbClr val="000000"/>
                </a:solidFill>
                <a:latin typeface="Lato"/>
                <a:ea typeface="AppleSystemUIFont"/>
              </a:rPr>
              <a:t> </a:t>
            </a:r>
            <a:endParaRPr b="0" lang="en-PH" sz="1800" spc="-1" strike="noStrike">
              <a:latin typeface="Arial"/>
            </a:endParaRPr>
          </a:p>
        </p:txBody>
      </p:sp>
      <p:sp>
        <p:nvSpPr>
          <p:cNvPr id="139" name=""/>
          <p:cNvSpPr/>
          <p:nvPr/>
        </p:nvSpPr>
        <p:spPr>
          <a:xfrm>
            <a:off x="3976920" y="2991240"/>
            <a:ext cx="1242000" cy="16880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AppleSystemUIFont"/>
              </a:rPr>
              <a:t>Given</a:t>
            </a:r>
            <a:r>
              <a:rPr b="0" lang="en-PH" sz="1800" spc="-1" strike="noStrike">
                <a:solidFill>
                  <a:srgbClr val="000000"/>
                </a:solidFill>
                <a:latin typeface="Lato"/>
                <a:ea typeface="AppleSystemUIFont"/>
              </a:rPr>
              <a:t>: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P = 35 kW </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t = 8 h </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E = ?</a:t>
            </a:r>
            <a:endParaRPr b="0" lang="en-PH" sz="1800" spc="-1" strike="noStrike">
              <a:latin typeface="Arial"/>
            </a:endParaRPr>
          </a:p>
        </p:txBody>
      </p:sp>
      <p:sp>
        <p:nvSpPr>
          <p:cNvPr id="140" name=""/>
          <p:cNvSpPr/>
          <p:nvPr/>
        </p:nvSpPr>
        <p:spPr>
          <a:xfrm>
            <a:off x="453600" y="5076000"/>
            <a:ext cx="11283840" cy="8114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To compute the cost of operating air-conditioning units for a day, multiply the energy consumption by the cost per kWh: 280 kWh (₱ 7.90/kWh) = </a:t>
            </a:r>
            <a:r>
              <a:rPr b="1" lang="en-PH" sz="1800" spc="-1" strike="noStrike">
                <a:solidFill>
                  <a:srgbClr val="000000"/>
                </a:solidFill>
                <a:latin typeface="Lato"/>
                <a:ea typeface="AppleSystemUIFont"/>
              </a:rPr>
              <a:t>₱ 2,212.00</a:t>
            </a:r>
            <a:r>
              <a:rPr b="0" lang="en-PH" sz="1800" spc="-1" strike="noStrike">
                <a:solidFill>
                  <a:srgbClr val="000000"/>
                </a:solidFill>
                <a:latin typeface="Lato"/>
                <a:ea typeface="AppleSystemUIFont"/>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2765880" y="360360"/>
            <a:ext cx="6658920" cy="62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Power and Energy</a:t>
            </a:r>
            <a:endParaRPr b="0" lang="en-PH" sz="3000" spc="-1" strike="noStrike">
              <a:latin typeface="Arial"/>
            </a:endParaRPr>
          </a:p>
        </p:txBody>
      </p:sp>
      <p:sp>
        <p:nvSpPr>
          <p:cNvPr id="142" name=""/>
          <p:cNvSpPr/>
          <p:nvPr/>
        </p:nvSpPr>
        <p:spPr>
          <a:xfrm>
            <a:off x="605880" y="1763280"/>
            <a:ext cx="10978920" cy="395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A toaster on a 200 V line draws a current of 5 A. How much energy in kWh does it generate in 30 min?</a:t>
            </a:r>
            <a:endParaRPr b="0" lang="en-PH" sz="1800" spc="-1" strike="noStrike">
              <a:latin typeface="Arial"/>
            </a:endParaRPr>
          </a:p>
        </p:txBody>
      </p:sp>
      <p:sp>
        <p:nvSpPr>
          <p:cNvPr id="143" name=""/>
          <p:cNvSpPr/>
          <p:nvPr/>
        </p:nvSpPr>
        <p:spPr>
          <a:xfrm>
            <a:off x="2988000" y="2520000"/>
            <a:ext cx="2338920" cy="18676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Given</a:t>
            </a:r>
            <a:r>
              <a:rPr b="0" lang="en-PH" sz="1800" spc="-1" strike="noStrike">
                <a:solidFill>
                  <a:srgbClr val="000000"/>
                </a:solidFill>
                <a:latin typeface="Lato"/>
                <a:ea typeface="DejaVu Sans"/>
              </a:rPr>
              <a:t>: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V = 200 V  </a:t>
            </a:r>
            <a:br/>
            <a:r>
              <a:rPr b="0" lang="en-PH" sz="1800" spc="-1" strike="noStrike">
                <a:solidFill>
                  <a:srgbClr val="000000"/>
                </a:solidFill>
                <a:latin typeface="Lato"/>
                <a:ea typeface="DejaVu Sans"/>
              </a:rPr>
              <a:t> I = 5 A</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 = 30 min or 0.5 h</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E = ?</a:t>
            </a:r>
            <a:endParaRPr b="0" lang="en-PH" sz="1800" spc="-1" strike="noStrike">
              <a:latin typeface="Arial"/>
            </a:endParaRPr>
          </a:p>
        </p:txBody>
      </p:sp>
      <p:sp>
        <p:nvSpPr>
          <p:cNvPr id="144" name=""/>
          <p:cNvSpPr/>
          <p:nvPr/>
        </p:nvSpPr>
        <p:spPr>
          <a:xfrm>
            <a:off x="5982480" y="2484000"/>
            <a:ext cx="4186080" cy="20152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Solutions</a:t>
            </a:r>
            <a:r>
              <a:rPr b="0" lang="en-PH" sz="1800" spc="-1" strike="noStrike">
                <a:solidFill>
                  <a:srgbClr val="000000"/>
                </a:solidFill>
                <a:latin typeface="Lato"/>
                <a:ea typeface="DejaVu Sans"/>
              </a:rPr>
              <a:t>: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P = VI </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P = (200 V) (5 A) </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P = 1,000 W or 1 kW  </a:t>
            </a:r>
            <a:br/>
            <a:r>
              <a:rPr b="1" lang="en-PH" sz="1800" spc="-1" strike="noStrike">
                <a:solidFill>
                  <a:srgbClr val="000000"/>
                </a:solidFill>
                <a:latin typeface="Lato"/>
                <a:ea typeface="AppleSystemUIFont"/>
              </a:rPr>
              <a:t>E = Pt = (1 kW) (0.5 h) = 0.5 kWh</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2765880" y="360360"/>
            <a:ext cx="6658920" cy="62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Power and Energy</a:t>
            </a:r>
            <a:endParaRPr b="0" lang="en-PH" sz="3000" spc="-1" strike="noStrike">
              <a:latin typeface="Arial"/>
            </a:endParaRPr>
          </a:p>
        </p:txBody>
      </p:sp>
      <p:sp>
        <p:nvSpPr>
          <p:cNvPr id="146" name=""/>
          <p:cNvSpPr/>
          <p:nvPr/>
        </p:nvSpPr>
        <p:spPr>
          <a:xfrm>
            <a:off x="360000" y="1332000"/>
            <a:ext cx="4318920" cy="538920"/>
          </a:xfrm>
          <a:prstGeom prst="rect">
            <a:avLst/>
          </a:prstGeom>
          <a:solidFill>
            <a:srgbClr val="b3cac7"/>
          </a:solidFill>
          <a:ln w="29160">
            <a:solidFill>
              <a:srgbClr val="3465a4"/>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Electric Meter and Power Cost</a:t>
            </a:r>
            <a:endParaRPr b="0" lang="en-PH" sz="1800" spc="-1" strike="noStrike">
              <a:latin typeface="Arial"/>
            </a:endParaRPr>
          </a:p>
        </p:txBody>
      </p:sp>
      <p:sp>
        <p:nvSpPr>
          <p:cNvPr id="147" name=""/>
          <p:cNvSpPr/>
          <p:nvPr/>
        </p:nvSpPr>
        <p:spPr>
          <a:xfrm>
            <a:off x="335880" y="2016000"/>
            <a:ext cx="11518920" cy="1145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Electric energy consumption can be measured by an instrument known as an electric meter. This meter records the amount of energy taken by the consumer. Many of these meters are digital, but the common meters found in our homes are analog. Study the sample meter reading shown in illustration below. </a:t>
            </a:r>
            <a:endParaRPr b="0" lang="en-PH" sz="1800" spc="-1" strike="noStrike">
              <a:latin typeface="Arial"/>
            </a:endParaRPr>
          </a:p>
        </p:txBody>
      </p:sp>
      <p:sp>
        <p:nvSpPr>
          <p:cNvPr id="148" name=""/>
          <p:cNvSpPr/>
          <p:nvPr/>
        </p:nvSpPr>
        <p:spPr>
          <a:xfrm>
            <a:off x="324000" y="3126600"/>
            <a:ext cx="11543040" cy="1192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To read the energy consumed and recorded in the meter, there are guidelines to be followed. Start with the dial on the left and record each number in order. When the dial is in between numbers, record the lower number. Note that some dials move clockwise, and some move counterclockwise. The units are always recorded in kWh.</a:t>
            </a:r>
            <a:endParaRPr b="0" lang="en-PH" sz="1800" spc="-1" strike="noStrike">
              <a:latin typeface="Arial"/>
            </a:endParaRPr>
          </a:p>
        </p:txBody>
      </p:sp>
      <p:pic>
        <p:nvPicPr>
          <p:cNvPr id="149" name="" descr=""/>
          <p:cNvPicPr/>
          <p:nvPr/>
        </p:nvPicPr>
        <p:blipFill>
          <a:blip r:embed="rId1"/>
          <a:stretch/>
        </p:blipFill>
        <p:spPr>
          <a:xfrm>
            <a:off x="4115880" y="4392000"/>
            <a:ext cx="3958920" cy="1546920"/>
          </a:xfrm>
          <a:prstGeom prst="rect">
            <a:avLst/>
          </a:prstGeom>
          <a:ln w="29160">
            <a:solidFill>
              <a:srgbClr val="000000"/>
            </a:solidFill>
            <a:round/>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2765880" y="360360"/>
            <a:ext cx="6658920" cy="62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Power and Energy</a:t>
            </a:r>
            <a:endParaRPr b="0" lang="en-PH" sz="3000" spc="-1" strike="noStrike">
              <a:latin typeface="Arial"/>
            </a:endParaRPr>
          </a:p>
        </p:txBody>
      </p:sp>
      <p:sp>
        <p:nvSpPr>
          <p:cNvPr id="151" name=""/>
          <p:cNvSpPr/>
          <p:nvPr/>
        </p:nvSpPr>
        <p:spPr>
          <a:xfrm>
            <a:off x="875880" y="1691280"/>
            <a:ext cx="10463040" cy="395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To compute your electric consumption, simply subtract the previous reading from the present reading. </a:t>
            </a:r>
            <a:endParaRPr b="0" lang="en-PH" sz="1800" spc="-1" strike="noStrike">
              <a:latin typeface="Arial"/>
            </a:endParaRPr>
          </a:p>
        </p:txBody>
      </p:sp>
      <p:pic>
        <p:nvPicPr>
          <p:cNvPr id="152" name="" descr=""/>
          <p:cNvPicPr/>
          <p:nvPr/>
        </p:nvPicPr>
        <p:blipFill>
          <a:blip r:embed="rId1"/>
          <a:stretch/>
        </p:blipFill>
        <p:spPr>
          <a:xfrm>
            <a:off x="2199600" y="2268000"/>
            <a:ext cx="3559320" cy="1654920"/>
          </a:xfrm>
          <a:prstGeom prst="rect">
            <a:avLst/>
          </a:prstGeom>
          <a:ln w="29160">
            <a:solidFill>
              <a:srgbClr val="000000"/>
            </a:solidFill>
            <a:round/>
          </a:ln>
        </p:spPr>
      </p:pic>
      <p:pic>
        <p:nvPicPr>
          <p:cNvPr id="153" name="" descr=""/>
          <p:cNvPicPr/>
          <p:nvPr/>
        </p:nvPicPr>
        <p:blipFill>
          <a:blip r:embed="rId2"/>
          <a:stretch/>
        </p:blipFill>
        <p:spPr>
          <a:xfrm>
            <a:off x="6004800" y="2281680"/>
            <a:ext cx="3894120" cy="1641240"/>
          </a:xfrm>
          <a:prstGeom prst="rect">
            <a:avLst/>
          </a:prstGeom>
          <a:ln w="29160">
            <a:solidFill>
              <a:srgbClr val="000000"/>
            </a:solidFill>
            <a:round/>
          </a:ln>
        </p:spPr>
      </p:pic>
      <p:sp>
        <p:nvSpPr>
          <p:cNvPr id="154" name=""/>
          <p:cNvSpPr/>
          <p:nvPr/>
        </p:nvSpPr>
        <p:spPr>
          <a:xfrm>
            <a:off x="1060560" y="4120200"/>
            <a:ext cx="10069920" cy="793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If your household consumes around 200 kWh, your energy provider will charge you a generation fee amounting to ₱ 924.00 (using the rate of ₱ 4.62 per kWh as of June 2021).</a:t>
            </a:r>
            <a:endParaRPr b="0" lang="en-PH" sz="1800" spc="-1" strike="noStrike">
              <a:latin typeface="Arial"/>
            </a:endParaRPr>
          </a:p>
        </p:txBody>
      </p:sp>
      <p:sp>
        <p:nvSpPr>
          <p:cNvPr id="155" name=""/>
          <p:cNvSpPr/>
          <p:nvPr/>
        </p:nvSpPr>
        <p:spPr>
          <a:xfrm>
            <a:off x="10008000" y="3528000"/>
            <a:ext cx="143892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 31 kWh</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2765880" y="360360"/>
            <a:ext cx="6658920" cy="62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Power and Energy</a:t>
            </a:r>
            <a:endParaRPr b="0" lang="en-PH" sz="3000" spc="-1" strike="noStrike">
              <a:latin typeface="Arial"/>
            </a:endParaRPr>
          </a:p>
        </p:txBody>
      </p:sp>
      <p:sp>
        <p:nvSpPr>
          <p:cNvPr id="157" name=""/>
          <p:cNvSpPr/>
          <p:nvPr/>
        </p:nvSpPr>
        <p:spPr>
          <a:xfrm>
            <a:off x="335880" y="1800000"/>
            <a:ext cx="11518920" cy="1009440"/>
          </a:xfrm>
          <a:prstGeom prst="rect">
            <a:avLst/>
          </a:prstGeom>
          <a:noFill/>
          <a:ln w="0">
            <a:noFill/>
          </a:ln>
        </p:spPr>
        <p:style>
          <a:lnRef idx="0"/>
          <a:fillRef idx="0"/>
          <a:effectRef idx="0"/>
          <a:fontRef idx="minor"/>
        </p:style>
        <p:txBody>
          <a:bodyPr lIns="90000" rIns="90000" tIns="45000" bIns="45000" anchor="t">
            <a:noAutofit/>
          </a:bodyPr>
          <a:p>
            <a:pPr>
              <a:lnSpc>
                <a:spcPct val="115000"/>
              </a:lnSpc>
              <a:spcAft>
                <a:spcPts val="201"/>
              </a:spcAft>
              <a:buNone/>
            </a:pPr>
            <a:r>
              <a:rPr b="1" lang="en-PH" sz="1800" spc="-1" strike="noStrike">
                <a:solidFill>
                  <a:srgbClr val="000000"/>
                </a:solidFill>
                <a:latin typeface="Lato"/>
                <a:ea typeface="DejaVu Sans"/>
              </a:rPr>
              <a:t>Sample Problem:</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Determine the energy consumption cost of a household for one month if their electric meter reads as follows in illustrations below. The cost per kWh is ₱ 4.62.</a:t>
            </a:r>
            <a:endParaRPr b="0" lang="en-PH" sz="1800" spc="-1" strike="noStrike">
              <a:latin typeface="Arial"/>
            </a:endParaRPr>
          </a:p>
        </p:txBody>
      </p:sp>
      <p:pic>
        <p:nvPicPr>
          <p:cNvPr id="158" name="" descr=""/>
          <p:cNvPicPr/>
          <p:nvPr/>
        </p:nvPicPr>
        <p:blipFill>
          <a:blip r:embed="rId1"/>
          <a:stretch/>
        </p:blipFill>
        <p:spPr>
          <a:xfrm>
            <a:off x="2249280" y="3240000"/>
            <a:ext cx="3689640" cy="1259280"/>
          </a:xfrm>
          <a:prstGeom prst="rect">
            <a:avLst/>
          </a:prstGeom>
          <a:ln w="29160">
            <a:solidFill>
              <a:srgbClr val="000000"/>
            </a:solidFill>
            <a:round/>
          </a:ln>
        </p:spPr>
      </p:pic>
      <p:pic>
        <p:nvPicPr>
          <p:cNvPr id="159" name="" descr=""/>
          <p:cNvPicPr/>
          <p:nvPr/>
        </p:nvPicPr>
        <p:blipFill>
          <a:blip r:embed="rId2"/>
          <a:stretch/>
        </p:blipFill>
        <p:spPr>
          <a:xfrm>
            <a:off x="6425280" y="3240000"/>
            <a:ext cx="3762000" cy="1259280"/>
          </a:xfrm>
          <a:prstGeom prst="rect">
            <a:avLst/>
          </a:prstGeom>
          <a:ln w="29160">
            <a:solidFill>
              <a:srgbClr val="000000"/>
            </a:solidFill>
            <a:round/>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2765880" y="360360"/>
            <a:ext cx="6658920" cy="62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Electric Power and Energy</a:t>
            </a:r>
            <a:endParaRPr b="0" lang="en-PH" sz="3000" spc="-1" strike="noStrike">
              <a:latin typeface="Arial"/>
            </a:endParaRPr>
          </a:p>
        </p:txBody>
      </p:sp>
      <p:sp>
        <p:nvSpPr>
          <p:cNvPr id="161" name=""/>
          <p:cNvSpPr/>
          <p:nvPr/>
        </p:nvSpPr>
        <p:spPr>
          <a:xfrm>
            <a:off x="1584000" y="1800000"/>
            <a:ext cx="3958920" cy="16192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Given</a:t>
            </a:r>
            <a:r>
              <a:rPr b="0" lang="en-PH" sz="1800" spc="-1" strike="noStrike">
                <a:solidFill>
                  <a:srgbClr val="000000"/>
                </a:solidFill>
                <a:latin typeface="Lato"/>
                <a:ea typeface="DejaVu Sans"/>
              </a:rPr>
              <a:t>: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cost per kWh = ₱ 4.62</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previous meter reading = 1,777 kWh</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present meter reading = 1,860 kWh</a:t>
            </a:r>
            <a:endParaRPr b="0" lang="en-PH" sz="1800" spc="-1" strike="noStrike">
              <a:latin typeface="Arial"/>
            </a:endParaRPr>
          </a:p>
        </p:txBody>
      </p:sp>
      <p:sp>
        <p:nvSpPr>
          <p:cNvPr id="162" name=""/>
          <p:cNvSpPr/>
          <p:nvPr/>
        </p:nvSpPr>
        <p:spPr>
          <a:xfrm>
            <a:off x="5796000" y="1800000"/>
            <a:ext cx="5398920" cy="13312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Solution</a:t>
            </a:r>
            <a:r>
              <a:rPr b="0" lang="en-PH" sz="1800" spc="-1" strike="noStrike">
                <a:solidFill>
                  <a:srgbClr val="000000"/>
                </a:solidFill>
                <a:latin typeface="Lato"/>
                <a:ea typeface="DejaVu Sans"/>
              </a:rPr>
              <a:t>: </a:t>
            </a:r>
            <a:endParaRPr b="0" lang="en-PH" sz="1800" spc="-1" strike="noStrike">
              <a:latin typeface="Arial"/>
            </a:endParaRPr>
          </a:p>
          <a:p>
            <a:pPr>
              <a:lnSpc>
                <a:spcPct val="115000"/>
              </a:lnSpc>
              <a:buNone/>
            </a:pPr>
            <a:r>
              <a:rPr b="1" i="1" lang="en-PH" sz="1800" spc="-1" strike="noStrike">
                <a:solidFill>
                  <a:srgbClr val="000000"/>
                </a:solidFill>
                <a:latin typeface="Lato"/>
                <a:ea typeface="DejaVu Sans"/>
              </a:rPr>
              <a:t>Kwh</a:t>
            </a:r>
            <a:r>
              <a:rPr b="1" i="1" lang="en-PH" sz="1800" spc="-1" strike="noStrike" baseline="-8000">
                <a:solidFill>
                  <a:srgbClr val="000000"/>
                </a:solidFill>
                <a:latin typeface="Lato"/>
                <a:ea typeface="DejaVu Sans"/>
              </a:rPr>
              <a:t>consumed</a:t>
            </a:r>
            <a:r>
              <a:rPr b="0" lang="en-PH" sz="1800" spc="-1" strike="noStrike">
                <a:solidFill>
                  <a:srgbClr val="000000"/>
                </a:solidFill>
                <a:latin typeface="Lato"/>
                <a:ea typeface="DejaVu Sans"/>
              </a:rPr>
              <a:t>  = present reading – previous reading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1, 860 kWh – 1, 777 kWh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83 kWh </a:t>
            </a:r>
            <a:endParaRPr b="0" lang="en-PH" sz="1800" spc="-1" strike="noStrike">
              <a:latin typeface="Arial"/>
            </a:endParaRPr>
          </a:p>
        </p:txBody>
      </p:sp>
      <p:sp>
        <p:nvSpPr>
          <p:cNvPr id="163" name=""/>
          <p:cNvSpPr/>
          <p:nvPr/>
        </p:nvSpPr>
        <p:spPr>
          <a:xfrm>
            <a:off x="1620000" y="3996000"/>
            <a:ext cx="6658920" cy="10792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Energy consumption cost = (kWh</a:t>
            </a:r>
            <a:r>
              <a:rPr b="1" i="1" lang="en-PH" sz="1800" spc="-1" strike="noStrike" baseline="-8000">
                <a:solidFill>
                  <a:srgbClr val="000000"/>
                </a:solidFill>
                <a:latin typeface="Lato"/>
                <a:ea typeface="DejaVu Sans"/>
              </a:rPr>
              <a:t>consumed</a:t>
            </a:r>
            <a:r>
              <a:rPr b="0" lang="en-PH" sz="1800" spc="-1" strike="noStrike">
                <a:solidFill>
                  <a:srgbClr val="000000"/>
                </a:solidFill>
                <a:latin typeface="Lato"/>
                <a:ea typeface="DejaVu Sans"/>
              </a:rPr>
              <a:t>) (cost per kWh)</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(83 kWh) (₱ 4.62)</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 383.46</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2023-08-01T09:57:44Z</dcterms:modified>
  <cp:revision>111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