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2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0160" cy="68360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7040" cy="27770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2480" cy="38404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2480" cy="3621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0160" cy="6130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8600" cy="9486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2680" cy="10126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9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1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4480" cy="33627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528000" y="2556000"/>
            <a:ext cx="8640000" cy="72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Bold"/>
              </a:rPr>
              <a:t>Kit’s Friend</a:t>
            </a:r>
            <a:endParaRPr b="0" lang="en-PH" sz="3600" spc="-1" strike="noStrike"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Bold"/>
              </a:rPr>
              <a:t>(In Front of, Behind, and Beside)</a:t>
            </a:r>
            <a:endParaRPr b="0" lang="en-PH" sz="36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864000" y="360000"/>
            <a:ext cx="8459280" cy="899280"/>
          </a:xfrm>
          <a:prstGeom prst="rect">
            <a:avLst/>
          </a:prstGeom>
          <a:solidFill>
            <a:srgbClr val="e8f2a1">
              <a:alpha val="44000"/>
            </a:srgbClr>
          </a:solidFill>
          <a:ln w="5724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1296000" y="543240"/>
            <a:ext cx="845928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AppleSystemUIFont"/>
              </a:rPr>
              <a:t>An 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AppleSystemUIFont"/>
              </a:rPr>
              <a:t>effect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AppleSystemUIFont"/>
              </a:rPr>
              <a:t> is the end result of an action or a decision.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008000" y="1440000"/>
            <a:ext cx="7919280" cy="13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AppleSystemUIFont"/>
              </a:rPr>
              <a:t>Can you draw the effect of each cause?</a:t>
            </a:r>
            <a:endParaRPr b="0" lang="en-PH" sz="25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rcRect l="5877" t="9400" r="11771" b="52991"/>
          <a:stretch/>
        </p:blipFill>
        <p:spPr>
          <a:xfrm>
            <a:off x="2160360" y="2520360"/>
            <a:ext cx="2518920" cy="1438920"/>
          </a:xfrm>
          <a:prstGeom prst="rect">
            <a:avLst/>
          </a:prstGeom>
          <a:ln w="57240">
            <a:solidFill>
              <a:srgbClr val="ea7500"/>
            </a:solidFill>
            <a:round/>
          </a:ln>
        </p:spPr>
      </p:pic>
      <p:pic>
        <p:nvPicPr>
          <p:cNvPr id="129" name="" descr=""/>
          <p:cNvPicPr/>
          <p:nvPr/>
        </p:nvPicPr>
        <p:blipFill>
          <a:blip r:embed="rId2"/>
          <a:srcRect l="5554" t="55274" r="10815" b="0"/>
          <a:stretch/>
        </p:blipFill>
        <p:spPr>
          <a:xfrm>
            <a:off x="2160000" y="4248000"/>
            <a:ext cx="2519280" cy="1625760"/>
          </a:xfrm>
          <a:prstGeom prst="rect">
            <a:avLst/>
          </a:prstGeom>
          <a:ln w="57240">
            <a:solidFill>
              <a:srgbClr val="ea7500"/>
            </a:solidFill>
            <a:round/>
          </a:ln>
        </p:spPr>
      </p:pic>
      <p:sp>
        <p:nvSpPr>
          <p:cNvPr id="130" name=""/>
          <p:cNvSpPr/>
          <p:nvPr/>
        </p:nvSpPr>
        <p:spPr>
          <a:xfrm>
            <a:off x="2892600" y="1985040"/>
            <a:ext cx="754668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¾6íþ"/>
              </a:rPr>
              <a:t>Cause                                                       Effect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5220000" y="2505240"/>
            <a:ext cx="1332360" cy="127404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4"/>
          <a:stretch/>
        </p:blipFill>
        <p:spPr>
          <a:xfrm>
            <a:off x="5220000" y="4320000"/>
            <a:ext cx="1332360" cy="127404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5"/>
          <a:srcRect l="0" t="0" r="0" b="33297"/>
          <a:stretch/>
        </p:blipFill>
        <p:spPr>
          <a:xfrm>
            <a:off x="7699320" y="2520360"/>
            <a:ext cx="2559960" cy="1438920"/>
          </a:xfrm>
          <a:prstGeom prst="rect">
            <a:avLst/>
          </a:prstGeom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6"/>
          <a:srcRect l="0" t="0" r="0" b="33297"/>
          <a:stretch/>
        </p:blipFill>
        <p:spPr>
          <a:xfrm>
            <a:off x="7699320" y="4140000"/>
            <a:ext cx="2559960" cy="17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511920" y="720720"/>
            <a:ext cx="9891360" cy="485856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" descr=""/>
          <p:cNvPicPr/>
          <p:nvPr/>
        </p:nvPicPr>
        <p:blipFill>
          <a:blip r:embed="rId1"/>
          <a:srcRect l="12499" t="0" r="12522" b="13516"/>
          <a:stretch/>
        </p:blipFill>
        <p:spPr>
          <a:xfrm>
            <a:off x="10008360" y="1260000"/>
            <a:ext cx="1438920" cy="1332720"/>
          </a:xfrm>
          <a:prstGeom prst="rect">
            <a:avLst/>
          </a:prstGeom>
          <a:ln w="0">
            <a:solidFill>
              <a:srgbClr val="f10d0c"/>
            </a:solidFill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9828000" y="2880000"/>
            <a:ext cx="1695240" cy="3059280"/>
          </a:xfrm>
          <a:prstGeom prst="rect">
            <a:avLst/>
          </a:prstGeom>
          <a:ln w="0">
            <a:noFill/>
          </a:ln>
        </p:spPr>
      </p:pic>
      <p:sp>
        <p:nvSpPr>
          <p:cNvPr id="138" name=""/>
          <p:cNvSpPr/>
          <p:nvPr/>
        </p:nvSpPr>
        <p:spPr>
          <a:xfrm>
            <a:off x="3420000" y="288000"/>
            <a:ext cx="382356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500" spc="-1" strike="noStrike">
                <a:solidFill>
                  <a:srgbClr val="ff860d"/>
                </a:solidFill>
                <a:latin typeface="Lato"/>
                <a:ea typeface="AppleSystemUIFont"/>
              </a:rPr>
              <a:t>Kit’s Friend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648000" y="864000"/>
            <a:ext cx="8639280" cy="907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Kit has a special friend in school.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He is not Nate, his best friend.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Kit sees his special friend every day. He greets Kit and all of his schoolmates, even his teachers, the principal, and visitors too.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He wears a blue and white uniform. He also has a cap and whistle. He asks visitors for their names every time they go inside the school. He protects pupils by not letting strangers inside the school.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He is Mang Ben, and Kit is proud to be his friend.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900000" y="1512000"/>
            <a:ext cx="10223280" cy="3239280"/>
          </a:xfrm>
          <a:custGeom>
            <a:avLst/>
            <a:gdLst/>
            <a:ahLst/>
            <a:rect l="l" t="t" r="r" b="b"/>
            <a:pathLst>
              <a:path w="28402" h="9002">
                <a:moveTo>
                  <a:pt x="1500" y="0"/>
                </a:moveTo>
                <a:lnTo>
                  <a:pt x="1500" y="0"/>
                </a:lnTo>
                <a:cubicBezTo>
                  <a:pt x="1237" y="0"/>
                  <a:pt x="978" y="69"/>
                  <a:pt x="750" y="201"/>
                </a:cubicBezTo>
                <a:cubicBezTo>
                  <a:pt x="522" y="333"/>
                  <a:pt x="333" y="522"/>
                  <a:pt x="201" y="750"/>
                </a:cubicBezTo>
                <a:cubicBezTo>
                  <a:pt x="69" y="978"/>
                  <a:pt x="0" y="1237"/>
                  <a:pt x="0" y="1500"/>
                </a:cubicBezTo>
                <a:lnTo>
                  <a:pt x="0" y="7500"/>
                </a:lnTo>
                <a:lnTo>
                  <a:pt x="0" y="7501"/>
                </a:lnTo>
                <a:cubicBezTo>
                  <a:pt x="0" y="7764"/>
                  <a:pt x="69" y="8023"/>
                  <a:pt x="201" y="8251"/>
                </a:cubicBezTo>
                <a:cubicBezTo>
                  <a:pt x="333" y="8479"/>
                  <a:pt x="522" y="8668"/>
                  <a:pt x="750" y="8800"/>
                </a:cubicBezTo>
                <a:cubicBezTo>
                  <a:pt x="978" y="8932"/>
                  <a:pt x="1237" y="9001"/>
                  <a:pt x="1500" y="9001"/>
                </a:cubicBezTo>
                <a:lnTo>
                  <a:pt x="26900" y="9001"/>
                </a:lnTo>
                <a:lnTo>
                  <a:pt x="26901" y="9001"/>
                </a:lnTo>
                <a:cubicBezTo>
                  <a:pt x="27164" y="9001"/>
                  <a:pt x="27423" y="8932"/>
                  <a:pt x="27651" y="8800"/>
                </a:cubicBezTo>
                <a:cubicBezTo>
                  <a:pt x="27879" y="8668"/>
                  <a:pt x="28068" y="8479"/>
                  <a:pt x="28200" y="8251"/>
                </a:cubicBezTo>
                <a:cubicBezTo>
                  <a:pt x="28332" y="8023"/>
                  <a:pt x="28401" y="7764"/>
                  <a:pt x="28401" y="7501"/>
                </a:cubicBezTo>
                <a:lnTo>
                  <a:pt x="28400" y="1500"/>
                </a:lnTo>
                <a:lnTo>
                  <a:pt x="28401" y="1500"/>
                </a:lnTo>
                <a:lnTo>
                  <a:pt x="28401" y="1500"/>
                </a:lnTo>
                <a:cubicBezTo>
                  <a:pt x="28401" y="1237"/>
                  <a:pt x="28332" y="978"/>
                  <a:pt x="28200" y="750"/>
                </a:cubicBezTo>
                <a:cubicBezTo>
                  <a:pt x="28068" y="522"/>
                  <a:pt x="27879" y="333"/>
                  <a:pt x="27651" y="201"/>
                </a:cubicBezTo>
                <a:cubicBezTo>
                  <a:pt x="27423" y="69"/>
                  <a:pt x="27164" y="0"/>
                  <a:pt x="26901" y="0"/>
                </a:cubicBezTo>
                <a:lnTo>
                  <a:pt x="1500" y="0"/>
                </a:lnTo>
              </a:path>
            </a:pathLst>
          </a:custGeom>
          <a:noFill/>
          <a:ln w="7632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1296000" y="1584000"/>
            <a:ext cx="9827280" cy="263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Were you able to guess Kit’s special friend? How?</a:t>
            </a:r>
            <a:endParaRPr b="0" lang="en-PH" sz="2500" spc="-1" strike="noStrike">
              <a:latin typeface="Arial"/>
              <a:ea typeface="PingFang SC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What makes Kit’s friend special?</a:t>
            </a:r>
            <a:endParaRPr b="0" lang="en-PH" sz="2500" spc="-1" strike="noStrike">
              <a:latin typeface="Arial"/>
              <a:ea typeface="PingFang SC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How will you describe Kit’s friend?</a:t>
            </a:r>
            <a:endParaRPr b="0" lang="en-PH" sz="2500" spc="-1" strike="noStrike">
              <a:latin typeface="Arial"/>
              <a:ea typeface="PingFang SC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What do you think will happen if there is no Mang Ben in school?</a:t>
            </a:r>
            <a:endParaRPr b="0" lang="en-PH" sz="25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612000" y="468000"/>
            <a:ext cx="9719280" cy="17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Mang Ben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is one of the persons found in school. Here are other persons who help us in school.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3103200" y="2026800"/>
            <a:ext cx="6256080" cy="355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 descr=""/>
          <p:cNvPicPr/>
          <p:nvPr/>
        </p:nvPicPr>
        <p:blipFill>
          <a:blip r:embed="rId1"/>
          <a:srcRect l="41075" t="0" r="0" b="45675"/>
          <a:stretch/>
        </p:blipFill>
        <p:spPr>
          <a:xfrm>
            <a:off x="7649640" y="360000"/>
            <a:ext cx="2609640" cy="2339280"/>
          </a:xfrm>
          <a:prstGeom prst="rect">
            <a:avLst/>
          </a:prstGeom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3420000" y="360000"/>
            <a:ext cx="5039280" cy="10792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" descr=""/>
          <p:cNvPicPr/>
          <p:nvPr/>
        </p:nvPicPr>
        <p:blipFill>
          <a:blip r:embed="rId2"/>
          <a:srcRect l="0" t="0" r="0" b="7372"/>
          <a:stretch/>
        </p:blipFill>
        <p:spPr>
          <a:xfrm>
            <a:off x="8496000" y="3856320"/>
            <a:ext cx="3239280" cy="2262600"/>
          </a:xfrm>
          <a:prstGeom prst="rect">
            <a:avLst/>
          </a:prstGeom>
          <a:ln w="0">
            <a:noFill/>
          </a:ln>
        </p:spPr>
      </p:pic>
      <p:sp>
        <p:nvSpPr>
          <p:cNvPr id="147" name=""/>
          <p:cNvSpPr/>
          <p:nvPr/>
        </p:nvSpPr>
        <p:spPr>
          <a:xfrm>
            <a:off x="2160000" y="468000"/>
            <a:ext cx="5039280" cy="899280"/>
          </a:xfrm>
          <a:prstGeom prst="wedgeRectCallout">
            <a:avLst>
              <a:gd name="adj1" fmla="val 71087"/>
              <a:gd name="adj2" fmla="val 19569"/>
            </a:avLst>
          </a:prstGeom>
          <a:noFill/>
          <a:ln w="29160">
            <a:solidFill>
              <a:srgbClr val="12762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"/>
          <p:cNvSpPr/>
          <p:nvPr/>
        </p:nvSpPr>
        <p:spPr>
          <a:xfrm>
            <a:off x="2304000" y="655200"/>
            <a:ext cx="503928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 am Pat. I am Ana’s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classmate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7560000" y="3600000"/>
            <a:ext cx="3059280" cy="10792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"/>
          <p:cNvSpPr/>
          <p:nvPr/>
        </p:nvSpPr>
        <p:spPr>
          <a:xfrm>
            <a:off x="6840000" y="4104000"/>
            <a:ext cx="3059280" cy="10792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"/>
          <p:cNvSpPr/>
          <p:nvPr/>
        </p:nvSpPr>
        <p:spPr>
          <a:xfrm>
            <a:off x="4844880" y="3651480"/>
            <a:ext cx="4499280" cy="1259280"/>
          </a:xfrm>
          <a:prstGeom prst="wedgeRectCallout">
            <a:avLst>
              <a:gd name="adj1" fmla="val 72171"/>
              <a:gd name="adj2" fmla="val 11467"/>
            </a:avLst>
          </a:prstGeom>
          <a:noFill/>
          <a:ln w="29160">
            <a:solidFill>
              <a:srgbClr val="12762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"/>
          <p:cNvSpPr/>
          <p:nvPr/>
        </p:nvSpPr>
        <p:spPr>
          <a:xfrm>
            <a:off x="5004000" y="3780000"/>
            <a:ext cx="4859280" cy="10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I am the 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school principal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I look after the entire school.</a:t>
            </a:r>
            <a:endParaRPr b="0" lang="en-PH" sz="25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3"/>
          <a:srcRect l="17527" t="0" r="19405" b="13340"/>
          <a:stretch/>
        </p:blipFill>
        <p:spPr>
          <a:xfrm>
            <a:off x="360000" y="3276000"/>
            <a:ext cx="2338920" cy="2699280"/>
          </a:xfrm>
          <a:prstGeom prst="rect">
            <a:avLst/>
          </a:prstGeom>
          <a:ln w="0">
            <a:noFill/>
          </a:ln>
        </p:spPr>
      </p:pic>
      <p:sp>
        <p:nvSpPr>
          <p:cNvPr id="154" name=""/>
          <p:cNvSpPr/>
          <p:nvPr/>
        </p:nvSpPr>
        <p:spPr>
          <a:xfrm>
            <a:off x="1800000" y="2880000"/>
            <a:ext cx="1439280" cy="8992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"/>
          <p:cNvSpPr/>
          <p:nvPr/>
        </p:nvSpPr>
        <p:spPr>
          <a:xfrm>
            <a:off x="1980000" y="3060000"/>
            <a:ext cx="1079280" cy="7192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"/>
          <p:cNvSpPr/>
          <p:nvPr/>
        </p:nvSpPr>
        <p:spPr>
          <a:xfrm>
            <a:off x="2304000" y="3564000"/>
            <a:ext cx="719280" cy="8992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>
            <a:off x="1584000" y="3780000"/>
            <a:ext cx="935280" cy="3592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"/>
          <p:cNvSpPr/>
          <p:nvPr/>
        </p:nvSpPr>
        <p:spPr>
          <a:xfrm>
            <a:off x="900000" y="1944000"/>
            <a:ext cx="4787280" cy="1187280"/>
          </a:xfrm>
          <a:prstGeom prst="wedgeRectCallout">
            <a:avLst>
              <a:gd name="adj1" fmla="val -37129"/>
              <a:gd name="adj2" fmla="val 105407"/>
            </a:avLst>
          </a:prstGeom>
          <a:solidFill>
            <a:srgbClr val="ffffff"/>
          </a:solidFill>
          <a:ln w="29160">
            <a:solidFill>
              <a:srgbClr val="12762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"/>
          <p:cNvSpPr/>
          <p:nvPr/>
        </p:nvSpPr>
        <p:spPr>
          <a:xfrm>
            <a:off x="1368000" y="2016000"/>
            <a:ext cx="4319280" cy="10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I am the 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librarian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I take care of the books.</a:t>
            </a:r>
            <a:endParaRPr b="0" lang="en-PH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" descr=""/>
          <p:cNvPicPr/>
          <p:nvPr/>
        </p:nvPicPr>
        <p:blipFill>
          <a:blip r:embed="rId1"/>
          <a:srcRect l="0" t="0" r="27371" b="0"/>
          <a:stretch/>
        </p:blipFill>
        <p:spPr>
          <a:xfrm>
            <a:off x="1440000" y="2700000"/>
            <a:ext cx="3239280" cy="2879280"/>
          </a:xfrm>
          <a:prstGeom prst="rect">
            <a:avLst/>
          </a:prstGeom>
          <a:ln w="0">
            <a:noFill/>
          </a:ln>
        </p:spPr>
      </p:pic>
      <p:sp>
        <p:nvSpPr>
          <p:cNvPr id="161" name=""/>
          <p:cNvSpPr/>
          <p:nvPr/>
        </p:nvSpPr>
        <p:spPr>
          <a:xfrm>
            <a:off x="3600000" y="2556000"/>
            <a:ext cx="1799280" cy="14392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"/>
          <p:cNvSpPr/>
          <p:nvPr/>
        </p:nvSpPr>
        <p:spPr>
          <a:xfrm>
            <a:off x="3780000" y="1260000"/>
            <a:ext cx="6839280" cy="1259280"/>
          </a:xfrm>
          <a:prstGeom prst="wedgeRectCallout">
            <a:avLst>
              <a:gd name="adj1" fmla="val -52333"/>
              <a:gd name="adj2" fmla="val 108351"/>
            </a:avLst>
          </a:prstGeom>
          <a:noFill/>
          <a:ln w="29160">
            <a:solidFill>
              <a:srgbClr val="12762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"/>
          <p:cNvSpPr/>
          <p:nvPr/>
        </p:nvSpPr>
        <p:spPr>
          <a:xfrm>
            <a:off x="3996000" y="1595520"/>
            <a:ext cx="6659280" cy="9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I am a 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janitor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. I help keep the school clean.</a:t>
            </a:r>
            <a:endParaRPr b="0" lang="en-PH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7560000" y="1260000"/>
            <a:ext cx="4490280" cy="4145760"/>
          </a:xfrm>
          <a:prstGeom prst="rect">
            <a:avLst/>
          </a:prstGeom>
          <a:ln w="0">
            <a:noFill/>
          </a:ln>
        </p:spPr>
      </p:pic>
      <p:sp>
        <p:nvSpPr>
          <p:cNvPr id="165" name=""/>
          <p:cNvSpPr/>
          <p:nvPr/>
        </p:nvSpPr>
        <p:spPr>
          <a:xfrm>
            <a:off x="720000" y="648000"/>
            <a:ext cx="5759280" cy="719280"/>
          </a:xfrm>
          <a:custGeom>
            <a:avLst/>
            <a:gdLst/>
            <a:ahLst/>
            <a:rect l="l" t="t" r="r" b="b"/>
            <a:pathLst>
              <a:path w="16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15667" y="2001"/>
                </a:lnTo>
                <a:lnTo>
                  <a:pt x="15668" y="2001"/>
                </a:lnTo>
                <a:cubicBezTo>
                  <a:pt x="15726" y="2001"/>
                  <a:pt x="15784" y="1986"/>
                  <a:pt x="15834" y="1956"/>
                </a:cubicBezTo>
                <a:cubicBezTo>
                  <a:pt x="15885" y="1927"/>
                  <a:pt x="15927" y="1885"/>
                  <a:pt x="15956" y="1834"/>
                </a:cubicBezTo>
                <a:cubicBezTo>
                  <a:pt x="15986" y="1784"/>
                  <a:pt x="16001" y="1726"/>
                  <a:pt x="16001" y="1668"/>
                </a:cubicBezTo>
                <a:lnTo>
                  <a:pt x="16001" y="333"/>
                </a:lnTo>
                <a:lnTo>
                  <a:pt x="16001" y="334"/>
                </a:lnTo>
                <a:lnTo>
                  <a:pt x="16001" y="334"/>
                </a:lnTo>
                <a:cubicBezTo>
                  <a:pt x="16001" y="275"/>
                  <a:pt x="15986" y="217"/>
                  <a:pt x="15956" y="167"/>
                </a:cubicBezTo>
                <a:cubicBezTo>
                  <a:pt x="15927" y="116"/>
                  <a:pt x="15885" y="74"/>
                  <a:pt x="15834" y="45"/>
                </a:cubicBezTo>
                <a:cubicBezTo>
                  <a:pt x="15784" y="15"/>
                  <a:pt x="15726" y="0"/>
                  <a:pt x="15668" y="0"/>
                </a:cubicBezTo>
                <a:lnTo>
                  <a:pt x="333" y="0"/>
                </a:lnTo>
              </a:path>
            </a:pathLst>
          </a:custGeom>
          <a:noFill/>
          <a:ln w="57240">
            <a:solidFill>
              <a:srgbClr val="bf819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"/>
          <p:cNvSpPr/>
          <p:nvPr/>
        </p:nvSpPr>
        <p:spPr>
          <a:xfrm>
            <a:off x="1260000" y="756000"/>
            <a:ext cx="485928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Ana is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¾6íþ"/>
              </a:rPr>
              <a:t>in front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¾6íþ"/>
              </a:rPr>
              <a:t> of the line.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720360" y="1620360"/>
            <a:ext cx="5759280" cy="719280"/>
          </a:xfrm>
          <a:custGeom>
            <a:avLst/>
            <a:gdLst/>
            <a:ahLst/>
            <a:rect l="l" t="t" r="r" b="b"/>
            <a:pathLst>
              <a:path w="16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15667" y="2001"/>
                </a:lnTo>
                <a:lnTo>
                  <a:pt x="15668" y="2001"/>
                </a:lnTo>
                <a:cubicBezTo>
                  <a:pt x="15726" y="2001"/>
                  <a:pt x="15784" y="1986"/>
                  <a:pt x="15834" y="1956"/>
                </a:cubicBezTo>
                <a:cubicBezTo>
                  <a:pt x="15885" y="1927"/>
                  <a:pt x="15927" y="1885"/>
                  <a:pt x="15956" y="1834"/>
                </a:cubicBezTo>
                <a:cubicBezTo>
                  <a:pt x="15986" y="1784"/>
                  <a:pt x="16001" y="1726"/>
                  <a:pt x="16001" y="1668"/>
                </a:cubicBezTo>
                <a:lnTo>
                  <a:pt x="16001" y="333"/>
                </a:lnTo>
                <a:lnTo>
                  <a:pt x="16001" y="334"/>
                </a:lnTo>
                <a:lnTo>
                  <a:pt x="16001" y="334"/>
                </a:lnTo>
                <a:cubicBezTo>
                  <a:pt x="16001" y="275"/>
                  <a:pt x="15986" y="217"/>
                  <a:pt x="15956" y="167"/>
                </a:cubicBezTo>
                <a:cubicBezTo>
                  <a:pt x="15927" y="116"/>
                  <a:pt x="15885" y="74"/>
                  <a:pt x="15834" y="45"/>
                </a:cubicBezTo>
                <a:cubicBezTo>
                  <a:pt x="15784" y="15"/>
                  <a:pt x="15726" y="0"/>
                  <a:pt x="15668" y="0"/>
                </a:cubicBezTo>
                <a:lnTo>
                  <a:pt x="333" y="0"/>
                </a:lnTo>
              </a:path>
            </a:pathLst>
          </a:custGeom>
          <a:noFill/>
          <a:ln w="57240">
            <a:solidFill>
              <a:srgbClr val="bf819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"/>
          <p:cNvSpPr/>
          <p:nvPr/>
        </p:nvSpPr>
        <p:spPr>
          <a:xfrm>
            <a:off x="1224000" y="1728000"/>
            <a:ext cx="453528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Pam is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¾6íþ"/>
              </a:rPr>
              <a:t>behind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¾6íþ"/>
              </a:rPr>
              <a:t> her.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720720" y="2592720"/>
            <a:ext cx="5759280" cy="719280"/>
          </a:xfrm>
          <a:custGeom>
            <a:avLst/>
            <a:gdLst/>
            <a:ahLst/>
            <a:rect l="l" t="t" r="r" b="b"/>
            <a:pathLst>
              <a:path w="16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15667" y="2001"/>
                </a:lnTo>
                <a:lnTo>
                  <a:pt x="15668" y="2001"/>
                </a:lnTo>
                <a:cubicBezTo>
                  <a:pt x="15726" y="2001"/>
                  <a:pt x="15784" y="1986"/>
                  <a:pt x="15834" y="1956"/>
                </a:cubicBezTo>
                <a:cubicBezTo>
                  <a:pt x="15885" y="1927"/>
                  <a:pt x="15927" y="1885"/>
                  <a:pt x="15956" y="1834"/>
                </a:cubicBezTo>
                <a:cubicBezTo>
                  <a:pt x="15986" y="1784"/>
                  <a:pt x="16001" y="1726"/>
                  <a:pt x="16001" y="1668"/>
                </a:cubicBezTo>
                <a:lnTo>
                  <a:pt x="16001" y="333"/>
                </a:lnTo>
                <a:lnTo>
                  <a:pt x="16001" y="334"/>
                </a:lnTo>
                <a:lnTo>
                  <a:pt x="16001" y="334"/>
                </a:lnTo>
                <a:cubicBezTo>
                  <a:pt x="16001" y="275"/>
                  <a:pt x="15986" y="217"/>
                  <a:pt x="15956" y="167"/>
                </a:cubicBezTo>
                <a:cubicBezTo>
                  <a:pt x="15927" y="116"/>
                  <a:pt x="15885" y="74"/>
                  <a:pt x="15834" y="45"/>
                </a:cubicBezTo>
                <a:cubicBezTo>
                  <a:pt x="15784" y="15"/>
                  <a:pt x="15726" y="0"/>
                  <a:pt x="15668" y="0"/>
                </a:cubicBezTo>
                <a:lnTo>
                  <a:pt x="333" y="0"/>
                </a:lnTo>
              </a:path>
            </a:pathLst>
          </a:custGeom>
          <a:noFill/>
          <a:ln w="57240">
            <a:solidFill>
              <a:srgbClr val="bf819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"/>
          <p:cNvSpPr/>
          <p:nvPr/>
        </p:nvSpPr>
        <p:spPr>
          <a:xfrm>
            <a:off x="1224000" y="2700000"/>
            <a:ext cx="507528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Ana’s teacher is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¾6íþ"/>
              </a:rPr>
              <a:t>beside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¾6íþ"/>
              </a:rPr>
              <a:t> her.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720000" y="3924000"/>
            <a:ext cx="6299280" cy="1655280"/>
          </a:xfrm>
          <a:prstGeom prst="rect">
            <a:avLst/>
          </a:prstGeom>
          <a:solidFill>
            <a:srgbClr val="ffd8ce">
              <a:alpha val="44000"/>
            </a:srgbClr>
          </a:solidFill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"/>
          <p:cNvSpPr/>
          <p:nvPr/>
        </p:nvSpPr>
        <p:spPr>
          <a:xfrm>
            <a:off x="996120" y="4055040"/>
            <a:ext cx="5663160" cy="22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The words 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in front of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beside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, and 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behind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 show the location or position of people and objects or things.</a:t>
            </a:r>
            <a:endParaRPr b="0" lang="en-PH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2023-08-22T14:35:58Z</dcterms:modified>
  <cp:revision>136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