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9.png" ContentType="image/png"/>
  <Override PartName="/ppt/media/image10.png" ContentType="image/png"/>
  <Override PartName="/ppt/media/image7.png" ContentType="image/png"/>
  <Override PartName="/ppt/media/image12.png" ContentType="image/png"/>
  <Override PartName="/ppt/media/image8.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presProps.xml" ContentType="application/vnd.openxmlformats-officedocument.presentationml.presPro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slide19.xml" ContentType="application/vnd.openxmlformats-officedocument.presentationml.slide+xml"/>
  <Override PartName="/ppt/slides/slide2.xml" ContentType="application/vnd.openxmlformats-officedocument.presentationml.slide+xml"/>
  <Override PartName="/ppt/slides/slide50.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51.xml" ContentType="application/vnd.openxmlformats-officedocument.presentationml.slide+xml"/>
  <Override PartName="/ppt/slides/slide25.xml" ContentType="application/vnd.openxmlformats-officedocument.presentationml.slide+xml"/>
  <Override PartName="/ppt/slides/slide4.xml" ContentType="application/vnd.openxmlformats-officedocument.presentationml.slide+xml"/>
  <Override PartName="/ppt/slides/slide52.xml" ContentType="application/vnd.openxmlformats-officedocument.presentationml.slide+xml"/>
  <Override PartName="/ppt/slides/slide26.xml" ContentType="application/vnd.openxmlformats-officedocument.presentationml.slide+xml"/>
  <Override PartName="/ppt/slides/_rels/slide46.xml.rels" ContentType="application/vnd.openxmlformats-package.relationships+xml"/>
  <Override PartName="/ppt/slides/_rels/slide37.xml.rels" ContentType="application/vnd.openxmlformats-package.relationships+xml"/>
  <Override PartName="/ppt/slides/_rels/slide30.xml.rels" ContentType="application/vnd.openxmlformats-package.relationships+xml"/>
  <Override PartName="/ppt/slides/_rels/slide36.xml.rels" ContentType="application/vnd.openxmlformats-package.relationships+xml"/>
  <Override PartName="/ppt/slides/_rels/slide43.xml.rels" ContentType="application/vnd.openxmlformats-package.relationships+xml"/>
  <Override PartName="/ppt/slides/_rels/slide35.xml.rels" ContentType="application/vnd.openxmlformats-package.relationships+xml"/>
  <Override PartName="/ppt/slides/_rels/slide42.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45.xml.rels" ContentType="application/vnd.openxmlformats-package.relationships+xml"/>
  <Override PartName="/ppt/slides/_rels/slide41.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44.xml.rels" ContentType="application/vnd.openxmlformats-package.relationships+xml"/>
  <Override PartName="/ppt/slides/_rels/slide40.xml.rels" ContentType="application/vnd.openxmlformats-package.relationships+xml"/>
  <Override PartName="/ppt/slides/_rels/slide47.xml.rels" ContentType="application/vnd.openxmlformats-package.relationships+xml"/>
  <Override PartName="/ppt/slides/_rels/slide39.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_rels/slide38.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27.xml.rels" ContentType="application/vnd.openxmlformats-package.relationships+xml"/>
  <Override PartName="/ppt/slides/_rels/slide50.xml.rels" ContentType="application/vnd.openxmlformats-package.relationships+xml"/>
  <Override PartName="/ppt/slides/_rels/slide5.xml.rels" ContentType="application/vnd.openxmlformats-package.relationships+xml"/>
  <Override PartName="/ppt/slides/_rels/slide16.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55.xml.rels" ContentType="application/vnd.openxmlformats-package.relationships+xml"/>
  <Override PartName="/ppt/slides/_rels/slide28.xml.rels" ContentType="application/vnd.openxmlformats-package.relationships+xml"/>
  <Override PartName="/ppt/slides/_rels/slide51.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9.xml.rels" ContentType="application/vnd.openxmlformats-package.relationships+xml"/>
  <Override PartName="/ppt/slides/_rels/slide52.xml.rels" ContentType="application/vnd.openxmlformats-package.relationships+xml"/>
  <Override PartName="/ppt/slides/_rels/slide53.xml.rels" ContentType="application/vnd.openxmlformats-package.relationships+xml"/>
  <Override PartName="/ppt/slides/_rels/slide54.xml.rels" ContentType="application/vnd.openxmlformats-package.relationships+xml"/>
  <Override PartName="/ppt/slides/_rels/slide19.xml.rels" ContentType="application/vnd.openxmlformats-package.relationships+xml"/>
  <Override PartName="/ppt/slides/slide53.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0.xml" ContentType="application/vnd.openxmlformats-officedocument.presentationml.slide+xml"/>
  <Override PartName="/ppt/slides/slide55.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31.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18.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0.xml" ContentType="application/vnd.openxmlformats-officedocument.presentationml.slide+xml"/>
  <Override PartName="/ppt/slides/slide4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63" Type="http://schemas.openxmlformats.org/officeDocument/2006/relationships/slide" Target="slides/slide53.xml"/><Relationship Id="rId64" Type="http://schemas.openxmlformats.org/officeDocument/2006/relationships/slide" Target="slides/slide54.xml"/><Relationship Id="rId65" Type="http://schemas.openxmlformats.org/officeDocument/2006/relationships/slide" Target="slides/slide55.xml"/><Relationship Id="rId66"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54320" cy="682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 name="Picture 4" descr=""/>
          <p:cNvPicPr/>
          <p:nvPr/>
        </p:nvPicPr>
        <p:blipFill>
          <a:blip r:embed="rId3"/>
          <a:stretch/>
        </p:blipFill>
        <p:spPr>
          <a:xfrm>
            <a:off x="333000" y="1801080"/>
            <a:ext cx="2761200" cy="2761200"/>
          </a:xfrm>
          <a:prstGeom prst="rect">
            <a:avLst/>
          </a:prstGeom>
          <a:ln w="0">
            <a:noFill/>
          </a:ln>
        </p:spPr>
      </p:pic>
      <p:sp>
        <p:nvSpPr>
          <p:cNvPr id="2" name="Rectangle 5"/>
          <p:cNvSpPr/>
          <p:nvPr/>
        </p:nvSpPr>
        <p:spPr>
          <a:xfrm>
            <a:off x="3487320" y="1475280"/>
            <a:ext cx="8666640" cy="38246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sp>
        <p:nvSpPr>
          <p:cNvPr id="3" name="Rectangle 8"/>
          <p:cNvSpPr/>
          <p:nvPr/>
        </p:nvSpPr>
        <p:spPr>
          <a:xfrm>
            <a:off x="3487320" y="5337720"/>
            <a:ext cx="8666640" cy="3463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54320" cy="597240"/>
          </a:xfrm>
          <a:prstGeom prst="rect">
            <a:avLst/>
          </a:prstGeom>
          <a:ln w="0">
            <a:noFill/>
          </a:ln>
        </p:spPr>
      </p:pic>
      <p:sp>
        <p:nvSpPr>
          <p:cNvPr id="43"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44" name="Picture 10" descr=""/>
          <p:cNvPicPr/>
          <p:nvPr/>
        </p:nvPicPr>
        <p:blipFill>
          <a:blip r:embed="rId3"/>
          <a:stretch/>
        </p:blipFill>
        <p:spPr>
          <a:xfrm>
            <a:off x="10857240" y="-64440"/>
            <a:ext cx="996840" cy="996840"/>
          </a:xfrm>
          <a:prstGeom prst="rect">
            <a:avLst/>
          </a:prstGeom>
          <a:ln w="0">
            <a:noFill/>
          </a:ln>
        </p:spPr>
      </p:pic>
      <p:sp>
        <p:nvSpPr>
          <p:cNvPr id="45"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54320" cy="597240"/>
          </a:xfrm>
          <a:prstGeom prst="rect">
            <a:avLst/>
          </a:prstGeom>
          <a:ln w="0">
            <a:noFill/>
          </a:ln>
        </p:spPr>
      </p:pic>
      <p:sp>
        <p:nvSpPr>
          <p:cNvPr id="86"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87" name="Picture 10" descr=""/>
          <p:cNvPicPr/>
          <p:nvPr/>
        </p:nvPicPr>
        <p:blipFill>
          <a:blip r:embed="rId3"/>
          <a:stretch/>
        </p:blipFill>
        <p:spPr>
          <a:xfrm>
            <a:off x="10857240" y="-64440"/>
            <a:ext cx="996840" cy="996840"/>
          </a:xfrm>
          <a:prstGeom prst="rect">
            <a:avLst/>
          </a:prstGeom>
          <a:ln w="0">
            <a:noFill/>
          </a:ln>
        </p:spPr>
      </p:pic>
      <p:sp>
        <p:nvSpPr>
          <p:cNvPr id="88"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54320" cy="597240"/>
          </a:xfrm>
          <a:prstGeom prst="rect">
            <a:avLst/>
          </a:prstGeom>
          <a:ln w="0">
            <a:noFill/>
          </a:ln>
        </p:spPr>
      </p:pic>
      <p:sp>
        <p:nvSpPr>
          <p:cNvPr id="129"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30" name="Picture 10" descr=""/>
          <p:cNvPicPr/>
          <p:nvPr/>
        </p:nvPicPr>
        <p:blipFill>
          <a:blip r:embed="rId3"/>
          <a:stretch/>
        </p:blipFill>
        <p:spPr>
          <a:xfrm>
            <a:off x="10857240" y="-64440"/>
            <a:ext cx="996840" cy="996840"/>
          </a:xfrm>
          <a:prstGeom prst="rect">
            <a:avLst/>
          </a:prstGeom>
          <a:ln w="0">
            <a:noFill/>
          </a:ln>
        </p:spPr>
      </p:pic>
      <p:sp>
        <p:nvSpPr>
          <p:cNvPr id="131"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54320" cy="597240"/>
          </a:xfrm>
          <a:prstGeom prst="rect">
            <a:avLst/>
          </a:prstGeom>
          <a:ln w="0">
            <a:noFill/>
          </a:ln>
        </p:spPr>
      </p:pic>
      <p:sp>
        <p:nvSpPr>
          <p:cNvPr id="172"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173" name="Picture 10" descr=""/>
          <p:cNvPicPr/>
          <p:nvPr/>
        </p:nvPicPr>
        <p:blipFill>
          <a:blip r:embed="rId3"/>
          <a:stretch/>
        </p:blipFill>
        <p:spPr>
          <a:xfrm>
            <a:off x="10857240" y="-64440"/>
            <a:ext cx="996840" cy="996840"/>
          </a:xfrm>
          <a:prstGeom prst="rect">
            <a:avLst/>
          </a:prstGeom>
          <a:ln w="0">
            <a:noFill/>
          </a:ln>
        </p:spPr>
      </p:pic>
      <p:sp>
        <p:nvSpPr>
          <p:cNvPr id="174"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54320" cy="597240"/>
          </a:xfrm>
          <a:prstGeom prst="rect">
            <a:avLst/>
          </a:prstGeom>
          <a:ln w="0">
            <a:noFill/>
          </a:ln>
        </p:spPr>
      </p:pic>
      <p:sp>
        <p:nvSpPr>
          <p:cNvPr id="215"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16" name="Picture 10" descr=""/>
          <p:cNvPicPr/>
          <p:nvPr/>
        </p:nvPicPr>
        <p:blipFill>
          <a:blip r:embed="rId3"/>
          <a:stretch/>
        </p:blipFill>
        <p:spPr>
          <a:xfrm>
            <a:off x="10857240" y="-64440"/>
            <a:ext cx="996840" cy="996840"/>
          </a:xfrm>
          <a:prstGeom prst="rect">
            <a:avLst/>
          </a:prstGeom>
          <a:ln w="0">
            <a:noFill/>
          </a:ln>
        </p:spPr>
      </p:pic>
      <p:sp>
        <p:nvSpPr>
          <p:cNvPr id="217"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54320" cy="597240"/>
          </a:xfrm>
          <a:prstGeom prst="rect">
            <a:avLst/>
          </a:prstGeom>
          <a:ln w="0">
            <a:noFill/>
          </a:ln>
        </p:spPr>
      </p:pic>
      <p:sp>
        <p:nvSpPr>
          <p:cNvPr id="258"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259" name="Picture 10" descr=""/>
          <p:cNvPicPr/>
          <p:nvPr/>
        </p:nvPicPr>
        <p:blipFill>
          <a:blip r:embed="rId3"/>
          <a:stretch/>
        </p:blipFill>
        <p:spPr>
          <a:xfrm>
            <a:off x="10857240" y="-64440"/>
            <a:ext cx="996840" cy="996840"/>
          </a:xfrm>
          <a:prstGeom prst="rect">
            <a:avLst/>
          </a:prstGeom>
          <a:ln w="0">
            <a:noFill/>
          </a:ln>
        </p:spPr>
      </p:pic>
      <p:sp>
        <p:nvSpPr>
          <p:cNvPr id="260"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18" descr=""/>
          <p:cNvPicPr/>
          <p:nvPr/>
        </p:nvPicPr>
        <p:blipFill>
          <a:blip r:embed="rId2"/>
          <a:stretch/>
        </p:blipFill>
        <p:spPr>
          <a:xfrm>
            <a:off x="0" y="6242760"/>
            <a:ext cx="12154320" cy="597240"/>
          </a:xfrm>
          <a:prstGeom prst="rect">
            <a:avLst/>
          </a:prstGeom>
          <a:ln w="0">
            <a:noFill/>
          </a:ln>
        </p:spPr>
      </p:pic>
      <p:sp>
        <p:nvSpPr>
          <p:cNvPr id="301" name="Rectangle 7"/>
          <p:cNvSpPr/>
          <p:nvPr/>
        </p:nvSpPr>
        <p:spPr>
          <a:xfrm>
            <a:off x="10868760" y="0"/>
            <a:ext cx="932760" cy="9327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sp>
      <p:pic>
        <p:nvPicPr>
          <p:cNvPr id="302" name="Picture 10" descr=""/>
          <p:cNvPicPr/>
          <p:nvPr/>
        </p:nvPicPr>
        <p:blipFill>
          <a:blip r:embed="rId3"/>
          <a:stretch/>
        </p:blipFill>
        <p:spPr>
          <a:xfrm>
            <a:off x="10857240" y="-64440"/>
            <a:ext cx="996840" cy="996840"/>
          </a:xfrm>
          <a:prstGeom prst="rect">
            <a:avLst/>
          </a:prstGeom>
          <a:ln w="0">
            <a:noFill/>
          </a:ln>
        </p:spPr>
      </p:pic>
      <p:sp>
        <p:nvSpPr>
          <p:cNvPr id="303" name="TextBox 9"/>
          <p:cNvSpPr/>
          <p:nvPr/>
        </p:nvSpPr>
        <p:spPr>
          <a:xfrm>
            <a:off x="185400" y="6362280"/>
            <a:ext cx="46540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4" name="TextBox 11"/>
          <p:cNvSpPr/>
          <p:nvPr/>
        </p:nvSpPr>
        <p:spPr>
          <a:xfrm>
            <a:off x="9360000" y="6352200"/>
            <a:ext cx="26780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3" name="New REX Education Mission Logo V.png" descr="New REX Education Mission Logo V.png"/>
          <p:cNvPicPr/>
          <p:nvPr/>
        </p:nvPicPr>
        <p:blipFill>
          <a:blip r:embed="rId2"/>
          <a:stretch/>
        </p:blipFill>
        <p:spPr>
          <a:xfrm>
            <a:off x="2755800" y="1508760"/>
            <a:ext cx="6578640" cy="3346920"/>
          </a:xfrm>
          <a:prstGeom prst="rect">
            <a:avLst/>
          </a:prstGeom>
          <a:ln w="12700">
            <a:noFill/>
          </a:ln>
        </p:spPr>
      </p:pic>
      <p:sp>
        <p:nvSpPr>
          <p:cNvPr id="3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4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TextBox 7"/>
          <p:cNvSpPr/>
          <p:nvPr/>
        </p:nvSpPr>
        <p:spPr>
          <a:xfrm>
            <a:off x="4203360" y="2760840"/>
            <a:ext cx="7457400" cy="1308600"/>
          </a:xfrm>
          <a:prstGeom prst="rect">
            <a:avLst/>
          </a:prstGeom>
          <a:noFill/>
          <a:ln w="0">
            <a:noFill/>
          </a:ln>
        </p:spPr>
        <p:style>
          <a:lnRef idx="0"/>
          <a:fillRef idx="0"/>
          <a:effectRef idx="0"/>
          <a:fontRef idx="minor"/>
        </p:style>
        <p:txBody>
          <a:bodyPr lIns="90000" rIns="90000" tIns="45000" bIns="45000" anchor="t">
            <a:spAutoFit/>
          </a:bodyPr>
          <a:p>
            <a:pPr algn="just">
              <a:lnSpc>
                <a:spcPct val="100000"/>
              </a:lnSpc>
              <a:buNone/>
            </a:pPr>
            <a:r>
              <a:rPr b="1" lang="en-US" sz="4000" spc="-1" strike="noStrike">
                <a:solidFill>
                  <a:srgbClr val="ffffff"/>
                </a:solidFill>
                <a:latin typeface="Lato"/>
                <a:ea typeface="DejaVu Sans"/>
              </a:rPr>
              <a:t>Sinaunang Pamumuhay ng mga Asyano</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9"/>
          <p:cNvSpPr/>
          <p:nvPr/>
        </p:nvSpPr>
        <p:spPr>
          <a:xfrm>
            <a:off x="609840" y="2520000"/>
            <a:ext cx="10951560" cy="3592800"/>
          </a:xfrm>
          <a:prstGeom prst="rect">
            <a:avLst/>
          </a:prstGeom>
          <a:noFill/>
          <a:ln w="76320">
            <a:noFill/>
          </a:ln>
        </p:spPr>
        <p:style>
          <a:lnRef idx="0"/>
          <a:fillRef idx="0"/>
          <a:effectRef idx="0"/>
          <a:fontRef idx="minor"/>
        </p:style>
      </p:sp>
      <p:sp>
        <p:nvSpPr>
          <p:cNvPr id="416"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buNone/>
            </a:pPr>
            <a:r>
              <a:rPr b="1" lang="en-PH" sz="2000" spc="-1" strike="noStrike">
                <a:latin typeface="Lato"/>
                <a:ea typeface="AppleSystemUIFont"/>
              </a:rPr>
              <a:t>Itinatag ni Siddhartha Gautama o kilala rin sa tawag na Buddha ang relihiyong Budismo o Buddhism. Mahalaga kay Buddha ang pagkamit ng katiwasayan ng isipan at kaluluwa. Sa pamamagitan ng pagninilay o meditation sa loob ng maraming araw, natamo niya ang kaliwanagan (enlightenment).</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May pagkakatulad ang Hinduismo at Budismo. Parehong naniniwala sa karma at reincarnation ang dalawang relihiyon. Ang pagkakaiba lamang ay ang paraan kung paano matatamo ang kaliwanagan at katiwasayan. Sa Budismo, ito ay makakamit sa pamamagitan ng pagsunod sa Four Noble Truths at Eightfold Path.</a:t>
            </a:r>
            <a:endParaRPr b="0" lang="en-PH" sz="2000" spc="-1" strike="noStrike">
              <a:latin typeface="Arial"/>
            </a:endParaRPr>
          </a:p>
        </p:txBody>
      </p:sp>
      <p:sp>
        <p:nvSpPr>
          <p:cNvPr id="417" name=""/>
          <p:cNvSpPr/>
          <p:nvPr/>
        </p:nvSpPr>
        <p:spPr>
          <a:xfrm>
            <a:off x="781560" y="16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BUDISMO</a:t>
            </a:r>
            <a:endParaRPr b="0" lang="en-PH" sz="2800" spc="-1" strike="noStrike">
              <a:latin typeface="Arial"/>
            </a:endParaRPr>
          </a:p>
        </p:txBody>
      </p:sp>
      <p:sp>
        <p:nvSpPr>
          <p:cNvPr id="418" name="PlaceHolder 20"/>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Timog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21"/>
          <p:cNvSpPr/>
          <p:nvPr/>
        </p:nvSpPr>
        <p:spPr>
          <a:xfrm>
            <a:off x="609840" y="2520000"/>
            <a:ext cx="10951560" cy="3592800"/>
          </a:xfrm>
          <a:prstGeom prst="rect">
            <a:avLst/>
          </a:prstGeom>
          <a:noFill/>
          <a:ln w="76320">
            <a:noFill/>
          </a:ln>
        </p:spPr>
        <p:style>
          <a:lnRef idx="0"/>
          <a:fillRef idx="0"/>
          <a:effectRef idx="0"/>
          <a:fontRef idx="minor"/>
        </p:style>
      </p:sp>
      <p:sp>
        <p:nvSpPr>
          <p:cNvPr id="420"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buNone/>
            </a:pPr>
            <a:endParaRPr b="0" lang="en-PH" sz="3200" spc="-1" strike="noStrike">
              <a:latin typeface="Arial"/>
            </a:endParaRPr>
          </a:p>
          <a:p>
            <a:pPr algn="just">
              <a:lnSpc>
                <a:spcPct val="100000"/>
              </a:lnSpc>
              <a:buNone/>
            </a:pPr>
            <a:r>
              <a:rPr b="1" lang="en-PH" sz="2000" spc="-1" strike="noStrike">
                <a:latin typeface="Lato"/>
                <a:ea typeface="AppleSystemUIFont"/>
              </a:rPr>
              <a:t>1. Ang buhay at paghihirap ay hindi mapaghihiwalay.</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2. Ang sanhi ng paghihirap ay ang pagnanasa sa kapangyarihan, kasiyahan, at patuloy na pamumuhay.</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3. Maaaring maalis ang paghihirap kung aalisin ang pagnanasa.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4. Maaalis ang pagnanasa kung susundin ang Walong Landasin (Eightfold Path).</a:t>
            </a:r>
            <a:endParaRPr b="0" lang="en-PH" sz="2000" spc="-1" strike="noStrike">
              <a:latin typeface="Arial"/>
            </a:endParaRPr>
          </a:p>
        </p:txBody>
      </p:sp>
      <p:sp>
        <p:nvSpPr>
          <p:cNvPr id="421" name=""/>
          <p:cNvSpPr/>
          <p:nvPr/>
        </p:nvSpPr>
        <p:spPr>
          <a:xfrm>
            <a:off x="781560" y="16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BUDISMO</a:t>
            </a:r>
            <a:endParaRPr b="0" lang="en-PH" sz="2800" spc="-1" strike="noStrike">
              <a:latin typeface="Arial"/>
            </a:endParaRPr>
          </a:p>
        </p:txBody>
      </p:sp>
      <p:sp>
        <p:nvSpPr>
          <p:cNvPr id="422" name=""/>
          <p:cNvSpPr/>
          <p:nvPr/>
        </p:nvSpPr>
        <p:spPr>
          <a:xfrm>
            <a:off x="5400000" y="1584000"/>
            <a:ext cx="5759280" cy="791280"/>
          </a:xfrm>
          <a:prstGeom prst="rect">
            <a:avLst/>
          </a:prstGeom>
          <a:solidFill>
            <a:srgbClr val="ffffff"/>
          </a:solidFill>
          <a:ln w="38160">
            <a:solidFill>
              <a:srgbClr val="55308d"/>
            </a:solidFill>
            <a:prstDash val="dash"/>
            <a:round/>
          </a:ln>
        </p:spPr>
        <p:style>
          <a:lnRef idx="0"/>
          <a:fillRef idx="0"/>
          <a:effectRef idx="0"/>
          <a:fontRef idx="minor"/>
        </p:style>
        <p:txBody>
          <a:bodyPr lIns="109080" rIns="109080" tIns="64080" bIns="64080" anchor="ctr">
            <a:noAutofit/>
          </a:bodyPr>
          <a:p>
            <a:pPr algn="ctr">
              <a:lnSpc>
                <a:spcPct val="100000"/>
              </a:lnSpc>
              <a:buNone/>
            </a:pPr>
            <a:r>
              <a:rPr b="1" lang="en-PH" sz="2400" spc="-1" strike="noStrike">
                <a:solidFill>
                  <a:srgbClr val="000000"/>
                </a:solidFill>
                <a:latin typeface="Lato"/>
                <a:ea typeface="AppleSystemUIFont"/>
              </a:rPr>
              <a:t>Apat na Katotohanan (Four Noble Truths)</a:t>
            </a:r>
            <a:endParaRPr b="0" lang="en-PH" sz="2400" spc="-1" strike="noStrike">
              <a:latin typeface="Arial"/>
            </a:endParaRPr>
          </a:p>
        </p:txBody>
      </p:sp>
      <p:sp>
        <p:nvSpPr>
          <p:cNvPr id="423" name="PlaceHolder 22"/>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Timog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23"/>
          <p:cNvSpPr/>
          <p:nvPr/>
        </p:nvSpPr>
        <p:spPr>
          <a:xfrm>
            <a:off x="609840" y="2520000"/>
            <a:ext cx="10951560" cy="3592800"/>
          </a:xfrm>
          <a:prstGeom prst="rect">
            <a:avLst/>
          </a:prstGeom>
          <a:noFill/>
          <a:ln w="76320">
            <a:noFill/>
          </a:ln>
        </p:spPr>
        <p:style>
          <a:lnRef idx="0"/>
          <a:fillRef idx="0"/>
          <a:effectRef idx="0"/>
          <a:fontRef idx="minor"/>
        </p:style>
      </p:sp>
      <p:sp>
        <p:nvSpPr>
          <p:cNvPr id="425" name="PlaceHolder 1"/>
          <p:cNvSpPr>
            <a:spLocks noGrp="1"/>
          </p:cNvSpPr>
          <p:nvPr>
            <p:ph/>
          </p:nvPr>
        </p:nvSpPr>
        <p:spPr>
          <a:xfrm>
            <a:off x="2877480" y="2520000"/>
            <a:ext cx="7201800" cy="3239280"/>
          </a:xfrm>
          <a:prstGeom prst="rect">
            <a:avLst/>
          </a:prstGeom>
          <a:noFill/>
          <a:ln w="0">
            <a:noFill/>
          </a:ln>
        </p:spPr>
        <p:txBody>
          <a:bodyPr lIns="0" rIns="0" tIns="0" bIns="0" anchor="t">
            <a:normAutofit/>
          </a:bodyPr>
          <a:p>
            <a:pPr>
              <a:lnSpc>
                <a:spcPct val="100000"/>
              </a:lnSpc>
              <a:buNone/>
            </a:pPr>
            <a:endParaRPr b="0" lang="en-PH" sz="3200" spc="-1" strike="noStrike">
              <a:latin typeface="Arial"/>
            </a:endParaRPr>
          </a:p>
          <a:p>
            <a:pPr>
              <a:lnSpc>
                <a:spcPct val="100000"/>
              </a:lnSpc>
              <a:buNone/>
            </a:pPr>
            <a:r>
              <a:rPr b="1" lang="en-PH" sz="2000" spc="-1" strike="noStrike">
                <a:latin typeface="Lato"/>
                <a:ea typeface="AppleSystemUIFont"/>
              </a:rPr>
              <a:t>1. Tamang pag-iisip</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5. Tamang pagkilos</a:t>
            </a:r>
            <a:endParaRPr b="0" lang="en-PH" sz="2000" spc="-1" strike="noStrike">
              <a:latin typeface="Arial"/>
            </a:endParaRPr>
          </a:p>
          <a:p>
            <a:pPr>
              <a:lnSpc>
                <a:spcPct val="100000"/>
              </a:lnSpc>
              <a:buNone/>
            </a:pPr>
            <a:r>
              <a:rPr b="1" lang="en-PH" sz="2000" spc="-1" strike="noStrike">
                <a:latin typeface="Lato"/>
                <a:ea typeface="AppleSystemUIFont"/>
              </a:rPr>
              <a:t>2. Tamang pananaw</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6. Tamang paghahanapbuhay</a:t>
            </a:r>
            <a:endParaRPr b="0" lang="en-PH" sz="2000" spc="-1" strike="noStrike">
              <a:latin typeface="Arial"/>
            </a:endParaRPr>
          </a:p>
          <a:p>
            <a:pPr>
              <a:lnSpc>
                <a:spcPct val="100000"/>
              </a:lnSpc>
              <a:buNone/>
            </a:pPr>
            <a:r>
              <a:rPr b="1" lang="en-PH" sz="2000" spc="-1" strike="noStrike">
                <a:latin typeface="Lato"/>
                <a:ea typeface="AppleSystemUIFont"/>
              </a:rPr>
              <a:t>3. Tamang intensiyon</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7. Tamang pag-unawa</a:t>
            </a:r>
            <a:endParaRPr b="0" lang="en-PH" sz="2000" spc="-1" strike="noStrike">
              <a:latin typeface="Arial"/>
            </a:endParaRPr>
          </a:p>
          <a:p>
            <a:pPr>
              <a:lnSpc>
                <a:spcPct val="100000"/>
              </a:lnSpc>
              <a:buNone/>
            </a:pPr>
            <a:r>
              <a:rPr b="1" lang="en-PH" sz="2000" spc="-1" strike="noStrike">
                <a:latin typeface="Lato"/>
                <a:ea typeface="AppleSystemUIFont"/>
              </a:rPr>
              <a:t>4. Tamang pagsasalita</a:t>
            </a:r>
            <a:r>
              <a:rPr b="1" lang="en-PH" sz="2000" spc="-1" strike="noStrike">
                <a:latin typeface="Lato"/>
                <a:ea typeface="AppleSystemUIFont"/>
              </a:rPr>
              <a:t>	</a:t>
            </a:r>
            <a:r>
              <a:rPr b="1" lang="en-PH" sz="2000" spc="-1" strike="noStrike">
                <a:latin typeface="Lato"/>
                <a:ea typeface="AppleSystemUIFont"/>
              </a:rPr>
              <a:t>	</a:t>
            </a:r>
            <a:r>
              <a:rPr b="1" lang="en-PH" sz="2000" spc="-1" strike="noStrike">
                <a:latin typeface="Lato"/>
                <a:ea typeface="AppleSystemUIFont"/>
              </a:rPr>
              <a:t>8. Tamang konsentrasyon</a:t>
            </a:r>
            <a:endParaRPr b="0" lang="en-PH" sz="2000" spc="-1" strike="noStrike">
              <a:latin typeface="Arial"/>
            </a:endParaRPr>
          </a:p>
        </p:txBody>
      </p:sp>
      <p:sp>
        <p:nvSpPr>
          <p:cNvPr id="426" name=""/>
          <p:cNvSpPr/>
          <p:nvPr/>
        </p:nvSpPr>
        <p:spPr>
          <a:xfrm>
            <a:off x="781560" y="16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BUDISMO</a:t>
            </a:r>
            <a:endParaRPr b="0" lang="en-PH" sz="2800" spc="-1" strike="noStrike">
              <a:latin typeface="Arial"/>
            </a:endParaRPr>
          </a:p>
        </p:txBody>
      </p:sp>
      <p:sp>
        <p:nvSpPr>
          <p:cNvPr id="427" name=""/>
          <p:cNvSpPr/>
          <p:nvPr/>
        </p:nvSpPr>
        <p:spPr>
          <a:xfrm>
            <a:off x="5400000" y="1584000"/>
            <a:ext cx="5759280" cy="791280"/>
          </a:xfrm>
          <a:prstGeom prst="rect">
            <a:avLst/>
          </a:prstGeom>
          <a:solidFill>
            <a:srgbClr val="ffffff"/>
          </a:solidFill>
          <a:ln w="38160">
            <a:solidFill>
              <a:srgbClr val="55308d"/>
            </a:solidFill>
            <a:prstDash val="dash"/>
            <a:round/>
          </a:ln>
        </p:spPr>
        <p:style>
          <a:lnRef idx="0"/>
          <a:fillRef idx="0"/>
          <a:effectRef idx="0"/>
          <a:fontRef idx="minor"/>
        </p:style>
        <p:txBody>
          <a:bodyPr lIns="109080" rIns="109080" tIns="64080" bIns="64080" anchor="ctr">
            <a:noAutofit/>
          </a:bodyPr>
          <a:p>
            <a:pPr algn="ctr">
              <a:lnSpc>
                <a:spcPct val="100000"/>
              </a:lnSpc>
              <a:buNone/>
            </a:pPr>
            <a:r>
              <a:rPr b="1" lang="en-PH" sz="2400" spc="-1" strike="noStrike">
                <a:solidFill>
                  <a:srgbClr val="000000"/>
                </a:solidFill>
                <a:latin typeface="Lato"/>
                <a:ea typeface="AppleSystemUIFontBold"/>
              </a:rPr>
              <a:t>Walong Landasin (Eightfold Path)</a:t>
            </a:r>
            <a:endParaRPr b="0" lang="en-PH" sz="2400" spc="-1" strike="noStrike">
              <a:latin typeface="Arial"/>
            </a:endParaRPr>
          </a:p>
        </p:txBody>
      </p:sp>
      <p:sp>
        <p:nvSpPr>
          <p:cNvPr id="428" name="PlaceHolder 24"/>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Timog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25"/>
          <p:cNvSpPr/>
          <p:nvPr/>
        </p:nvSpPr>
        <p:spPr>
          <a:xfrm>
            <a:off x="609840" y="2520000"/>
            <a:ext cx="10951560" cy="3592800"/>
          </a:xfrm>
          <a:prstGeom prst="rect">
            <a:avLst/>
          </a:prstGeom>
          <a:noFill/>
          <a:ln w="76320">
            <a:noFill/>
          </a:ln>
        </p:spPr>
        <p:style>
          <a:lnRef idx="0"/>
          <a:fillRef idx="0"/>
          <a:effectRef idx="0"/>
          <a:fontRef idx="minor"/>
        </p:style>
      </p:sp>
      <p:sp>
        <p:nvSpPr>
          <p:cNvPr id="430" name="PlaceHolder 1"/>
          <p:cNvSpPr>
            <a:spLocks noGrp="1"/>
          </p:cNvSpPr>
          <p:nvPr>
            <p:ph type="title"/>
          </p:nvPr>
        </p:nvSpPr>
        <p:spPr>
          <a:xfrm>
            <a:off x="609480" y="23544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Silangang Asya</a:t>
            </a:r>
            <a:endParaRPr b="0" lang="en-PH" sz="4000" spc="-1" strike="noStrike">
              <a:latin typeface="Arial"/>
            </a:endParaRPr>
          </a:p>
        </p:txBody>
      </p:sp>
      <p:sp>
        <p:nvSpPr>
          <p:cNvPr id="431" name=""/>
          <p:cNvSpPr/>
          <p:nvPr/>
        </p:nvSpPr>
        <p:spPr>
          <a:xfrm>
            <a:off x="3935880" y="25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CONFUCIANISMO</a:t>
            </a:r>
            <a:endParaRPr b="0" lang="en-PH" sz="2800" spc="-1" strike="noStrike">
              <a:latin typeface="Arial"/>
            </a:endParaRPr>
          </a:p>
        </p:txBody>
      </p:sp>
      <p:sp>
        <p:nvSpPr>
          <p:cNvPr id="432" name=""/>
          <p:cNvSpPr/>
          <p:nvPr/>
        </p:nvSpPr>
        <p:spPr>
          <a:xfrm>
            <a:off x="3936240" y="3400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TAOISMO</a:t>
            </a:r>
            <a:endParaRPr b="0" lang="en-PH" sz="2800" spc="-1" strike="noStrike">
              <a:latin typeface="Arial"/>
            </a:endParaRPr>
          </a:p>
        </p:txBody>
      </p:sp>
      <p:sp>
        <p:nvSpPr>
          <p:cNvPr id="433" name=""/>
          <p:cNvSpPr/>
          <p:nvPr/>
        </p:nvSpPr>
        <p:spPr>
          <a:xfrm>
            <a:off x="3936240" y="430056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LEGALISMO</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27"/>
          <p:cNvSpPr/>
          <p:nvPr/>
        </p:nvSpPr>
        <p:spPr>
          <a:xfrm>
            <a:off x="609840" y="2520000"/>
            <a:ext cx="10951560" cy="3592800"/>
          </a:xfrm>
          <a:prstGeom prst="rect">
            <a:avLst/>
          </a:prstGeom>
          <a:noFill/>
          <a:ln w="76320">
            <a:noFill/>
          </a:ln>
        </p:spPr>
        <p:style>
          <a:lnRef idx="0"/>
          <a:fillRef idx="0"/>
          <a:effectRef idx="0"/>
          <a:fontRef idx="minor"/>
        </p:style>
      </p:sp>
      <p:sp>
        <p:nvSpPr>
          <p:cNvPr id="435" name=""/>
          <p:cNvSpPr/>
          <p:nvPr/>
        </p:nvSpPr>
        <p:spPr>
          <a:xfrm>
            <a:off x="792000" y="1636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CONFUCIANISMO</a:t>
            </a:r>
            <a:endParaRPr b="0" lang="en-PH" sz="2800" spc="-1" strike="noStrike">
              <a:latin typeface="Arial"/>
            </a:endParaRPr>
          </a:p>
        </p:txBody>
      </p:sp>
      <p:sp>
        <p:nvSpPr>
          <p:cNvPr id="436" name=""/>
          <p:cNvSpPr/>
          <p:nvPr/>
        </p:nvSpPr>
        <p:spPr>
          <a:xfrm>
            <a:off x="605520" y="2520000"/>
            <a:ext cx="10971360" cy="359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Sa panahon ng mahabang kaguluhan sa China, isinilang ang Confucianismo o Confucianism. Naganap ito sa panahon ng Dinastiyang Zhou na tinawag ding “Panahon ng mga Dakilang Pilosopo.” Pinakatanyag na pilosopo si Confucius na isinilang noong 551 BCE. Naging guro si Confucius at nagkaroon ng maraming mag-aaral at disipulo. Sila ang nagpakalat ng kaniyang pilosopiya sa maraming bahagi ng Asya.</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Ang mga turo ni Confucius ay nakasaad sa mga aklat ng Five Classics. Nakapaloob sa mga ito ang mga pilosopiya ni Confucius ukol sa paghahanap ng solusyon sa kaguluhan sa lipunan. Para sa kaniya, makakamit ang kaayusan kung bibigyan ng importansiya ang pagpapabuti ng sarili at pagpapahalaga sa ugnayan ng bawat isa sa lipunan.</a:t>
            </a:r>
            <a:endParaRPr b="0" lang="en-PH" sz="2000" spc="-1" strike="noStrike">
              <a:latin typeface="Arial"/>
            </a:endParaRPr>
          </a:p>
        </p:txBody>
      </p:sp>
      <p:sp>
        <p:nvSpPr>
          <p:cNvPr id="437" name="PlaceHolder 28"/>
          <p:cNvSpPr txBox="1"/>
          <p:nvPr/>
        </p:nvSpPr>
        <p:spPr>
          <a:xfrm>
            <a:off x="609480" y="23580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Silangang Asya</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31"/>
          <p:cNvSpPr/>
          <p:nvPr/>
        </p:nvSpPr>
        <p:spPr>
          <a:xfrm>
            <a:off x="609840" y="2520000"/>
            <a:ext cx="10951560" cy="3592800"/>
          </a:xfrm>
          <a:prstGeom prst="rect">
            <a:avLst/>
          </a:prstGeom>
          <a:noFill/>
          <a:ln w="76320">
            <a:noFill/>
          </a:ln>
        </p:spPr>
        <p:style>
          <a:lnRef idx="0"/>
          <a:fillRef idx="0"/>
          <a:effectRef idx="0"/>
          <a:fontRef idx="minor"/>
        </p:style>
      </p:sp>
      <p:sp>
        <p:nvSpPr>
          <p:cNvPr id="439" name=""/>
          <p:cNvSpPr/>
          <p:nvPr/>
        </p:nvSpPr>
        <p:spPr>
          <a:xfrm>
            <a:off x="792000" y="1636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TAOISMO</a:t>
            </a:r>
            <a:endParaRPr b="0" lang="en-PH" sz="2800" spc="-1" strike="noStrike">
              <a:latin typeface="Arial"/>
            </a:endParaRPr>
          </a:p>
        </p:txBody>
      </p:sp>
      <p:sp>
        <p:nvSpPr>
          <p:cNvPr id="440" name=""/>
          <p:cNvSpPr/>
          <p:nvPr/>
        </p:nvSpPr>
        <p:spPr>
          <a:xfrm>
            <a:off x="605520" y="2520000"/>
            <a:ext cx="10971360" cy="359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solidFill>
                  <a:srgbClr val="000000"/>
                </a:solidFill>
                <a:latin typeface="Lato"/>
                <a:ea typeface="AppleSystemUIFont"/>
              </a:rPr>
              <a:t>Ang Taoismo bilang relihiyon ay nagsimula noong 142 CE. Itinuring na si Lao Tzu ang pilosopong nagtatag ng Taoismo. Siya ang may akda ng librong “Tao Te Ching.” Naniniwala ang Taoismo na ang kalikasan ay may sariling landas na tinatahak. Naniniwala ang relihiyong ito na hindi dapat ginagalaw ng tao ang kalikasan. Ang tao ay dapat nagninilay-nilay, nakikiayon, at nakikiisa sa kalikasan. Ang aral na ito sa tao ay huwag maghangad ng kayamanan, kapangyarihan, at kaalaman sapagkat pagsasayang lang ito ng lakas. Ang nararapat ay ang pagsabay sa agos ng kalikasan at pagdama sa diwa nito.</a:t>
            </a:r>
            <a:endParaRPr b="0" lang="en-PH" sz="2000" spc="-1" strike="noStrike">
              <a:latin typeface="Arial"/>
            </a:endParaRPr>
          </a:p>
        </p:txBody>
      </p:sp>
      <p:sp>
        <p:nvSpPr>
          <p:cNvPr id="441" name="PlaceHolder 32"/>
          <p:cNvSpPr txBox="1"/>
          <p:nvPr/>
        </p:nvSpPr>
        <p:spPr>
          <a:xfrm>
            <a:off x="609480" y="23580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Silangang Asya</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33"/>
          <p:cNvSpPr/>
          <p:nvPr/>
        </p:nvSpPr>
        <p:spPr>
          <a:xfrm>
            <a:off x="609840" y="2520000"/>
            <a:ext cx="10951560" cy="3592800"/>
          </a:xfrm>
          <a:prstGeom prst="rect">
            <a:avLst/>
          </a:prstGeom>
          <a:noFill/>
          <a:ln w="76320">
            <a:noFill/>
          </a:ln>
        </p:spPr>
        <p:style>
          <a:lnRef idx="0"/>
          <a:fillRef idx="0"/>
          <a:effectRef idx="0"/>
          <a:fontRef idx="minor"/>
        </p:style>
      </p:sp>
      <p:sp>
        <p:nvSpPr>
          <p:cNvPr id="443" name=""/>
          <p:cNvSpPr/>
          <p:nvPr/>
        </p:nvSpPr>
        <p:spPr>
          <a:xfrm>
            <a:off x="792000" y="1636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3465a4"/>
          </a:solidFill>
          <a:ln w="76320">
            <a:solidFill>
              <a:srgbClr val="fff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LEGALISMO</a:t>
            </a:r>
            <a:endParaRPr b="0" lang="en-PH" sz="2800" spc="-1" strike="noStrike">
              <a:latin typeface="Arial"/>
            </a:endParaRPr>
          </a:p>
        </p:txBody>
      </p:sp>
      <p:sp>
        <p:nvSpPr>
          <p:cNvPr id="444" name=""/>
          <p:cNvSpPr/>
          <p:nvPr/>
        </p:nvSpPr>
        <p:spPr>
          <a:xfrm>
            <a:off x="605520" y="2520000"/>
            <a:ext cx="10971360" cy="359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solidFill>
                  <a:srgbClr val="000000"/>
                </a:solidFill>
                <a:latin typeface="Lato"/>
                <a:ea typeface="AppleSystemUIFont"/>
              </a:rPr>
              <a:t>Ang pangatlo sa paniniwala na naging matagumpay sa China ay ang Legalismo. Sina Shang Yang at Han Feizi ang tagapagtatag ng pilosopiyang ito. Ito ay kakaiba sa Confucianismo at Taoismo dahil naniniwala ito na ang tao ay likhang masama. Ito ay maitutuwid lamang sa pamamagitan ng mahihigpit na batas na may katumbas na kaparusahan sa bawat paglabag. Sa pamamagitan lamang ng makapangyarihang tagapamuno maaaring magkaroon ng kaayusan at kaunlaran ang isang imperyo o bansa.</a:t>
            </a:r>
            <a:endParaRPr b="0" lang="en-PH" sz="2000" spc="-1" strike="noStrike">
              <a:latin typeface="Arial"/>
            </a:endParaRPr>
          </a:p>
        </p:txBody>
      </p:sp>
      <p:sp>
        <p:nvSpPr>
          <p:cNvPr id="445" name="PlaceHolder 34"/>
          <p:cNvSpPr txBox="1"/>
          <p:nvPr/>
        </p:nvSpPr>
        <p:spPr>
          <a:xfrm>
            <a:off x="609480" y="23580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Silangang Asya</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PlaceHolder 37"/>
          <p:cNvSpPr/>
          <p:nvPr/>
        </p:nvSpPr>
        <p:spPr>
          <a:xfrm>
            <a:off x="609840" y="2520000"/>
            <a:ext cx="10951560" cy="3592800"/>
          </a:xfrm>
          <a:prstGeom prst="rect">
            <a:avLst/>
          </a:prstGeom>
          <a:noFill/>
          <a:ln w="76320">
            <a:noFill/>
          </a:ln>
        </p:spPr>
        <p:style>
          <a:lnRef idx="0"/>
          <a:fillRef idx="0"/>
          <a:effectRef idx="0"/>
          <a:fontRef idx="minor"/>
        </p:style>
      </p:sp>
      <p:sp>
        <p:nvSpPr>
          <p:cNvPr id="447" name="PlaceHolder 1"/>
          <p:cNvSpPr>
            <a:spLocks noGrp="1"/>
          </p:cNvSpPr>
          <p:nvPr>
            <p:ph type="title"/>
          </p:nvPr>
        </p:nvSpPr>
        <p:spPr>
          <a:xfrm>
            <a:off x="609480" y="23544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Silangang Asya</a:t>
            </a:r>
            <a:endParaRPr b="0" lang="en-PH" sz="4000" spc="-1" strike="noStrike">
              <a:latin typeface="Arial"/>
            </a:endParaRPr>
          </a:p>
        </p:txBody>
      </p:sp>
      <p:sp>
        <p:nvSpPr>
          <p:cNvPr id="448" name=""/>
          <p:cNvSpPr/>
          <p:nvPr/>
        </p:nvSpPr>
        <p:spPr>
          <a:xfrm>
            <a:off x="3744000" y="2520000"/>
            <a:ext cx="4703400" cy="1079280"/>
          </a:xfrm>
          <a:custGeom>
            <a:avLst/>
            <a:gdLst/>
            <a:ahLst/>
            <a:rect l="l" t="t" r="r" b="b"/>
            <a:pathLst>
              <a:path w="13069" h="3002">
                <a:moveTo>
                  <a:pt x="500" y="0"/>
                </a:moveTo>
                <a:lnTo>
                  <a:pt x="500" y="0"/>
                </a:lnTo>
                <a:cubicBezTo>
                  <a:pt x="412" y="0"/>
                  <a:pt x="326" y="23"/>
                  <a:pt x="250" y="67"/>
                </a:cubicBezTo>
                <a:cubicBezTo>
                  <a:pt x="174" y="111"/>
                  <a:pt x="111" y="174"/>
                  <a:pt x="67" y="250"/>
                </a:cubicBezTo>
                <a:cubicBezTo>
                  <a:pt x="23" y="326"/>
                  <a:pt x="0" y="412"/>
                  <a:pt x="0" y="500"/>
                </a:cubicBezTo>
                <a:lnTo>
                  <a:pt x="0" y="2500"/>
                </a:lnTo>
                <a:lnTo>
                  <a:pt x="0" y="2501"/>
                </a:lnTo>
                <a:cubicBezTo>
                  <a:pt x="0" y="2589"/>
                  <a:pt x="23" y="2675"/>
                  <a:pt x="67" y="2751"/>
                </a:cubicBezTo>
                <a:cubicBezTo>
                  <a:pt x="111" y="2827"/>
                  <a:pt x="174" y="2890"/>
                  <a:pt x="250" y="2934"/>
                </a:cubicBezTo>
                <a:cubicBezTo>
                  <a:pt x="326" y="2978"/>
                  <a:pt x="412" y="3001"/>
                  <a:pt x="500" y="3001"/>
                </a:cubicBezTo>
                <a:lnTo>
                  <a:pt x="12567" y="3001"/>
                </a:lnTo>
                <a:lnTo>
                  <a:pt x="12568" y="3001"/>
                </a:lnTo>
                <a:cubicBezTo>
                  <a:pt x="12656" y="3001"/>
                  <a:pt x="12742" y="2978"/>
                  <a:pt x="12818" y="2934"/>
                </a:cubicBezTo>
                <a:cubicBezTo>
                  <a:pt x="12894" y="2890"/>
                  <a:pt x="12957" y="2827"/>
                  <a:pt x="13001" y="2751"/>
                </a:cubicBezTo>
                <a:cubicBezTo>
                  <a:pt x="13045" y="2675"/>
                  <a:pt x="13068" y="2589"/>
                  <a:pt x="13068" y="2501"/>
                </a:cubicBezTo>
                <a:lnTo>
                  <a:pt x="13068" y="500"/>
                </a:lnTo>
                <a:lnTo>
                  <a:pt x="13068" y="500"/>
                </a:lnTo>
                <a:lnTo>
                  <a:pt x="13068" y="500"/>
                </a:lnTo>
                <a:cubicBezTo>
                  <a:pt x="13068" y="412"/>
                  <a:pt x="13045" y="326"/>
                  <a:pt x="13001" y="250"/>
                </a:cubicBezTo>
                <a:cubicBezTo>
                  <a:pt x="12957" y="174"/>
                  <a:pt x="12894" y="111"/>
                  <a:pt x="12818" y="67"/>
                </a:cubicBezTo>
                <a:cubicBezTo>
                  <a:pt x="12742" y="23"/>
                  <a:pt x="12656" y="0"/>
                  <a:pt x="12568" y="0"/>
                </a:cubicBezTo>
                <a:lnTo>
                  <a:pt x="500" y="0"/>
                </a:lnTo>
              </a:path>
            </a:pathLst>
          </a:custGeom>
          <a:solidFill>
            <a:srgbClr val="ff7b59"/>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3400" spc="-1" strike="noStrike">
                <a:solidFill>
                  <a:srgbClr val="ffffff"/>
                </a:solidFill>
                <a:latin typeface="Lato"/>
                <a:ea typeface="DejaVu Sans"/>
              </a:rPr>
              <a:t>ANIMISMO</a:t>
            </a:r>
            <a:endParaRPr b="0" lang="en-PH" sz="3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35"/>
          <p:cNvSpPr/>
          <p:nvPr/>
        </p:nvSpPr>
        <p:spPr>
          <a:xfrm>
            <a:off x="609840" y="2520000"/>
            <a:ext cx="10951560" cy="3592800"/>
          </a:xfrm>
          <a:prstGeom prst="rect">
            <a:avLst/>
          </a:prstGeom>
          <a:noFill/>
          <a:ln w="76320">
            <a:noFill/>
          </a:ln>
        </p:spPr>
        <p:style>
          <a:lnRef idx="0"/>
          <a:fillRef idx="0"/>
          <a:effectRef idx="0"/>
          <a:fontRef idx="minor"/>
        </p:style>
      </p:sp>
      <p:sp>
        <p:nvSpPr>
          <p:cNvPr id="450" name=""/>
          <p:cNvSpPr/>
          <p:nvPr/>
        </p:nvSpPr>
        <p:spPr>
          <a:xfrm>
            <a:off x="792000" y="1636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ff7b59"/>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ANIMISMO</a:t>
            </a:r>
            <a:endParaRPr b="0" lang="en-PH" sz="2800" spc="-1" strike="noStrike">
              <a:latin typeface="Arial"/>
            </a:endParaRPr>
          </a:p>
        </p:txBody>
      </p:sp>
      <p:sp>
        <p:nvSpPr>
          <p:cNvPr id="451" name="PlaceHolder 36"/>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Timog-Silangang Asya</a:t>
            </a:r>
            <a:endParaRPr b="0" lang="en-PH" sz="4000" spc="-1" strike="noStrike">
              <a:solidFill>
                <a:srgbClr val="ffffff"/>
              </a:solidFill>
              <a:latin typeface="Arial"/>
            </a:endParaRPr>
          </a:p>
        </p:txBody>
      </p:sp>
      <p:sp>
        <p:nvSpPr>
          <p:cNvPr id="452" name=""/>
          <p:cNvSpPr/>
          <p:nvPr/>
        </p:nvSpPr>
        <p:spPr>
          <a:xfrm>
            <a:off x="605520" y="2520000"/>
            <a:ext cx="10971360" cy="359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solidFill>
                  <a:srgbClr val="000000"/>
                </a:solidFill>
                <a:latin typeface="Lato"/>
                <a:ea typeface="AppleSystemUIFont"/>
              </a:rPr>
              <a:t>Ito ay katutubong relihiyon ng Timog-Silangang Asya. Ang mga tagasunod nito ay naniniwala na ang daigdig ay pinananahanan ng mga makapangyarihang puwersa o mga espiritu. Nananahan sila sa mga bato, puno, ilog, bundok, talon, at iba pang anyo ng kalikasan. Humihingi ng gabay at pahintulot ang mga naniniwala sa animismo sa mga espiritu ng kalikasan bago gumawa ng ilang gawain tulad ng pagpapagawa ng tahanan, pagtatanim, at paglalakbay. Pag-aalay ang paraan ng kanilang pagsamba upang bigyan ng masaganang ani at upang ilayo sa mga kalamidad.</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PlaceHolder 39"/>
          <p:cNvSpPr/>
          <p:nvPr/>
        </p:nvSpPr>
        <p:spPr>
          <a:xfrm>
            <a:off x="609840" y="2520000"/>
            <a:ext cx="10951560" cy="3592800"/>
          </a:xfrm>
          <a:prstGeom prst="rect">
            <a:avLst/>
          </a:prstGeom>
          <a:noFill/>
          <a:ln w="76320">
            <a:noFill/>
          </a:ln>
        </p:spPr>
        <p:style>
          <a:lnRef idx="0"/>
          <a:fillRef idx="0"/>
          <a:effectRef idx="0"/>
          <a:fontRef idx="minor"/>
        </p:style>
      </p:sp>
      <p:sp>
        <p:nvSpPr>
          <p:cNvPr id="454" name="PlaceHolder 40"/>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Mahahalagang Pangyayari sa Sinaunang Pamumuhay ng mga Asyano</a:t>
            </a:r>
            <a:endParaRPr b="0" lang="en-PH" sz="4000" spc="-1" strike="noStrike">
              <a:solidFill>
                <a:srgbClr val="ffffff"/>
              </a:solidFill>
              <a:latin typeface="Arial"/>
            </a:endParaRPr>
          </a:p>
        </p:txBody>
      </p:sp>
      <p:sp>
        <p:nvSpPr>
          <p:cNvPr id="455" name=""/>
          <p:cNvSpPr/>
          <p:nvPr/>
        </p:nvSpPr>
        <p:spPr>
          <a:xfrm>
            <a:off x="605520" y="1620000"/>
            <a:ext cx="10971360" cy="449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endParaRPr b="0" lang="en-PH" sz="1800" spc="-1" strike="noStrike">
              <a:latin typeface="Arial"/>
            </a:endParaRPr>
          </a:p>
          <a:p>
            <a:pPr algn="just">
              <a:lnSpc>
                <a:spcPct val="100000"/>
              </a:lnSpc>
              <a:spcBef>
                <a:spcPts val="1417"/>
              </a:spcBef>
              <a:buNone/>
            </a:pPr>
            <a:r>
              <a:rPr b="1" lang="en-PH" sz="2000" spc="-1" strike="noStrike">
                <a:solidFill>
                  <a:srgbClr val="000000"/>
                </a:solidFill>
                <a:latin typeface="Lato"/>
                <a:ea typeface="AppleSystemUIFont"/>
              </a:rPr>
              <a:t>May mga kaharian at imperyong namayagpag sa iba’t ibang rehiyon sa Asya. Ang iba ay lumawig at patuloy na umunlad samantalang ang iba ay hindi na nagpatuloy. Tanging ang labi ng kanilang kabihasnan ang nahukay bilang patunay na sila ay minsang naging bahagi ng kasaysayan.</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4"/>
          <p:cNvSpPr/>
          <p:nvPr/>
        </p:nvSpPr>
        <p:spPr>
          <a:xfrm>
            <a:off x="609840" y="2520000"/>
            <a:ext cx="10951560" cy="3592800"/>
          </a:xfrm>
          <a:prstGeom prst="rect">
            <a:avLst/>
          </a:prstGeom>
          <a:noFill/>
          <a:ln w="76320">
            <a:noFill/>
          </a:ln>
        </p:spPr>
        <p:style>
          <a:lnRef idx="0"/>
          <a:fillRef idx="0"/>
          <a:effectRef idx="0"/>
          <a:fontRef idx="minor"/>
        </p:style>
      </p:sp>
      <p:sp>
        <p:nvSpPr>
          <p:cNvPr id="384" name="PlaceHolder 1"/>
          <p:cNvSpPr>
            <a:spLocks noGrp="1"/>
          </p:cNvSpPr>
          <p:nvPr>
            <p:ph/>
          </p:nvPr>
        </p:nvSpPr>
        <p:spPr>
          <a:xfrm>
            <a:off x="609480" y="1080000"/>
            <a:ext cx="10970280" cy="5032800"/>
          </a:xfrm>
          <a:prstGeom prst="rect">
            <a:avLst/>
          </a:prstGeom>
          <a:noFill/>
          <a:ln w="0">
            <a:noFill/>
          </a:ln>
        </p:spPr>
        <p:txBody>
          <a:bodyPr lIns="0" rIns="0" tIns="0" bIns="0" anchor="t">
            <a:normAutofit/>
          </a:bodyPr>
          <a:p>
            <a:pPr algn="just">
              <a:lnSpc>
                <a:spcPct val="100000"/>
              </a:lnSpc>
              <a:buNone/>
            </a:pPr>
            <a:r>
              <a:rPr b="1" lang="en-PH" sz="1800" spc="-1" strike="noStrike">
                <a:latin typeface="Lato"/>
                <a:ea typeface="AppleSystemUIFont"/>
              </a:rPr>
              <a:t>Ang relihiyon ay bahagi na ng kabihasnan at lipunan simula pa noong unang panahon. Ito ay pagpapakita ng pagsamba at pananampalataya sa kinikilalang diyos ng mga tao. Tumutukoy rin ito sa pagkilala ng tao sa kapangyarihang nakapaghahari sa lahat ng bagay. Ang mga batas at utos na itinakda ng relihiyon ay tinangkilik at sinusunod ng mga tao. Naging malaking bahagi rin ang relihiyon sa mga pilosopiya at tradisyon sa sinaunang pamumuhay ng mga Asyano.</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Habang ang relihiyon ay tumatalakay sa mga kaisipan at prinsipyong moral at espiritwal, ang pilosopiya ay tumutukoy sa isang paraan ng pagtuklas ng kaalaman at pag-unawa tungkol sa sarili, buhay, pamumuhay , at sa mga bagay na nakapaligid sa tao. Ang mga pilosopiyang umusbong sa sinaunang kabihasnan ay nagsilbing gabay sa kanilang pamumuhay.</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Sa kabilang banda, ang tradisyon ay mga kaugalian, paniniwala, at kasanayan na mula pa sa sinaunang panahon na nagpatuloy hanggang sa kasalukuyan. Malaki ang impluwensiyang dulot nito sa bawat pamilya, pamayanan, at lipunan na ating kinabibilangan.</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1" lang="en-PH" sz="1800" spc="-1" strike="noStrike">
                <a:latin typeface="Lato"/>
                <a:ea typeface="AppleSystemUIFont"/>
              </a:rPr>
              <a:t>Ang kasaysayan ng bawat rehiyon sa Asya ay lubhang hinugis ng paniniwala at relihiyon. Ang mga doktrina, aral, at turo ng mga pangunahing relihiyon ay tuwirang nakapagpatibay at nakapagpayabong sa kultura sa iba’t ibang bahagi ng kontinente ng Asya.</a:t>
            </a:r>
            <a:endParaRPr b="0" lang="en-PH" sz="1800" spc="-1" strike="noStrike">
              <a:latin typeface="Arial"/>
            </a:endParaRPr>
          </a:p>
          <a:p>
            <a:pPr algn="just">
              <a:lnSpc>
                <a:spcPct val="100000"/>
              </a:lnSpc>
              <a:buNone/>
            </a:pP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PlaceHolder 41"/>
          <p:cNvSpPr/>
          <p:nvPr/>
        </p:nvSpPr>
        <p:spPr>
          <a:xfrm>
            <a:off x="609840" y="2520000"/>
            <a:ext cx="10951560" cy="3592800"/>
          </a:xfrm>
          <a:prstGeom prst="rect">
            <a:avLst/>
          </a:prstGeom>
          <a:noFill/>
          <a:ln w="76320">
            <a:noFill/>
          </a:ln>
        </p:spPr>
        <p:style>
          <a:lnRef idx="0"/>
          <a:fillRef idx="0"/>
          <a:effectRef idx="0"/>
          <a:fontRef idx="minor"/>
        </p:style>
      </p:sp>
      <p:sp>
        <p:nvSpPr>
          <p:cNvPr id="457" name="PlaceHolder 42"/>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58"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solidFill>
                  <a:srgbClr val="000000"/>
                </a:solidFill>
                <a:latin typeface="Lato"/>
                <a:ea typeface="AppleSystemUIFont"/>
              </a:rPr>
              <a:t>Ang lungsod ng Akkad ang naging sentro ng kapangyarihan at imperyong itinatag ni Haring Sargon. Pinaunlad niya ang sistema ng pagsusulat na nagbigaydaan sa mayamang literatura ng mga Akkadian. Nagkaroon din ng palitan ng mga mineral, pilak, lapis lazuli, cedar, at tanso mula sa mga lugar ng Anatolia, Afghanistan, Lebanon, at Magan. Pinalawak niya rin ang kaniyang teritoryo sa pamamagitan ng pananalakay at pananakop subalit sa lawak ng kanilang nasasakupan ay humina naman ang sistema ng kanilang pagtatanggol sa kanilang teritoryo. Naging madali sa mga kaaway ang pagsalakay kaya unti-unting lumiit ang imperyo. Nang mamatay si Haring Sargon ay humalili ang kaniyang mga anak. Nagsimulang bumagsak ang ekonomiya ng Akkad at bumaba rin ang kalakalan. Ito ay nagbunga ng pagkawala ng tiwala ng mga mamamayan sa mga sumunod na nahirang na mga hari kaya nagpasiya sila na lisanin ang Akkad at mamuhay sa ibang kaharian.</a:t>
            </a:r>
            <a:endParaRPr b="0" lang="en-PH" sz="2000" spc="-1" strike="noStrike">
              <a:latin typeface="Arial"/>
            </a:endParaRPr>
          </a:p>
        </p:txBody>
      </p:sp>
      <p:sp>
        <p:nvSpPr>
          <p:cNvPr id="459"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Akkadian (2700 hanggang 2230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43"/>
          <p:cNvSpPr/>
          <p:nvPr/>
        </p:nvSpPr>
        <p:spPr>
          <a:xfrm>
            <a:off x="609840" y="2520000"/>
            <a:ext cx="10951560" cy="3592800"/>
          </a:xfrm>
          <a:prstGeom prst="rect">
            <a:avLst/>
          </a:prstGeom>
          <a:noFill/>
          <a:ln w="76320">
            <a:noFill/>
          </a:ln>
        </p:spPr>
        <p:style>
          <a:lnRef idx="0"/>
          <a:fillRef idx="0"/>
          <a:effectRef idx="0"/>
          <a:fontRef idx="minor"/>
        </p:style>
      </p:sp>
      <p:sp>
        <p:nvSpPr>
          <p:cNvPr id="461" name="PlaceHolder 44"/>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62"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spcBef>
                <a:spcPts val="1417"/>
              </a:spcBef>
              <a:buNone/>
            </a:pPr>
            <a:r>
              <a:rPr b="1" lang="en-PH" sz="2000" spc="-1" strike="noStrike">
                <a:solidFill>
                  <a:srgbClr val="000000"/>
                </a:solidFill>
                <a:latin typeface="Lato"/>
                <a:ea typeface="AppleSystemUIFont"/>
              </a:rPr>
              <a:t>Si Hammurabi ang pinakadakilang hari ng Babylonia. Kilala siya bilang magaling na lider ng militar. Sa kaniyang panahon, nasakop niya ang mga kaharian sa hilaga kabilang ang kahariang Ashur. Kilala rin siya sa pagtitipon ng batas. Isa sa pinakamalaking ambag ng kaniyang imperyo ang Batas o Kodigo ni Hammurabi. Ang kodigong ito ay binubuo ng 282 na batas na nagsilbing pamantayan ng pamumuhay sa kabihasnan. Pinakapuso ng Kodigo ni Hammurabi ang “Mata sa mata, ngipin sa ngipin.” Nagawang palawakin ni Hammurabi ang imperyo ngunit hindi ito napanatili ng mga sumunod na hari ng Babylonia kaya tuluyan itong bumagsak.</a:t>
            </a:r>
            <a:endParaRPr b="0" lang="en-PH" sz="2000" spc="-1" strike="noStrike">
              <a:latin typeface="Arial"/>
            </a:endParaRPr>
          </a:p>
        </p:txBody>
      </p:sp>
      <p:sp>
        <p:nvSpPr>
          <p:cNvPr id="463"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Babylonian (1790 hanggang 1595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PlaceHolder 16"/>
          <p:cNvSpPr/>
          <p:nvPr/>
        </p:nvSpPr>
        <p:spPr>
          <a:xfrm>
            <a:off x="609840" y="2520000"/>
            <a:ext cx="10951560" cy="3592800"/>
          </a:xfrm>
          <a:prstGeom prst="rect">
            <a:avLst/>
          </a:prstGeom>
          <a:noFill/>
          <a:ln w="76320">
            <a:noFill/>
          </a:ln>
        </p:spPr>
        <p:style>
          <a:lnRef idx="0"/>
          <a:fillRef idx="0"/>
          <a:effectRef idx="0"/>
          <a:fontRef idx="minor"/>
        </p:style>
      </p:sp>
      <p:sp>
        <p:nvSpPr>
          <p:cNvPr id="465" name="PlaceHolder 26"/>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66"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Isa sa kinilalang hari ng Assyria ay si Haring Ashurbanipal. Namayagpag ang Imperyong Assyrian dahil sa kanilang mga kagamitang yari sa bakal. Sila rin ang pinakaunang nagkaroon ng serbisyong pangkoreo (postal service) o ang pagpapadala ng liham sa malalayong pook. Kahanga-hanga rin ang kanilang maayos na kalsada. Sila ang pinakaunang imperyo na nakabuo ng mahusay at epektibong pamumuno ng kabihasnan. Dahil sa lakas ng kanilang puwersa, naging malupit ang mga pinuno ng Assyria. Nagkaisa ang mga kalapit nilang imperyo na itaboy sila. Ito ang naging sanhi ng pagpanaw ng isang makapangyarihang kaharian.</a:t>
            </a:r>
            <a:endParaRPr b="0" lang="en-PH" sz="2000" spc="-1" strike="noStrike">
              <a:latin typeface="Arial"/>
            </a:endParaRPr>
          </a:p>
        </p:txBody>
      </p:sp>
      <p:sp>
        <p:nvSpPr>
          <p:cNvPr id="467"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Assyrian (745 hanggang 612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29"/>
          <p:cNvSpPr/>
          <p:nvPr/>
        </p:nvSpPr>
        <p:spPr>
          <a:xfrm>
            <a:off x="609840" y="2520000"/>
            <a:ext cx="10951560" cy="3592800"/>
          </a:xfrm>
          <a:prstGeom prst="rect">
            <a:avLst/>
          </a:prstGeom>
          <a:noFill/>
          <a:ln w="76320">
            <a:noFill/>
          </a:ln>
        </p:spPr>
        <p:style>
          <a:lnRef idx="0"/>
          <a:fillRef idx="0"/>
          <a:effectRef idx="0"/>
          <a:fontRef idx="minor"/>
        </p:style>
      </p:sp>
      <p:sp>
        <p:nvSpPr>
          <p:cNvPr id="469" name="PlaceHolder 30"/>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70"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Sila ay kilala bilang unang gumamit ng bakal at yero. Naglingkod bilang pari ang hari. Mayroon din isang sistemang legal. Nahati ang imperyo noong 1180 BCE na naging dahilan upang malupig sila ng ibang mga hukbo.</a:t>
            </a:r>
            <a:endParaRPr b="0" lang="en-PH" sz="2000" spc="-1" strike="noStrike">
              <a:latin typeface="Arial"/>
            </a:endParaRPr>
          </a:p>
        </p:txBody>
      </p:sp>
      <p:sp>
        <p:nvSpPr>
          <p:cNvPr id="471"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Hittite (1600 hanggang 12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PlaceHolder 38"/>
          <p:cNvSpPr/>
          <p:nvPr/>
        </p:nvSpPr>
        <p:spPr>
          <a:xfrm>
            <a:off x="609840" y="2520000"/>
            <a:ext cx="10951560" cy="3592800"/>
          </a:xfrm>
          <a:prstGeom prst="rect">
            <a:avLst/>
          </a:prstGeom>
          <a:noFill/>
          <a:ln w="76320">
            <a:noFill/>
          </a:ln>
        </p:spPr>
        <p:style>
          <a:lnRef idx="0"/>
          <a:fillRef idx="0"/>
          <a:effectRef idx="0"/>
          <a:fontRef idx="minor"/>
        </p:style>
      </p:sp>
      <p:sp>
        <p:nvSpPr>
          <p:cNvPr id="473" name="PlaceHolder 4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74"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Mga mahusay na manlalayag at tagagawa ng mga sasakyang pandagat ang mga taga-Phoenicia. Ang kaalaman nila sa paglalayag ang nagbunsod upang makipagkalakalan sila sa iba’t ibang lugar. Sa larangan ng wika, gumamit sila ng alpabetong may 22 katinig. Bumagsak ang Imperyong Phoenician dahil sa pananalakay ng mga Assyrian.</a:t>
            </a:r>
            <a:endParaRPr b="0" lang="en-PH" sz="2000" spc="-1" strike="noStrike">
              <a:latin typeface="Arial"/>
            </a:endParaRPr>
          </a:p>
        </p:txBody>
      </p:sp>
      <p:sp>
        <p:nvSpPr>
          <p:cNvPr id="475"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Phoenician (1200 hanggang 800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PlaceHolder 46"/>
          <p:cNvSpPr/>
          <p:nvPr/>
        </p:nvSpPr>
        <p:spPr>
          <a:xfrm>
            <a:off x="609840" y="2520000"/>
            <a:ext cx="10951560" cy="3592800"/>
          </a:xfrm>
          <a:prstGeom prst="rect">
            <a:avLst/>
          </a:prstGeom>
          <a:noFill/>
          <a:ln w="76320">
            <a:noFill/>
          </a:ln>
        </p:spPr>
        <p:style>
          <a:lnRef idx="0"/>
          <a:fillRef idx="0"/>
          <a:effectRef idx="0"/>
          <a:fontRef idx="minor"/>
        </p:style>
      </p:sp>
      <p:sp>
        <p:nvSpPr>
          <p:cNvPr id="477" name="PlaceHolder 4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78"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Ito ang imperyo na nagsimula sa patriyarka nilang si Abraham. Sila ang kauna-unahang pangkat na sumamba sa iisang diyos o tinatawag na monotheism. Ipinagbawal nila ang pagsamba at pag-alay sa mga diyos-diyosan. Ayon sa Lumang Tipan, bumagsak ang kaharian dahil sa pagrerebelde ng mga anak ni Solomon. Nagkaroon kasi ng maraming anak si Haring Solomon sa iba’t ibang asawa.</a:t>
            </a:r>
            <a:endParaRPr b="0" lang="en-PH" sz="2000" spc="-1" strike="noStrike">
              <a:latin typeface="Arial"/>
            </a:endParaRPr>
          </a:p>
        </p:txBody>
      </p:sp>
      <p:sp>
        <p:nvSpPr>
          <p:cNvPr id="479"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Hebreo (1000 hanggang 722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48"/>
          <p:cNvSpPr/>
          <p:nvPr/>
        </p:nvSpPr>
        <p:spPr>
          <a:xfrm>
            <a:off x="609840" y="2520000"/>
            <a:ext cx="10951560" cy="3592800"/>
          </a:xfrm>
          <a:prstGeom prst="rect">
            <a:avLst/>
          </a:prstGeom>
          <a:noFill/>
          <a:ln w="76320">
            <a:noFill/>
          </a:ln>
        </p:spPr>
        <p:style>
          <a:lnRef idx="0"/>
          <a:fillRef idx="0"/>
          <a:effectRef idx="0"/>
          <a:fontRef idx="minor"/>
        </p:style>
      </p:sp>
      <p:sp>
        <p:nvSpPr>
          <p:cNvPr id="481" name="PlaceHolder 4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82"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mga mamamayan ng Imperyong Chaldean ang lumikha ng Hanging Gardens of Babylon. Isa ito sa itinuturing na Wonders of the Ancient World. Umabot sa 75 na talampakan ang taas nito. Pinagawa ito ni Haring Nebuchadnezzar para sa kaniyang asawang si Amytis. Naging bahagi ng pamumuhay ng mga Chaldeans ang konsepto ng zodiac at horoscope.</a:t>
            </a:r>
            <a:endParaRPr b="0" lang="en-PH" sz="2000" spc="-1" strike="noStrike">
              <a:latin typeface="Arial"/>
            </a:endParaRPr>
          </a:p>
        </p:txBody>
      </p:sp>
      <p:sp>
        <p:nvSpPr>
          <p:cNvPr id="483"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Chaldean (612 hanggang 539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50"/>
          <p:cNvSpPr/>
          <p:nvPr/>
        </p:nvSpPr>
        <p:spPr>
          <a:xfrm>
            <a:off x="609840" y="2520000"/>
            <a:ext cx="10951560" cy="3592800"/>
          </a:xfrm>
          <a:prstGeom prst="rect">
            <a:avLst/>
          </a:prstGeom>
          <a:noFill/>
          <a:ln w="76320">
            <a:noFill/>
          </a:ln>
        </p:spPr>
        <p:style>
          <a:lnRef idx="0"/>
          <a:fillRef idx="0"/>
          <a:effectRef idx="0"/>
          <a:fontRef idx="minor"/>
        </p:style>
      </p:sp>
      <p:sp>
        <p:nvSpPr>
          <p:cNvPr id="485" name="PlaceHolder 5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86"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mga Lydian ang nagsimula ng paggamit ng barya para sa kalakalan ng mga produkto. Ginto at pilak ang ginamit na materyales para sa paggawa ng barya. Nakatatak sa barya ang halaga nito pati na rin ang simbolo na kumakatawan sa pamahalaan. Bumagsak ang Imperyong Lydian nang sakupin sila ng mga Persian.</a:t>
            </a:r>
            <a:endParaRPr b="0" lang="en-PH" sz="2000" spc="-1" strike="noStrike">
              <a:latin typeface="Arial"/>
            </a:endParaRPr>
          </a:p>
        </p:txBody>
      </p:sp>
      <p:sp>
        <p:nvSpPr>
          <p:cNvPr id="487"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Lydian (680 hanggang 547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52"/>
          <p:cNvSpPr/>
          <p:nvPr/>
        </p:nvSpPr>
        <p:spPr>
          <a:xfrm>
            <a:off x="609840" y="2520000"/>
            <a:ext cx="10951560" cy="3592800"/>
          </a:xfrm>
          <a:prstGeom prst="rect">
            <a:avLst/>
          </a:prstGeom>
          <a:noFill/>
          <a:ln w="76320">
            <a:noFill/>
          </a:ln>
        </p:spPr>
        <p:style>
          <a:lnRef idx="0"/>
          <a:fillRef idx="0"/>
          <a:effectRef idx="0"/>
          <a:fontRef idx="minor"/>
        </p:style>
      </p:sp>
      <p:sp>
        <p:nvSpPr>
          <p:cNvPr id="489" name="PlaceHolder 53"/>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Kanlurang Asya</a:t>
            </a:r>
            <a:endParaRPr b="0" lang="en-PH" sz="4000" spc="-1" strike="noStrike">
              <a:solidFill>
                <a:srgbClr val="ffffff"/>
              </a:solidFill>
              <a:latin typeface="Arial"/>
            </a:endParaRPr>
          </a:p>
        </p:txBody>
      </p:sp>
      <p:sp>
        <p:nvSpPr>
          <p:cNvPr id="490"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Nagtagumpay ang pamilyang Alchemid na pag-isahin ang buong Persia. Nagawa ni Cyrus, na isang kasapi ng pamilyang ito na palawakin ang teritoryo ng Persia hanggang sa maitatag ang Imperyong Persian. Naluklok si Cyrus bilang hari noong 559 BCE.</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Naging tanyag ang Imperyong Persian dahil gumawa ito ng mahahabang kalsada na umabot sa 2,400 kilometro. Nagpagawa sila ng magagarang palasyo at gusali. Naglagay ng tagapamahala sa bawat lalawigan na siyang naglinang sa konsepto ng sentralisadong pamahalaan.</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Nagsimula ang kanilang pagbagsak nang makipagdigma sila laban sa mga Griyego (Greek). Ginupo sila ng hukbo na pinamumunuan ni Alexander the Great ng Macedonia.</a:t>
            </a:r>
            <a:endParaRPr b="0" lang="en-PH" sz="2000" spc="-1" strike="noStrike">
              <a:latin typeface="Arial"/>
            </a:endParaRPr>
          </a:p>
        </p:txBody>
      </p:sp>
      <p:sp>
        <p:nvSpPr>
          <p:cNvPr id="491"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d7d7"/>
          </a:solidFill>
          <a:ln w="76320">
            <a:solidFill>
              <a:srgbClr val="bf004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Persian (550 hanggang 350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54"/>
          <p:cNvSpPr/>
          <p:nvPr/>
        </p:nvSpPr>
        <p:spPr>
          <a:xfrm>
            <a:off x="609840" y="2520000"/>
            <a:ext cx="10951560" cy="3592800"/>
          </a:xfrm>
          <a:prstGeom prst="rect">
            <a:avLst/>
          </a:prstGeom>
          <a:noFill/>
          <a:ln w="76320">
            <a:noFill/>
          </a:ln>
        </p:spPr>
        <p:style>
          <a:lnRef idx="0"/>
          <a:fillRef idx="0"/>
          <a:effectRef idx="0"/>
          <a:fontRef idx="minor"/>
        </p:style>
      </p:sp>
      <p:sp>
        <p:nvSpPr>
          <p:cNvPr id="493" name="PlaceHolder 5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494"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a7074b"/>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bf00"/>
                </a:solidFill>
                <a:latin typeface="Lato"/>
                <a:ea typeface="AppleSystemUIFont"/>
              </a:rPr>
              <a:t>Mga Dinastiya sa China</a:t>
            </a:r>
            <a:endParaRPr b="0" lang="en-PH" sz="2000" spc="-1" strike="noStrike">
              <a:latin typeface="Arial"/>
            </a:endParaRPr>
          </a:p>
        </p:txBody>
      </p:sp>
      <p:graphicFrame>
        <p:nvGraphicFramePr>
          <p:cNvPr id="495"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ffbf00"/>
                          </a:solidFill>
                          <a:latin typeface="Lato"/>
                          <a:ea typeface="AppleSystemUIFont"/>
                        </a:rPr>
                        <a:t>Zhou o Chou (112 hanggang 221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600" spc="-1" strike="noStrike">
                          <a:latin typeface="Lato"/>
                          <a:ea typeface="AppleSystemUIFont"/>
                        </a:rPr>
                        <a:t>Sa unang dinastiya ng China isinilang ang konseptong “Mandate of Heaven” o “Basbas ng Langit” at ang titulong “Son of Heaven” o “Anak ng Langit.” Naimbento rin ang sumusunod: bakal na araro, irigasyon sa dike, at sandatang crossbow at chariot.</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r h="1602360">
                <a:tc>
                  <a:txBody>
                    <a:bodyPr lIns="90000" rIns="90000" anchor="ctr">
                      <a:noAutofit/>
                    </a:bodyPr>
                    <a:p>
                      <a:pPr algn="ctr">
                        <a:lnSpc>
                          <a:spcPct val="100000"/>
                        </a:lnSpc>
                        <a:buNone/>
                      </a:pPr>
                      <a:r>
                        <a:rPr b="1" lang="en-PH" sz="2400" spc="-1" strike="noStrike">
                          <a:solidFill>
                            <a:srgbClr val="ffbf00"/>
                          </a:solidFill>
                          <a:latin typeface="Lato"/>
                          <a:ea typeface="AppleSystemUIFont"/>
                        </a:rPr>
                        <a:t>Qin o Ch’in (221 hanggang 206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600" spc="-1" strike="noStrike">
                          <a:latin typeface="Lato"/>
                          <a:ea typeface="AppleSystemUIFont"/>
                        </a:rPr>
                        <a:t>Si Zhen ang namuno sa Qin matapos malupig ang Zhou. Itinalaga niya ang kaniyang sarili bilang Shi Huangdi na nangangahulugang “Unang Emperador” ng China. Pinili niya na maging tagapayo ang mga iskolar ng pilosopiyang Legalismo. Ipinag-utos ng emperador ang pagpapatayo ng Great Wall of China bilang proteksiyon sa paglusob ng mga kalaban.</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bl>
          </a:graphicData>
        </a:graphic>
      </p:graphicFrame>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5" name="PlaceHolder 3"/>
          <p:cNvSpPr/>
          <p:nvPr/>
        </p:nvSpPr>
        <p:spPr>
          <a:xfrm>
            <a:off x="609840" y="2520000"/>
            <a:ext cx="10951560" cy="3592800"/>
          </a:xfrm>
          <a:prstGeom prst="rect">
            <a:avLst/>
          </a:prstGeom>
          <a:noFill/>
          <a:ln w="76320">
            <a:noFill/>
          </a:ln>
        </p:spPr>
        <p:style>
          <a:lnRef idx="0"/>
          <a:fillRef idx="0"/>
          <a:effectRef idx="0"/>
          <a:fontRef idx="minor"/>
        </p:style>
      </p:sp>
      <p:sp>
        <p:nvSpPr>
          <p:cNvPr id="386" name="PlaceHolder 1"/>
          <p:cNvSpPr>
            <a:spLocks noGrp="1"/>
          </p:cNvSpPr>
          <p:nvPr>
            <p:ph type="title"/>
          </p:nvPr>
        </p:nvSpPr>
        <p:spPr>
          <a:xfrm>
            <a:off x="609480" y="23544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Kanlurang Asya</a:t>
            </a:r>
            <a:endParaRPr b="0" lang="en-PH" sz="4000" spc="-1" strike="noStrike">
              <a:latin typeface="Arial"/>
            </a:endParaRPr>
          </a:p>
        </p:txBody>
      </p:sp>
      <p:sp>
        <p:nvSpPr>
          <p:cNvPr id="387" name=""/>
          <p:cNvSpPr/>
          <p:nvPr/>
        </p:nvSpPr>
        <p:spPr>
          <a:xfrm>
            <a:off x="3935880" y="216000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HUDAISMO</a:t>
            </a:r>
            <a:endParaRPr b="0" lang="en-PH" sz="2800" spc="-1" strike="noStrike">
              <a:latin typeface="Arial"/>
            </a:endParaRPr>
          </a:p>
        </p:txBody>
      </p:sp>
      <p:sp>
        <p:nvSpPr>
          <p:cNvPr id="388" name=""/>
          <p:cNvSpPr/>
          <p:nvPr/>
        </p:nvSpPr>
        <p:spPr>
          <a:xfrm>
            <a:off x="3936240" y="306036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KRISTIYANISMO</a:t>
            </a:r>
            <a:endParaRPr b="0" lang="en-PH" sz="2800" spc="-1" strike="noStrike">
              <a:latin typeface="Arial"/>
            </a:endParaRPr>
          </a:p>
        </p:txBody>
      </p:sp>
      <p:sp>
        <p:nvSpPr>
          <p:cNvPr id="389" name=""/>
          <p:cNvSpPr/>
          <p:nvPr/>
        </p:nvSpPr>
        <p:spPr>
          <a:xfrm>
            <a:off x="3936600" y="399672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ISLAM</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PlaceHolder 56"/>
          <p:cNvSpPr/>
          <p:nvPr/>
        </p:nvSpPr>
        <p:spPr>
          <a:xfrm>
            <a:off x="609840" y="2520000"/>
            <a:ext cx="10951560" cy="3592800"/>
          </a:xfrm>
          <a:prstGeom prst="rect">
            <a:avLst/>
          </a:prstGeom>
          <a:noFill/>
          <a:ln w="76320">
            <a:noFill/>
          </a:ln>
        </p:spPr>
        <p:style>
          <a:lnRef idx="0"/>
          <a:fillRef idx="0"/>
          <a:effectRef idx="0"/>
          <a:fontRef idx="minor"/>
        </p:style>
      </p:sp>
      <p:sp>
        <p:nvSpPr>
          <p:cNvPr id="497" name="PlaceHolder 5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498"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a7074b"/>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bf00"/>
                </a:solidFill>
                <a:latin typeface="Lato"/>
                <a:ea typeface="AppleSystemUIFont"/>
              </a:rPr>
              <a:t>Mga Dinastiya sa China</a:t>
            </a:r>
            <a:endParaRPr b="0" lang="en-PH" sz="2000" spc="-1" strike="noStrike">
              <a:latin typeface="Arial"/>
            </a:endParaRPr>
          </a:p>
        </p:txBody>
      </p:sp>
      <p:graphicFrame>
        <p:nvGraphicFramePr>
          <p:cNvPr id="499"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ffbf00"/>
                          </a:solidFill>
                          <a:latin typeface="Lato"/>
                          <a:ea typeface="AppleSystemUIFont"/>
                        </a:rPr>
                        <a:t>Han (206 BCE hanggang 220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550" spc="-1" strike="noStrike">
                          <a:latin typeface="Lato"/>
                          <a:ea typeface="AppleSystemUIFont"/>
                        </a:rPr>
                        <a:t>Kinilala ang Dinastiyang Han bilang isa sa apat na dakilang dinastiya sa China. Si Liu Bang ang nagtatag nito. Binawasan niya ang halaga ng buwis, pinalitan ang malulupit na batas, at pinairal ang pilosopiyang Confucianismo. Sa panahon na ito naging tanyag ang Silk Road na isang kalakalan na nagdadala ng produkto sa China tulad ng seda at porselana sa Kanlurang Asya. Nagkaroon din ng civil service examination upang makapili kung sino-sino dapat ang nagsasagawa ng pagsulong sa teknolohiya, medisina, sining, at pagsusulat ng kasaysayan bilang pagsisilbi sa pamahalaan. Sa panahong ito naimbento ang papel.</a:t>
                      </a:r>
                      <a:endParaRPr b="0" lang="en-PH" sz="155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r h="1602360">
                <a:tc>
                  <a:txBody>
                    <a:bodyPr lIns="90000" rIns="90000" anchor="ctr">
                      <a:noAutofit/>
                    </a:bodyPr>
                    <a:p>
                      <a:pPr algn="ctr">
                        <a:lnSpc>
                          <a:spcPct val="100000"/>
                        </a:lnSpc>
                        <a:buNone/>
                      </a:pPr>
                      <a:r>
                        <a:rPr b="1" lang="en-PH" sz="2400" spc="-1" strike="noStrike">
                          <a:solidFill>
                            <a:srgbClr val="ffbf00"/>
                          </a:solidFill>
                          <a:latin typeface="Lato"/>
                          <a:ea typeface="AppleSystemUIFont"/>
                        </a:rPr>
                        <a:t>Sui (589 hanggang 618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600" spc="-1" strike="noStrike">
                          <a:latin typeface="Lato"/>
                          <a:ea typeface="AppleSystemUIFont"/>
                        </a:rPr>
                        <a:t>Pagkatapos ng panahon ng Han ay sumunod ang 400 na taon na pagkawatakwatak ng China pati na rin ng kaguluhan. Sa loob ng panahong ito dumating ang impluwensiya ng Budismo. Itinatag ni Yang Jian ang Sui na siyang nagbigkis muli sa China. Ipinaayos muli ang Great Wall of China at itinayo ang Grand Canal na nagdurugtong sa Ilog Huang Ho at Ilog Yangtze.</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bl>
          </a:graphicData>
        </a:graphic>
      </p:graphicFrame>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58"/>
          <p:cNvSpPr/>
          <p:nvPr/>
        </p:nvSpPr>
        <p:spPr>
          <a:xfrm>
            <a:off x="609840" y="2520000"/>
            <a:ext cx="10951560" cy="3592800"/>
          </a:xfrm>
          <a:prstGeom prst="rect">
            <a:avLst/>
          </a:prstGeom>
          <a:noFill/>
          <a:ln w="76320">
            <a:noFill/>
          </a:ln>
        </p:spPr>
        <p:style>
          <a:lnRef idx="0"/>
          <a:fillRef idx="0"/>
          <a:effectRef idx="0"/>
          <a:fontRef idx="minor"/>
        </p:style>
      </p:sp>
      <p:sp>
        <p:nvSpPr>
          <p:cNvPr id="501" name="PlaceHolder 5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02"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a7074b"/>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bf00"/>
                </a:solidFill>
                <a:latin typeface="Lato"/>
                <a:ea typeface="AppleSystemUIFont"/>
              </a:rPr>
              <a:t>Mga Dinastiya sa China</a:t>
            </a:r>
            <a:endParaRPr b="0" lang="en-PH" sz="2000" spc="-1" strike="noStrike">
              <a:latin typeface="Arial"/>
            </a:endParaRPr>
          </a:p>
        </p:txBody>
      </p:sp>
      <p:graphicFrame>
        <p:nvGraphicFramePr>
          <p:cNvPr id="503"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ffbf00"/>
                          </a:solidFill>
                          <a:latin typeface="Lato"/>
                          <a:ea typeface="AppleSystemUIFont"/>
                        </a:rPr>
                        <a:t>T’ang (618 hanggang 907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350" spc="-1" strike="noStrike">
                          <a:latin typeface="Lato"/>
                          <a:ea typeface="AppleSystemUIFont"/>
                        </a:rPr>
                        <a:t>Nagsagawa ng pag-aalsa ang mga magsasaka laban sa Dinastiyang Sui dahil ginawa silang mga manggagawa sa mga proyekto ng pamahalaan. Si Li Yuan ang nagtatag ng Dinastiyang T’ang at tinawag siyang Emperador Taizong. Pangalawa sa pinakadakilang dinastiya ang T’ang. Naging masigla at yumabong ang kulturang Tsino. Bumalik ang matatag na pamahalaan. Namayani ulit ang Confucianismo at bumalik ang pagpapayabong sa agrikultura. Lubos na ring lumawig ang Budismo na unti-unting umaangkop sa kabihasnan ng China. Mahalagang imbensiyon ang woodblock printing na nagpabilis ng pagpaparami ng kopya ng mga sulatin.</a:t>
                      </a:r>
                      <a:endParaRPr b="0" lang="en-PH" sz="135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r h="1602360">
                <a:tc>
                  <a:txBody>
                    <a:bodyPr lIns="90000" rIns="90000" anchor="ctr">
                      <a:noAutofit/>
                    </a:bodyPr>
                    <a:p>
                      <a:pPr algn="ctr">
                        <a:lnSpc>
                          <a:spcPct val="100000"/>
                        </a:lnSpc>
                        <a:buNone/>
                      </a:pPr>
                      <a:r>
                        <a:rPr b="1" lang="en-PH" sz="2400" spc="-1" strike="noStrike">
                          <a:solidFill>
                            <a:srgbClr val="ffbf00"/>
                          </a:solidFill>
                          <a:latin typeface="Lato"/>
                          <a:ea typeface="AppleSystemUIFont"/>
                        </a:rPr>
                        <a:t>Song o Sung (960 hanggang 1279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350" spc="-1" strike="noStrike">
                          <a:latin typeface="Lato"/>
                          <a:ea typeface="AppleSystemUIFont"/>
                        </a:rPr>
                        <a:t>Naitatag naman ang Song, ang ikatlo sa pinakadakilang dinastiya nang bumagsak ang Dinastiyang T’ang. Isang magiting na heneral ang nagtatag nito na si Zhao Kuangyin. Namulaklak ang sining at panitikan ng China sa panahong ito. Kalikasan ang naging tema ng panitikan, pagguhit at pagpipinta, at eskultura. Pagkalipas ng panahon ay nabaling naman sa buhay ng tao ang tema ng mga gawaing sining at panitikan. Mahalagang imbensiyon nang panahon ng Song ang gun powder at nagsimula ang tradisyon ng foot-binding kung saan binabalot nang mahigpit sa bendang bulak o seda ang paa ng mga batang babae. Ang layunin nito ay upang mapigilang lumaki ang mga paa nila.</a:t>
                      </a:r>
                      <a:endParaRPr b="0" lang="en-PH" sz="135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bl>
          </a:graphicData>
        </a:graphic>
      </p:graphicFrame>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60"/>
          <p:cNvSpPr/>
          <p:nvPr/>
        </p:nvSpPr>
        <p:spPr>
          <a:xfrm>
            <a:off x="609840" y="2520000"/>
            <a:ext cx="10951560" cy="3592800"/>
          </a:xfrm>
          <a:prstGeom prst="rect">
            <a:avLst/>
          </a:prstGeom>
          <a:noFill/>
          <a:ln w="76320">
            <a:noFill/>
          </a:ln>
        </p:spPr>
        <p:style>
          <a:lnRef idx="0"/>
          <a:fillRef idx="0"/>
          <a:effectRef idx="0"/>
          <a:fontRef idx="minor"/>
        </p:style>
      </p:sp>
      <p:sp>
        <p:nvSpPr>
          <p:cNvPr id="505" name="PlaceHolder 6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06"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a7074b"/>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bf00"/>
                </a:solidFill>
                <a:latin typeface="Lato"/>
                <a:ea typeface="AppleSystemUIFont"/>
              </a:rPr>
              <a:t>Mga Dinastiya sa China</a:t>
            </a:r>
            <a:endParaRPr b="0" lang="en-PH" sz="2000" spc="-1" strike="noStrike">
              <a:latin typeface="Arial"/>
            </a:endParaRPr>
          </a:p>
        </p:txBody>
      </p:sp>
      <p:graphicFrame>
        <p:nvGraphicFramePr>
          <p:cNvPr id="507"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ffbf00"/>
                          </a:solidFill>
                          <a:latin typeface="Lato"/>
                          <a:ea typeface="AppleSystemUIFont"/>
                        </a:rPr>
                        <a:t>Yuan (1278 hanggang 1368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600" spc="-1" strike="noStrike">
                          <a:latin typeface="Lato"/>
                          <a:ea typeface="AppleSystemUIFont"/>
                        </a:rPr>
                        <a:t>Nasakop ng Mongol ang China sa pangunguna ni Kublai Khan. Naitatag ang unang dinastiyang banyaga sa bansa, ang Dinastiyang Yuan. Ang naging kapital na lungsod ay ang Daidu na ngayon ay kilala sa tawag na Beijing. Pinairal pa rin ang Confucianismo samantalang ang mga dokumento ay kapuwa nakasulat sa wikang Tsino at Mongolian. Nagkaroon ng maraming manlalakbay mula sa ibang lugar ang nanirahan sa China at ang pinakatanyag ay si Marco Polo na mula sa Europa.</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r h="1602360">
                <a:tc>
                  <a:txBody>
                    <a:bodyPr lIns="90000" rIns="90000" anchor="ctr">
                      <a:noAutofit/>
                    </a:bodyPr>
                    <a:p>
                      <a:pPr algn="ctr">
                        <a:lnSpc>
                          <a:spcPct val="100000"/>
                        </a:lnSpc>
                        <a:buNone/>
                      </a:pPr>
                      <a:r>
                        <a:rPr b="1" lang="en-PH" sz="2400" spc="-1" strike="noStrike">
                          <a:solidFill>
                            <a:srgbClr val="ffbf00"/>
                          </a:solidFill>
                          <a:latin typeface="Lato"/>
                          <a:ea typeface="AppleSystemUIFont"/>
                        </a:rPr>
                        <a:t>Ming (1386 hanggang 1644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a7074b"/>
                    </a:solidFill>
                  </a:tcPr>
                </a:tc>
                <a:tc>
                  <a:txBody>
                    <a:bodyPr lIns="90000" rIns="90000" anchor="ctr">
                      <a:noAutofit/>
                    </a:bodyPr>
                    <a:p>
                      <a:pPr algn="just">
                        <a:lnSpc>
                          <a:spcPct val="100000"/>
                        </a:lnSpc>
                        <a:buNone/>
                      </a:pPr>
                      <a:r>
                        <a:rPr b="1" lang="en-PH" sz="1600" spc="-1" strike="noStrike">
                          <a:latin typeface="Lato"/>
                          <a:ea typeface="AppleSystemUIFont"/>
                        </a:rPr>
                        <a:t>Nagkaroon ng maraming pag-aalsa ang mga Tsino laban sa mga Mongol. Isa sa mga rebelde si Zhu Yuangzhang na nakapagpabagsak sa mga Mongol. Itinatag niya ang bagong dinastiya, ang Dinastiyang Ming. Ito ang ikaapat na dakilang dinastiya sa China. Muling umunlad ang kanilang kabuhayan at kultura. Pinalawak pa nila ang kanilang pakikipag-ugnayan at pakikipagkalakalan sa ibayong-dagat.</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c9ba4"/>
                    </a:solidFill>
                  </a:tcPr>
                </a:tc>
              </a:tr>
            </a:tbl>
          </a:graphicData>
        </a:graphic>
      </p:graphicFrame>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8" name="PlaceHolder 62"/>
          <p:cNvSpPr/>
          <p:nvPr/>
        </p:nvSpPr>
        <p:spPr>
          <a:xfrm>
            <a:off x="609840" y="2520000"/>
            <a:ext cx="10951560" cy="3592800"/>
          </a:xfrm>
          <a:prstGeom prst="rect">
            <a:avLst/>
          </a:prstGeom>
          <a:noFill/>
          <a:ln w="76320">
            <a:noFill/>
          </a:ln>
        </p:spPr>
        <p:style>
          <a:lnRef idx="0"/>
          <a:fillRef idx="0"/>
          <a:effectRef idx="0"/>
          <a:fontRef idx="minor"/>
        </p:style>
      </p:sp>
      <p:sp>
        <p:nvSpPr>
          <p:cNvPr id="509" name="PlaceHolder 63"/>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10"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bf00"/>
          </a:solidFill>
          <a:ln w="76320">
            <a:solidFill>
              <a:srgbClr val="706e0c"/>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Mga Kaharian ng Korea</a:t>
            </a:r>
            <a:endParaRPr b="0" lang="en-PH" sz="2000" spc="-1" strike="noStrike">
              <a:latin typeface="Arial"/>
            </a:endParaRPr>
          </a:p>
        </p:txBody>
      </p:sp>
      <p:graphicFrame>
        <p:nvGraphicFramePr>
          <p:cNvPr id="511"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000000"/>
                          </a:solidFill>
                          <a:latin typeface="Lato"/>
                          <a:ea typeface="AppleSystemUIFont"/>
                        </a:rPr>
                        <a:t>Gojoseon o Lumang Joseon (3000 hanggang 300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Gojoseon ang isa sa unang estadong pamayanan sa Korea at naging matatag na kaharian. Sinalakay ng Han ng China ang Korea at naglagay sila ng apat na mga kolonyang Tsino upang pamahalaan ang Korea.</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r h="1602360">
                <a:tc>
                  <a:txBody>
                    <a:bodyPr lIns="90000" rIns="90000" anchor="ctr">
                      <a:noAutofit/>
                    </a:bodyPr>
                    <a:p>
                      <a:pPr algn="ctr">
                        <a:lnSpc>
                          <a:spcPct val="100000"/>
                        </a:lnSpc>
                        <a:buNone/>
                      </a:pPr>
                      <a:r>
                        <a:rPr b="1" lang="en-PH" sz="2400" spc="-1" strike="noStrike">
                          <a:solidFill>
                            <a:srgbClr val="000000"/>
                          </a:solidFill>
                          <a:latin typeface="Lato"/>
                          <a:ea typeface="AppleSystemUIFont"/>
                        </a:rPr>
                        <a:t>Tatlong Kaharian (57 hanggang 668 BCE)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May bahagi ng Korea ang hindi nasakop ng bansang China. Ito ang timog na bahagi na karaniwang pamayanang agrikultural. Naitatag ang tatlong kaharian dito: ang Goguryeo, Baekje, at Silla. Matapos mapatalsik ng mga Koreano ang mga Tsino, tinawag na itong panahon ng Tatlong Kaharian. Mayaman ang kultura ng tatlong kaharian. Pinagsanib na sariling kultura at impluwensiyang hatid ng mga Tsino.</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bl>
          </a:graphicData>
        </a:graphic>
      </p:graphicFrame>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PlaceHolder 64"/>
          <p:cNvSpPr/>
          <p:nvPr/>
        </p:nvSpPr>
        <p:spPr>
          <a:xfrm>
            <a:off x="609840" y="2520000"/>
            <a:ext cx="10951560" cy="3592800"/>
          </a:xfrm>
          <a:prstGeom prst="rect">
            <a:avLst/>
          </a:prstGeom>
          <a:noFill/>
          <a:ln w="76320">
            <a:noFill/>
          </a:ln>
        </p:spPr>
        <p:style>
          <a:lnRef idx="0"/>
          <a:fillRef idx="0"/>
          <a:effectRef idx="0"/>
          <a:fontRef idx="minor"/>
        </p:style>
      </p:sp>
      <p:sp>
        <p:nvSpPr>
          <p:cNvPr id="513" name="PlaceHolder 6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14"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bf00"/>
          </a:solidFill>
          <a:ln w="76320">
            <a:solidFill>
              <a:srgbClr val="706e0c"/>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Mga Kaharian ng Korea</a:t>
            </a:r>
            <a:endParaRPr b="0" lang="en-PH" sz="2000" spc="-1" strike="noStrike">
              <a:latin typeface="Arial"/>
            </a:endParaRPr>
          </a:p>
        </p:txBody>
      </p:sp>
      <p:graphicFrame>
        <p:nvGraphicFramePr>
          <p:cNvPr id="515"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000000"/>
                          </a:solidFill>
                          <a:latin typeface="Lato"/>
                          <a:ea typeface="AppleSystemUIFont"/>
                        </a:rPr>
                        <a:t>Pinag-isang Silla (668 hanggang 935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Sa paglipas ng panahon ay sumailalim sa pamumuno ng magaling na hari ang Silla. Napag-isa niya ang buong Korea at tinawag itong Unified Silla. Nagtayo ng maraming templong Buddhist at pinairal ang sistema ng pagsusulit para sa serbisyo sibil.</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r h="1602360">
                <a:tc>
                  <a:txBody>
                    <a:bodyPr lIns="90000" rIns="90000" anchor="ctr">
                      <a:noAutofit/>
                    </a:bodyPr>
                    <a:p>
                      <a:pPr algn="ctr">
                        <a:lnSpc>
                          <a:spcPct val="100000"/>
                        </a:lnSpc>
                        <a:buNone/>
                      </a:pPr>
                      <a:r>
                        <a:rPr b="1" lang="en-PH" sz="2400" spc="-1" strike="noStrike">
                          <a:solidFill>
                            <a:srgbClr val="000000"/>
                          </a:solidFill>
                          <a:latin typeface="Lato"/>
                          <a:ea typeface="AppleSystemUIFont"/>
                        </a:rPr>
                        <a:t>Balhae (698 hanggang 926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Balhae ay itinatag ng isang dating heneral na ayaw sumuko sa mga Silla. Matatagpuan ang Balhae sa hilaga ng Korea. Ang kultura nila ay ang pinagsanib na kultura ng T’ang ng China at Goryeo sa Korea.</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bl>
          </a:graphicData>
        </a:graphic>
      </p:graphicFrame>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66"/>
          <p:cNvSpPr/>
          <p:nvPr/>
        </p:nvSpPr>
        <p:spPr>
          <a:xfrm>
            <a:off x="609840" y="2520000"/>
            <a:ext cx="10951560" cy="3592800"/>
          </a:xfrm>
          <a:prstGeom prst="rect">
            <a:avLst/>
          </a:prstGeom>
          <a:noFill/>
          <a:ln w="76320">
            <a:noFill/>
          </a:ln>
        </p:spPr>
        <p:style>
          <a:lnRef idx="0"/>
          <a:fillRef idx="0"/>
          <a:effectRef idx="0"/>
          <a:fontRef idx="minor"/>
        </p:style>
      </p:sp>
      <p:sp>
        <p:nvSpPr>
          <p:cNvPr id="517" name="PlaceHolder 6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18"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bf00"/>
          </a:solidFill>
          <a:ln w="76320">
            <a:solidFill>
              <a:srgbClr val="706e0c"/>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Mga Kaharian ng Korea</a:t>
            </a:r>
            <a:endParaRPr b="0" lang="en-PH" sz="2000" spc="-1" strike="noStrike">
              <a:latin typeface="Arial"/>
            </a:endParaRPr>
          </a:p>
        </p:txBody>
      </p:sp>
      <p:graphicFrame>
        <p:nvGraphicFramePr>
          <p:cNvPr id="519"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000000"/>
                          </a:solidFill>
                          <a:latin typeface="Lato"/>
                          <a:ea typeface="AppleSystemUIFont"/>
                        </a:rPr>
                        <a:t>Goryeo o Koryo (918 hanggang 1392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Goryeo ay itinatag ni Wang Geon na isang rebeldeng heneral ng Silla. Dito sa kahariang ito kinuha ang pangalang “Korea.” Sa panahong ito, ang Korea ay naging isang kaharian. Patuloy na namayani ang relihiyong Budismo at pilosopiyang Confucianismo. Sa larangan ng sining, nakalikha ang Goryeo ng orihinal na estilo ng porselana na kilala bilang celadon. Naimbento rin dito ang movable type na paglilimbag. Ang pinakaambag ng kahariang ito ay ang paglilimbag na Tripitaka Koreana o banal na kasulatan ng Budismo.</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r h="1602360">
                <a:tc>
                  <a:txBody>
                    <a:bodyPr lIns="90000" rIns="90000" anchor="ctr">
                      <a:noAutofit/>
                    </a:bodyPr>
                    <a:p>
                      <a:pPr algn="ctr">
                        <a:lnSpc>
                          <a:spcPct val="100000"/>
                        </a:lnSpc>
                        <a:buNone/>
                      </a:pPr>
                      <a:r>
                        <a:rPr b="1" lang="en-PH" sz="2400" spc="-1" strike="noStrike">
                          <a:solidFill>
                            <a:srgbClr val="000000"/>
                          </a:solidFill>
                          <a:latin typeface="Lato"/>
                          <a:ea typeface="AppleSystemUIFont"/>
                        </a:rPr>
                        <a:t>Joseon Yi (1393 hanggang 1910 CE)</a:t>
                      </a:r>
                      <a:endParaRPr b="0" lang="en-PH" sz="24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ffbf00"/>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kaharian ng Joseon ang pinakahuli at pinakamahaba sa dinastiya ng Korea. Si Yi Seong-gye ang tagapagtatag nito. Sa panahon ng apo ni Yi Seong-gye na si Sejong na tinaguriang “Ang Dakila” ay naabot ng Korea ang tugatog ng pagunlad. Ang pinakamalaking kontribusyon ni Haring Sejong ay ang pagbuo ng Korea ng sariling alpabeto na tinatawag na Hangul.</a:t>
                      </a:r>
                      <a:endParaRPr b="0" lang="en-PH" sz="16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706e0c"/>
                    </a:solidFill>
                  </a:tcPr>
                </a:tc>
              </a:tr>
            </a:tbl>
          </a:graphicData>
        </a:graphic>
      </p:graphicFrame>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0" name="PlaceHolder 68"/>
          <p:cNvSpPr/>
          <p:nvPr/>
        </p:nvSpPr>
        <p:spPr>
          <a:xfrm>
            <a:off x="609840" y="2520000"/>
            <a:ext cx="10951560" cy="3592800"/>
          </a:xfrm>
          <a:prstGeom prst="rect">
            <a:avLst/>
          </a:prstGeom>
          <a:noFill/>
          <a:ln w="76320">
            <a:noFill/>
          </a:ln>
        </p:spPr>
        <p:style>
          <a:lnRef idx="0"/>
          <a:fillRef idx="0"/>
          <a:effectRef idx="0"/>
          <a:fontRef idx="minor"/>
        </p:style>
      </p:sp>
      <p:sp>
        <p:nvSpPr>
          <p:cNvPr id="521" name="PlaceHolder 6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22"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ff"/>
          </a:solidFill>
          <a:ln w="76320">
            <a:solidFill>
              <a:srgbClr val="c9211e"/>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c9211e"/>
                </a:solidFill>
                <a:latin typeface="Lato"/>
                <a:ea typeface="AppleSystemUIFont"/>
              </a:rPr>
              <a:t>Ang Imperyong Japan</a:t>
            </a:r>
            <a:endParaRPr b="0" lang="en-PH" sz="2000" spc="-1" strike="noStrike">
              <a:latin typeface="Arial"/>
            </a:endParaRPr>
          </a:p>
        </p:txBody>
      </p:sp>
      <p:graphicFrame>
        <p:nvGraphicFramePr>
          <p:cNvPr id="523"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c9211e"/>
                          </a:solidFill>
                          <a:latin typeface="Lato"/>
                          <a:ea typeface="AppleSystemUIFont"/>
                        </a:rPr>
                        <a:t>Panahong Yamato (300 hanggang 720 CE) at Nara (710 hanggang 794 CE)</a:t>
                      </a:r>
                      <a:endParaRPr b="0" lang="en-PH" sz="2400" spc="-1" strike="noStrike">
                        <a:latin typeface="Arial"/>
                      </a:endParaRPr>
                    </a:p>
                  </a:txBody>
                  <a:tcPr anchor="ctr" marL="90000" marR="90000">
                    <a:lnL w="720">
                      <a:solidFill>
                        <a:srgbClr val="c9211e"/>
                      </a:solidFill>
                    </a:lnL>
                    <a:lnR w="720">
                      <a:noFill/>
                    </a:lnR>
                    <a:lnT w="720">
                      <a:solidFill>
                        <a:srgbClr val="c9211e"/>
                      </a:solidFill>
                    </a:lnT>
                    <a:lnB w="720">
                      <a:solidFill>
                        <a:srgbClr val="c9211e"/>
                      </a:solidFill>
                    </a:lnB>
                    <a:solidFill>
                      <a:srgbClr val="ffffff"/>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panahon ng Yamato at Nara ay panahon ng paglaganap ng impluwensiyang Tsino sa Japan. Dumating sa Japan ang Budismo at Confucianismo. Nagsimulang lumawak ang kapangyarihan ng emperador sa pamamagitan ng Taika Reforms. Ito ang nagpatatag sa isang sentralisadong pamahalaan. Itinayo ang pinakaunang permanenteng lungsod ng Nara sa Japan.</a:t>
                      </a:r>
                      <a:endParaRPr b="0" lang="en-PH" sz="1600" spc="-1" strike="noStrike">
                        <a:latin typeface="Arial"/>
                      </a:endParaRPr>
                    </a:p>
                  </a:txBody>
                  <a:tcPr anchor="ctr" marL="90000" marR="90000">
                    <a:lnL w="720">
                      <a:noFill/>
                    </a:lnL>
                    <a:lnR w="720">
                      <a:noFill/>
                    </a:lnR>
                    <a:lnT w="720">
                      <a:noFill/>
                    </a:lnT>
                    <a:lnB w="720">
                      <a:noFill/>
                    </a:lnB>
                    <a:solidFill>
                      <a:srgbClr val="c9211e"/>
                    </a:solidFill>
                  </a:tcPr>
                </a:tc>
              </a:tr>
              <a:tr h="1602360">
                <a:tc>
                  <a:txBody>
                    <a:bodyPr lIns="90000" rIns="90000" anchor="ctr">
                      <a:noAutofit/>
                    </a:bodyPr>
                    <a:p>
                      <a:pPr algn="ctr">
                        <a:lnSpc>
                          <a:spcPct val="100000"/>
                        </a:lnSpc>
                        <a:buNone/>
                      </a:pPr>
                      <a:r>
                        <a:rPr b="1" lang="en-PH" sz="2400" spc="-1" strike="noStrike">
                          <a:solidFill>
                            <a:srgbClr val="c9211e"/>
                          </a:solidFill>
                          <a:latin typeface="Lato"/>
                          <a:ea typeface="AppleSystemUIFont"/>
                        </a:rPr>
                        <a:t>Panahong Heian o Fujiwara (794 hanggang 1185 CE)</a:t>
                      </a:r>
                      <a:endParaRPr b="0" lang="en-PH" sz="2400" spc="-1" strike="noStrike">
                        <a:latin typeface="Arial"/>
                      </a:endParaRPr>
                    </a:p>
                  </a:txBody>
                  <a:tcPr anchor="ctr" marL="90000" marR="90000">
                    <a:lnL w="720">
                      <a:solidFill>
                        <a:srgbClr val="c9211e"/>
                      </a:solidFill>
                    </a:lnL>
                    <a:lnR w="720">
                      <a:noFill/>
                    </a:lnR>
                    <a:lnT w="720">
                      <a:solidFill>
                        <a:srgbClr val="c9211e"/>
                      </a:solidFill>
                    </a:lnT>
                    <a:lnB w="720">
                      <a:solidFill>
                        <a:srgbClr val="c9211e"/>
                      </a:solidFill>
                    </a:lnB>
                    <a:solidFill>
                      <a:srgbClr val="ffffff"/>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Inilipat ang kapital ng Japan sa Kyoto mula sa Nara. Naging makapangyarihan sa panahong ito ang angkan ng Fujiwara. Yumabong ang kulturang arisktokrato. Naging tanyag ang pagsusulat ng calligraphy at pananamit. Naisulat sa panahong ito ang dakilang nobela na may pamagat na The Tale of Genji na isinulat ni Murasaki Shikibu o mas kilala bilang Lady Murasaki.</a:t>
                      </a:r>
                      <a:endParaRPr b="0" lang="en-PH" sz="1600" spc="-1" strike="noStrike">
                        <a:latin typeface="Arial"/>
                      </a:endParaRPr>
                    </a:p>
                  </a:txBody>
                  <a:tcPr anchor="ctr" marL="90000" marR="90000">
                    <a:lnL w="720">
                      <a:noFill/>
                    </a:lnL>
                    <a:lnR w="720">
                      <a:noFill/>
                    </a:lnR>
                    <a:lnT w="720">
                      <a:noFill/>
                    </a:lnT>
                    <a:lnB w="720">
                      <a:noFill/>
                    </a:lnB>
                    <a:solidFill>
                      <a:srgbClr val="c9211e"/>
                    </a:solidFill>
                  </a:tcPr>
                </a:tc>
              </a:tr>
            </a:tbl>
          </a:graphicData>
        </a:graphic>
      </p:graphicFrame>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70"/>
          <p:cNvSpPr/>
          <p:nvPr/>
        </p:nvSpPr>
        <p:spPr>
          <a:xfrm>
            <a:off x="609840" y="2520000"/>
            <a:ext cx="10951560" cy="3592800"/>
          </a:xfrm>
          <a:prstGeom prst="rect">
            <a:avLst/>
          </a:prstGeom>
          <a:noFill/>
          <a:ln w="76320">
            <a:noFill/>
          </a:ln>
        </p:spPr>
        <p:style>
          <a:lnRef idx="0"/>
          <a:fillRef idx="0"/>
          <a:effectRef idx="0"/>
          <a:fontRef idx="minor"/>
        </p:style>
      </p:sp>
      <p:sp>
        <p:nvSpPr>
          <p:cNvPr id="525" name="PlaceHolder 7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26"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ff"/>
          </a:solidFill>
          <a:ln w="76320">
            <a:solidFill>
              <a:srgbClr val="c9211e"/>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c9211e"/>
                </a:solidFill>
                <a:latin typeface="Lato"/>
                <a:ea typeface="AppleSystemUIFont"/>
              </a:rPr>
              <a:t>Ang Imperyong Japan</a:t>
            </a:r>
            <a:endParaRPr b="0" lang="en-PH" sz="2000" spc="-1" strike="noStrike">
              <a:latin typeface="Arial"/>
            </a:endParaRPr>
          </a:p>
        </p:txBody>
      </p:sp>
      <p:graphicFrame>
        <p:nvGraphicFramePr>
          <p:cNvPr id="527" name=""/>
          <p:cNvGraphicFramePr/>
          <p:nvPr/>
        </p:nvGraphicFramePr>
        <p:xfrm>
          <a:off x="1441800" y="2340360"/>
          <a:ext cx="9357840" cy="320328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c9211e"/>
                          </a:solidFill>
                          <a:latin typeface="Lato"/>
                          <a:ea typeface="AppleSystemUIFont"/>
                        </a:rPr>
                        <a:t>Panahong Kamakura o Minamoto (1185 hanggang 1333 CE)</a:t>
                      </a:r>
                      <a:endParaRPr b="0" lang="en-PH" sz="2400" spc="-1" strike="noStrike">
                        <a:latin typeface="Arial"/>
                      </a:endParaRPr>
                    </a:p>
                  </a:txBody>
                  <a:tcPr anchor="ctr" marL="90000" marR="90000">
                    <a:lnL w="720">
                      <a:solidFill>
                        <a:srgbClr val="c9211e"/>
                      </a:solidFill>
                    </a:lnL>
                    <a:lnR w="720">
                      <a:noFill/>
                    </a:lnR>
                    <a:lnT w="720">
                      <a:solidFill>
                        <a:srgbClr val="c9211e"/>
                      </a:solidFill>
                    </a:lnT>
                    <a:lnB w="720">
                      <a:solidFill>
                        <a:srgbClr val="c9211e"/>
                      </a:solidFill>
                    </a:lnB>
                    <a:solidFill>
                      <a:srgbClr val="ffffff"/>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Ang pagtatapos ng Heian ay hudyat ng pagbubuo ng bakufu o pamahalaang militar sa Japan. Iisang angkan ang may dominanteng kapangyarihang politikal ayon sa dami ng samurai at ayon sa lawak ng lupain. Isang shogun ang namamahala sa pamahalaan. Unang shogunate sa bansang Japan ang Minamoto.</a:t>
                      </a:r>
                      <a:endParaRPr b="0" lang="en-PH" sz="1600" spc="-1" strike="noStrike">
                        <a:latin typeface="Arial"/>
                      </a:endParaRPr>
                    </a:p>
                  </a:txBody>
                  <a:tcPr anchor="ctr" marL="90000" marR="90000">
                    <a:lnL w="720">
                      <a:noFill/>
                    </a:lnL>
                    <a:lnR w="720">
                      <a:noFill/>
                    </a:lnR>
                    <a:lnT w="720">
                      <a:noFill/>
                    </a:lnT>
                    <a:lnB w="720">
                      <a:noFill/>
                    </a:lnB>
                    <a:solidFill>
                      <a:srgbClr val="c9211e"/>
                    </a:solidFill>
                  </a:tcPr>
                </a:tc>
              </a:tr>
              <a:tr h="1602360">
                <a:tc>
                  <a:txBody>
                    <a:bodyPr lIns="90000" rIns="90000" anchor="ctr">
                      <a:noAutofit/>
                    </a:bodyPr>
                    <a:p>
                      <a:pPr algn="ctr">
                        <a:lnSpc>
                          <a:spcPct val="100000"/>
                        </a:lnSpc>
                        <a:buNone/>
                      </a:pPr>
                      <a:r>
                        <a:rPr b="1" lang="en-PH" sz="2400" spc="-1" strike="noStrike">
                          <a:solidFill>
                            <a:srgbClr val="c9211e"/>
                          </a:solidFill>
                          <a:latin typeface="Lato"/>
                          <a:ea typeface="AppleSystemUIFont"/>
                        </a:rPr>
                        <a:t>Panahong Muromachi o Ashinaga (1333 hanggang 1568 CE)</a:t>
                      </a:r>
                      <a:endParaRPr b="0" lang="en-PH" sz="2400" spc="-1" strike="noStrike">
                        <a:latin typeface="Arial"/>
                      </a:endParaRPr>
                    </a:p>
                  </a:txBody>
                  <a:tcPr anchor="ctr" marL="90000" marR="90000">
                    <a:lnL w="720">
                      <a:solidFill>
                        <a:srgbClr val="c9211e"/>
                      </a:solidFill>
                    </a:lnL>
                    <a:lnR w="720">
                      <a:noFill/>
                    </a:lnR>
                    <a:lnT w="720">
                      <a:solidFill>
                        <a:srgbClr val="c9211e"/>
                      </a:solidFill>
                    </a:lnT>
                    <a:lnB w="720">
                      <a:solidFill>
                        <a:srgbClr val="c9211e"/>
                      </a:solidFill>
                    </a:lnB>
                    <a:solidFill>
                      <a:srgbClr val="ffffff"/>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Sa panahong ito sumiklab ang digmaang sibil noong 1573. Hindi nagustuhan ng mga Hapones ang pamamalakad ng angkang Ashikaga na pumalit sa angkang Minamoto. Nagtapos ang panahong ito noong 1568.</a:t>
                      </a:r>
                      <a:endParaRPr b="0" lang="en-PH" sz="1600" spc="-1" strike="noStrike">
                        <a:latin typeface="Arial"/>
                      </a:endParaRPr>
                    </a:p>
                  </a:txBody>
                  <a:tcPr anchor="ctr" marL="90000" marR="90000">
                    <a:lnL w="720">
                      <a:noFill/>
                    </a:lnL>
                    <a:lnR w="720">
                      <a:noFill/>
                    </a:lnR>
                    <a:lnT w="720">
                      <a:noFill/>
                    </a:lnT>
                    <a:lnB w="720">
                      <a:noFill/>
                    </a:lnB>
                    <a:solidFill>
                      <a:srgbClr val="c9211e"/>
                    </a:solidFill>
                  </a:tcPr>
                </a:tc>
              </a:tr>
            </a:tbl>
          </a:graphicData>
        </a:graphic>
      </p:graphicFrame>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8" name="PlaceHolder 72"/>
          <p:cNvSpPr/>
          <p:nvPr/>
        </p:nvSpPr>
        <p:spPr>
          <a:xfrm>
            <a:off x="609840" y="2520000"/>
            <a:ext cx="10951560" cy="3592800"/>
          </a:xfrm>
          <a:prstGeom prst="rect">
            <a:avLst/>
          </a:prstGeom>
          <a:noFill/>
          <a:ln w="76320">
            <a:noFill/>
          </a:ln>
        </p:spPr>
        <p:style>
          <a:lnRef idx="0"/>
          <a:fillRef idx="0"/>
          <a:effectRef idx="0"/>
          <a:fontRef idx="minor"/>
        </p:style>
      </p:sp>
      <p:sp>
        <p:nvSpPr>
          <p:cNvPr id="529" name="PlaceHolder 73"/>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AppleSystemUIFont"/>
              </a:rPr>
              <a:t>Silangang Asya</a:t>
            </a:r>
            <a:endParaRPr b="0" lang="en-PH" sz="4000" spc="-1" strike="noStrike">
              <a:solidFill>
                <a:srgbClr val="ffffff"/>
              </a:solidFill>
              <a:latin typeface="Arial"/>
            </a:endParaRPr>
          </a:p>
        </p:txBody>
      </p:sp>
      <p:sp>
        <p:nvSpPr>
          <p:cNvPr id="530" name=""/>
          <p:cNvSpPr/>
          <p:nvPr/>
        </p:nvSpPr>
        <p:spPr>
          <a:xfrm>
            <a:off x="4475880" y="1620000"/>
            <a:ext cx="323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ff"/>
          </a:solidFill>
          <a:ln w="76320">
            <a:solidFill>
              <a:srgbClr val="c9211e"/>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c9211e"/>
                </a:solidFill>
                <a:latin typeface="Lato"/>
                <a:ea typeface="AppleSystemUIFont"/>
              </a:rPr>
              <a:t>Ang Imperyong Japan</a:t>
            </a:r>
            <a:endParaRPr b="0" lang="en-PH" sz="2000" spc="-1" strike="noStrike">
              <a:latin typeface="Arial"/>
            </a:endParaRPr>
          </a:p>
        </p:txBody>
      </p:sp>
      <p:graphicFrame>
        <p:nvGraphicFramePr>
          <p:cNvPr id="531" name=""/>
          <p:cNvGraphicFramePr/>
          <p:nvPr/>
        </p:nvGraphicFramePr>
        <p:xfrm>
          <a:off x="1441800" y="2916360"/>
          <a:ext cx="9357840" cy="1600920"/>
        </p:xfrm>
        <a:graphic>
          <a:graphicData uri="http://schemas.openxmlformats.org/drawingml/2006/table">
            <a:tbl>
              <a:tblPr/>
              <a:tblGrid>
                <a:gridCol w="2889360"/>
                <a:gridCol w="6468840"/>
              </a:tblGrid>
              <a:tr h="1601280">
                <a:tc>
                  <a:txBody>
                    <a:bodyPr lIns="90000" rIns="90000" anchor="ctr">
                      <a:noAutofit/>
                    </a:bodyPr>
                    <a:p>
                      <a:pPr algn="ctr">
                        <a:lnSpc>
                          <a:spcPct val="100000"/>
                        </a:lnSpc>
                        <a:buNone/>
                      </a:pPr>
                      <a:r>
                        <a:rPr b="1" lang="en-PH" sz="2400" spc="-1" strike="noStrike">
                          <a:solidFill>
                            <a:srgbClr val="c9211e"/>
                          </a:solidFill>
                          <a:latin typeface="Lato"/>
                          <a:ea typeface="AppleSystemUIFont"/>
                        </a:rPr>
                        <a:t>Panahon ng Shogunate ng Tokugawa (1600 hanggang 1868 CE)</a:t>
                      </a:r>
                      <a:endParaRPr b="0" lang="en-PH" sz="2400" spc="-1" strike="noStrike">
                        <a:latin typeface="Arial"/>
                      </a:endParaRPr>
                    </a:p>
                  </a:txBody>
                  <a:tcPr anchor="ctr" marL="90000" marR="90000">
                    <a:lnL w="720">
                      <a:solidFill>
                        <a:srgbClr val="c9211e"/>
                      </a:solidFill>
                    </a:lnL>
                    <a:lnR w="720">
                      <a:solidFill>
                        <a:srgbClr val="c9211e"/>
                      </a:solidFill>
                    </a:lnR>
                    <a:lnT w="720">
                      <a:solidFill>
                        <a:srgbClr val="c9211e"/>
                      </a:solidFill>
                    </a:lnT>
                    <a:lnB w="720">
                      <a:solidFill>
                        <a:srgbClr val="c9211e"/>
                      </a:solidFill>
                    </a:lnB>
                    <a:solidFill>
                      <a:srgbClr val="ffffff"/>
                    </a:solidFill>
                  </a:tcPr>
                </a:tc>
                <a:tc>
                  <a:txBody>
                    <a:bodyPr lIns="90000" rIns="90000" anchor="ctr">
                      <a:noAutofit/>
                    </a:bodyPr>
                    <a:p>
                      <a:pPr algn="just">
                        <a:lnSpc>
                          <a:spcPct val="100000"/>
                        </a:lnSpc>
                        <a:buNone/>
                      </a:pPr>
                      <a:r>
                        <a:rPr b="1" lang="en-PH" sz="1600" spc="-1" strike="noStrike">
                          <a:solidFill>
                            <a:srgbClr val="ffffff"/>
                          </a:solidFill>
                          <a:latin typeface="Lato"/>
                          <a:ea typeface="AppleSystemUIFont"/>
                        </a:rPr>
                        <a:t>Ibinalik ng tatlong dakilang mandirigma ang pagkakaisa sa Japan. Sila ay sina Oda Nobunaga, Toyotomi Hideyoshi, at Tokugawa Leyasu.</a:t>
                      </a:r>
                      <a:endParaRPr b="0" lang="en-PH" sz="1600" spc="-1" strike="noStrike">
                        <a:latin typeface="Arial"/>
                      </a:endParaRPr>
                    </a:p>
                  </a:txBody>
                  <a:tcPr anchor="ctr" marL="90000" marR="90000">
                    <a:lnL w="720">
                      <a:solidFill>
                        <a:srgbClr val="c9211e"/>
                      </a:solidFill>
                    </a:lnL>
                    <a:lnR w="720">
                      <a:solidFill>
                        <a:srgbClr val="c9211e"/>
                      </a:solidFill>
                    </a:lnR>
                    <a:lnT w="720">
                      <a:solidFill>
                        <a:srgbClr val="c9211e"/>
                      </a:solidFill>
                    </a:lnT>
                    <a:lnB w="720">
                      <a:solidFill>
                        <a:srgbClr val="c9211e"/>
                      </a:solidFill>
                    </a:lnB>
                    <a:solidFill>
                      <a:srgbClr val="c9211e"/>
                    </a:solidFill>
                  </a:tcPr>
                </a:tc>
              </a:tr>
            </a:tbl>
          </a:graphicData>
        </a:graphic>
      </p:graphicFrame>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PlaceHolder 74"/>
          <p:cNvSpPr/>
          <p:nvPr/>
        </p:nvSpPr>
        <p:spPr>
          <a:xfrm>
            <a:off x="609840" y="2520000"/>
            <a:ext cx="10951560" cy="3592800"/>
          </a:xfrm>
          <a:prstGeom prst="rect">
            <a:avLst/>
          </a:prstGeom>
          <a:noFill/>
          <a:ln w="76320">
            <a:noFill/>
          </a:ln>
        </p:spPr>
        <p:style>
          <a:lnRef idx="0"/>
          <a:fillRef idx="0"/>
          <a:effectRef idx="0"/>
          <a:fontRef idx="minor"/>
        </p:style>
      </p:sp>
      <p:sp>
        <p:nvSpPr>
          <p:cNvPr id="533" name="PlaceHolder 7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Gitnang Asya</a:t>
            </a:r>
            <a:endParaRPr b="0" lang="en-PH" sz="4000" spc="-1" strike="noStrike">
              <a:solidFill>
                <a:srgbClr val="ffffff"/>
              </a:solidFill>
              <a:latin typeface="Arial"/>
            </a:endParaRPr>
          </a:p>
        </p:txBody>
      </p:sp>
      <p:sp>
        <p:nvSpPr>
          <p:cNvPr id="534"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Imperyong Mongol ay itinatag ni Genghis Khan noong 1206. Napatunayan ni Genghis Khan na may taglay siyang katapangan at kakayahang mamuno habang lumalaki ang kaniyang nasasakupan at sa huli ay nasakop niya ang buong Mongolia. Siya ay kinilalang Genghis Khan o “Universal Ruler.” Niyakap ng mga Mongol ang relihiyong Islam at Budismo.</a:t>
            </a:r>
            <a:endParaRPr b="0" lang="en-PH" sz="2000" spc="-1" strike="noStrike">
              <a:latin typeface="Arial"/>
            </a:endParaRPr>
          </a:p>
        </p:txBody>
      </p:sp>
      <p:sp>
        <p:nvSpPr>
          <p:cNvPr id="535"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000000"/>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ffff"/>
                </a:solidFill>
                <a:latin typeface="Lato"/>
                <a:ea typeface="AppleSystemUIFont"/>
              </a:rPr>
              <a:t>Imperyong Mongol (1206 hanggang 1368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0" name="PlaceHolder 5"/>
          <p:cNvSpPr/>
          <p:nvPr/>
        </p:nvSpPr>
        <p:spPr>
          <a:xfrm>
            <a:off x="609840" y="2520000"/>
            <a:ext cx="10951560" cy="3592800"/>
          </a:xfrm>
          <a:prstGeom prst="rect">
            <a:avLst/>
          </a:prstGeom>
          <a:noFill/>
          <a:ln w="76320">
            <a:noFill/>
          </a:ln>
        </p:spPr>
        <p:style>
          <a:lnRef idx="0"/>
          <a:fillRef idx="0"/>
          <a:effectRef idx="0"/>
          <a:fontRef idx="minor"/>
        </p:style>
      </p:sp>
      <p:sp>
        <p:nvSpPr>
          <p:cNvPr id="391" name=""/>
          <p:cNvSpPr/>
          <p:nvPr/>
        </p:nvSpPr>
        <p:spPr>
          <a:xfrm>
            <a:off x="720000" y="162000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HUDAISMO</a:t>
            </a:r>
            <a:endParaRPr b="0" lang="en-PH" sz="2800" spc="-1" strike="noStrike">
              <a:latin typeface="Arial"/>
            </a:endParaRPr>
          </a:p>
        </p:txBody>
      </p:sp>
      <p:sp>
        <p:nvSpPr>
          <p:cNvPr id="392"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Hudaismo ay relihiyon ng mga Israelita. Ito ang relihiyong unang-unang naniwala sa iisang diyos na tinawag nilang Yahweh. Siya ang makapangyarihan sa lahat at ang tagalikha ng lahat ng bagay. Ang mga kautusan ni Yahweh ay nakasaad sa Torah, ang pinakasentro ng pag-aaral ng Hudaismo.</a:t>
            </a:r>
            <a:endParaRPr b="0" lang="en-PH" sz="2000" spc="-1" strike="noStrike">
              <a:latin typeface="Arial"/>
            </a:endParaRPr>
          </a:p>
        </p:txBody>
      </p:sp>
      <p:sp>
        <p:nvSpPr>
          <p:cNvPr id="393" name="PlaceHolder 6"/>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Kanlurang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6" name="PlaceHolder 76"/>
          <p:cNvSpPr/>
          <p:nvPr/>
        </p:nvSpPr>
        <p:spPr>
          <a:xfrm>
            <a:off x="609840" y="2520000"/>
            <a:ext cx="10951560" cy="3592800"/>
          </a:xfrm>
          <a:prstGeom prst="rect">
            <a:avLst/>
          </a:prstGeom>
          <a:noFill/>
          <a:ln w="76320">
            <a:noFill/>
          </a:ln>
        </p:spPr>
        <p:style>
          <a:lnRef idx="0"/>
          <a:fillRef idx="0"/>
          <a:effectRef idx="0"/>
          <a:fontRef idx="minor"/>
        </p:style>
      </p:sp>
      <p:sp>
        <p:nvSpPr>
          <p:cNvPr id="537" name="PlaceHolder 7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Gitnang Asya</a:t>
            </a:r>
            <a:endParaRPr b="0" lang="en-PH" sz="4000" spc="-1" strike="noStrike">
              <a:solidFill>
                <a:srgbClr val="ffffff"/>
              </a:solidFill>
              <a:latin typeface="Arial"/>
            </a:endParaRPr>
          </a:p>
        </p:txBody>
      </p:sp>
      <p:sp>
        <p:nvSpPr>
          <p:cNvPr id="538"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Nagmula sa Hilagang Asya ang mga Turkong Ottoman noong ika-10 siglo. Tulad ng mga Mongol, pagpapastol ang ikinabubuhay ng mga Turk. Karaniwan silang nakatira sa mga tolda na tinatawag na yuri. Tinanggap nila ang relihiyong Islam. Si Osman, “Uthman” sa Arabiko, ang kinilala nilang pinuno kaya halaw sa kaniya ang salitang Ottoman.</a:t>
            </a:r>
            <a:endParaRPr b="0" lang="en-PH" sz="2000" spc="-1" strike="noStrike">
              <a:latin typeface="Arial"/>
            </a:endParaRPr>
          </a:p>
        </p:txBody>
      </p:sp>
      <p:sp>
        <p:nvSpPr>
          <p:cNvPr id="539"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000000"/>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ffffff"/>
                </a:solidFill>
                <a:latin typeface="Lato"/>
                <a:ea typeface="AppleSystemUIFont"/>
              </a:rPr>
              <a:t>Imperyong Turk (1600 hanggang 1868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78"/>
          <p:cNvSpPr/>
          <p:nvPr/>
        </p:nvSpPr>
        <p:spPr>
          <a:xfrm>
            <a:off x="609840" y="2520000"/>
            <a:ext cx="10951560" cy="3592800"/>
          </a:xfrm>
          <a:prstGeom prst="rect">
            <a:avLst/>
          </a:prstGeom>
          <a:noFill/>
          <a:ln w="76320">
            <a:noFill/>
          </a:ln>
        </p:spPr>
        <p:style>
          <a:lnRef idx="0"/>
          <a:fillRef idx="0"/>
          <a:effectRef idx="0"/>
          <a:fontRef idx="minor"/>
        </p:style>
      </p:sp>
      <p:sp>
        <p:nvSpPr>
          <p:cNvPr id="541" name="PlaceHolder 7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 Asya</a:t>
            </a:r>
            <a:endParaRPr b="0" lang="en-PH" sz="4000" spc="-1" strike="noStrike">
              <a:solidFill>
                <a:srgbClr val="ffffff"/>
              </a:solidFill>
              <a:latin typeface="Arial"/>
            </a:endParaRPr>
          </a:p>
        </p:txBody>
      </p:sp>
      <p:sp>
        <p:nvSpPr>
          <p:cNvPr id="542"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unang kabihasnang Indo-Aryan ay tinawag na panahon ng karunungan. Itinaboy ng Indo-Aryan patungong Timog ang mga katutubong Dravidian. Naging magsasaka ang mga katutubong Indo-Aryan. Tinawag na epiko ang panahong ito sapagkat ang mga ulat sa pamamaraan ng pamumuhay ay galing sa mga kuwentong isinulat ng mga ninuno sa mga taong nabubuhay sa panahon na ito na naging bahagi na rin ng kanilang panitikan. Ang hari ay tinawag nilang “raja” na may malawak na kapangyarihan.</a:t>
            </a:r>
            <a:endParaRPr b="0" lang="en-PH" sz="2000" spc="-1" strike="noStrike">
              <a:latin typeface="Arial"/>
            </a:endParaRPr>
          </a:p>
        </p:txBody>
      </p:sp>
      <p:sp>
        <p:nvSpPr>
          <p:cNvPr id="543"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d4ea6b"/>
          </a:solidFill>
          <a:ln w="76320">
            <a:solidFill>
              <a:srgbClr val="39551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Panahong Vedic (1500 hanggang 328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PlaceHolder 80"/>
          <p:cNvSpPr/>
          <p:nvPr/>
        </p:nvSpPr>
        <p:spPr>
          <a:xfrm>
            <a:off x="609840" y="2520000"/>
            <a:ext cx="10951560" cy="3592800"/>
          </a:xfrm>
          <a:prstGeom prst="rect">
            <a:avLst/>
          </a:prstGeom>
          <a:noFill/>
          <a:ln w="76320">
            <a:noFill/>
          </a:ln>
        </p:spPr>
        <p:style>
          <a:lnRef idx="0"/>
          <a:fillRef idx="0"/>
          <a:effectRef idx="0"/>
          <a:fontRef idx="minor"/>
        </p:style>
      </p:sp>
      <p:sp>
        <p:nvSpPr>
          <p:cNvPr id="545" name="PlaceHolder 8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 Asya</a:t>
            </a:r>
            <a:endParaRPr b="0" lang="en-PH" sz="4000" spc="-1" strike="noStrike">
              <a:solidFill>
                <a:srgbClr val="ffffff"/>
              </a:solidFill>
              <a:latin typeface="Arial"/>
            </a:endParaRPr>
          </a:p>
        </p:txBody>
      </p:sp>
      <p:sp>
        <p:nvSpPr>
          <p:cNvPr id="546"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Nilupig ni Chandragupta Maurya ang mga kaharian sa hilagang bahagi ng India at itinatag ang bagong dinastiya na siya mismo ang hari. Humalili ang kaniyang apo na si Asoka bilang emperador noong 273 BCE. Matapos ang maraming labanan at pagkawala ng mga buhay ay nagpasiya ang emperador na itigil ang mga labanan at sa halip ay ipalaganap ang kapayapaan. Niyakap niya ang Budismo bilang kapalit ng Hinduismo. Binigyang-halaga ang kalusugan at kagandahang asal ng mga mamamayan. Si Asoka ang nagpalaganap ng Budismo sa bulubundukin ng Himalayas, Sri Lanka, at sa Myanmar sa pamamagitan ng mga ipinapadala niyang mga misyonero.</a:t>
            </a:r>
            <a:endParaRPr b="0" lang="en-PH" sz="2000" spc="-1" strike="noStrike">
              <a:latin typeface="Arial"/>
            </a:endParaRPr>
          </a:p>
        </p:txBody>
      </p:sp>
      <p:sp>
        <p:nvSpPr>
          <p:cNvPr id="547"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d4ea6b"/>
          </a:solidFill>
          <a:ln w="76320">
            <a:solidFill>
              <a:srgbClr val="39551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Panahong Maurya (321 hanggang 187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82"/>
          <p:cNvSpPr/>
          <p:nvPr/>
        </p:nvSpPr>
        <p:spPr>
          <a:xfrm>
            <a:off x="609840" y="2520000"/>
            <a:ext cx="10951560" cy="3592800"/>
          </a:xfrm>
          <a:prstGeom prst="rect">
            <a:avLst/>
          </a:prstGeom>
          <a:noFill/>
          <a:ln w="76320">
            <a:noFill/>
          </a:ln>
        </p:spPr>
        <p:style>
          <a:lnRef idx="0"/>
          <a:fillRef idx="0"/>
          <a:effectRef idx="0"/>
          <a:fontRef idx="minor"/>
        </p:style>
      </p:sp>
      <p:sp>
        <p:nvSpPr>
          <p:cNvPr id="549" name="PlaceHolder 83"/>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 Asya</a:t>
            </a:r>
            <a:endParaRPr b="0" lang="en-PH" sz="4000" spc="-1" strike="noStrike">
              <a:solidFill>
                <a:srgbClr val="ffffff"/>
              </a:solidFill>
              <a:latin typeface="Arial"/>
            </a:endParaRPr>
          </a:p>
        </p:txBody>
      </p:sp>
      <p:sp>
        <p:nvSpPr>
          <p:cNvPr id="550"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Sa pagsapit ng ikaapat na siglo, isinilang ang isang makapangyarihang dinastiya na tinawag na Imperyong Gupta. Naganap ang Ginintuang Panahon ng India sa panahong ito. Umunlad ang agham, matematika, at astronomiya sa ilalim ng Imperyong Gupta. Kasama sa mga naimbento ay ang halaga ng pi, ang hugis na sphere ng daigdig, gravitation, at simbolo ng mga numero maging ang sistemang decimal. Sila rin ang unang gumamit ng zero. Sa larangan ng medisina, sila ang unang gumawa ng sterilization at pagsasagawa ng operasyon. Sa panahon namang ito lumaganap muli ang Hinduismo samantalang humina naman ang Budismo.</a:t>
            </a:r>
            <a:endParaRPr b="0" lang="en-PH" sz="2000" spc="-1" strike="noStrike">
              <a:latin typeface="Arial"/>
            </a:endParaRPr>
          </a:p>
        </p:txBody>
      </p:sp>
      <p:sp>
        <p:nvSpPr>
          <p:cNvPr id="551"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d4ea6b"/>
          </a:solidFill>
          <a:ln w="76320">
            <a:solidFill>
              <a:srgbClr val="39551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Gupta (400 hanggang 535 BCE)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2" name="PlaceHolder 84"/>
          <p:cNvSpPr/>
          <p:nvPr/>
        </p:nvSpPr>
        <p:spPr>
          <a:xfrm>
            <a:off x="609840" y="2520000"/>
            <a:ext cx="10951560" cy="3592800"/>
          </a:xfrm>
          <a:prstGeom prst="rect">
            <a:avLst/>
          </a:prstGeom>
          <a:noFill/>
          <a:ln w="76320">
            <a:noFill/>
          </a:ln>
        </p:spPr>
        <p:style>
          <a:lnRef idx="0"/>
          <a:fillRef idx="0"/>
          <a:effectRef idx="0"/>
          <a:fontRef idx="minor"/>
        </p:style>
      </p:sp>
      <p:sp>
        <p:nvSpPr>
          <p:cNvPr id="553" name="PlaceHolder 8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 Asya</a:t>
            </a:r>
            <a:endParaRPr b="0" lang="en-PH" sz="4000" spc="-1" strike="noStrike">
              <a:solidFill>
                <a:srgbClr val="ffffff"/>
              </a:solidFill>
              <a:latin typeface="Arial"/>
            </a:endParaRPr>
          </a:p>
        </p:txBody>
      </p:sp>
      <p:sp>
        <p:nvSpPr>
          <p:cNvPr id="554"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Taong 1526 sumalakay ang mga Muslim sa India. Itinatag ni Akbar ang kaniyang pamamahala sa Agra. Ipinalaganap niya ang kalayaan sa pananampalataya ng mga taga-India. Naging mahigpit ang pagpapatupad ng mga batas upang makamit angkatarungan. Ipinag-utos niya ang parusang kamatayan para sa mga kriminal. Ang mga Mogul ang nagdala ng impluwensiyang Islam sa India. Kabilang dito ang sining na makikita sa mga magagarang palasyo, moske, at libingan. Pinakatanyag ang Taj Mahal sa Agra. Ipinatayo ito ni Shah Jahan para sa kaniyang asawa na si Mumtaz Mahal. Ang libingang ito ay ginawa sa loob ng 20 taon.</a:t>
            </a:r>
            <a:endParaRPr b="0" lang="en-PH" sz="2000" spc="-1" strike="noStrike">
              <a:latin typeface="Arial"/>
            </a:endParaRPr>
          </a:p>
        </p:txBody>
      </p:sp>
      <p:sp>
        <p:nvSpPr>
          <p:cNvPr id="555"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d4ea6b"/>
          </a:solidFill>
          <a:ln w="76320">
            <a:solidFill>
              <a:srgbClr val="395511"/>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Mogul (1526 hanggang 1857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PlaceHolder 86"/>
          <p:cNvSpPr/>
          <p:nvPr/>
        </p:nvSpPr>
        <p:spPr>
          <a:xfrm>
            <a:off x="609840" y="2520000"/>
            <a:ext cx="10951560" cy="3592800"/>
          </a:xfrm>
          <a:prstGeom prst="rect">
            <a:avLst/>
          </a:prstGeom>
          <a:noFill/>
          <a:ln w="76320">
            <a:noFill/>
          </a:ln>
        </p:spPr>
        <p:style>
          <a:lnRef idx="0"/>
          <a:fillRef idx="0"/>
          <a:effectRef idx="0"/>
          <a:fontRef idx="minor"/>
        </p:style>
      </p:sp>
      <p:sp>
        <p:nvSpPr>
          <p:cNvPr id="557" name="PlaceHolder 8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58"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kaharian ng Vietnam ay mailalarawan sa pamamagitan ng maraming pakikipaglaban sa pananakop ng China. Ang Vietnam noon ang pinagkukunan ng China ng mga produktong ivory, rhinoceros’ horn, tortoise shell, at aromatic woods. Ang kahariang ito ang gumamit ng sistema ng pagsusulat, paggamit ng apelyido, at pagsunod sa etikang Confucian.</a:t>
            </a:r>
            <a:endParaRPr b="0" lang="en-PH" sz="2000" spc="-1" strike="noStrike">
              <a:latin typeface="Arial"/>
            </a:endParaRPr>
          </a:p>
        </p:txBody>
      </p:sp>
      <p:sp>
        <p:nvSpPr>
          <p:cNvPr id="559"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Kaharian ng Vietnam (300 hanggang 1500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88"/>
          <p:cNvSpPr/>
          <p:nvPr/>
        </p:nvSpPr>
        <p:spPr>
          <a:xfrm>
            <a:off x="609840" y="2520000"/>
            <a:ext cx="10951560" cy="3592800"/>
          </a:xfrm>
          <a:prstGeom prst="rect">
            <a:avLst/>
          </a:prstGeom>
          <a:noFill/>
          <a:ln w="76320">
            <a:noFill/>
          </a:ln>
        </p:spPr>
        <p:style>
          <a:lnRef idx="0"/>
          <a:fillRef idx="0"/>
          <a:effectRef idx="0"/>
          <a:fontRef idx="minor"/>
        </p:style>
      </p:sp>
      <p:sp>
        <p:nvSpPr>
          <p:cNvPr id="561" name="PlaceHolder 8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62"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Itinatag ang kaharian ng Funan sa timog na bahagi ng kasalukuyang Cambodia. Naging makapangyarihan ang kahariang ito sa loob ng 500 taon. Pangunahing relihiyon nila ang Hinduismo. Naging mayabong ang kanilang pakikipagkalakalan sa China at sa India. Sa pagtatapos ng ikalimang siglo ay narating ng Funan ang tugatog ng tagumpay. Hinirang ang kanilang pinuno bilang “Hari ng Kabundukan.” Subalit naagaw ng kaharian ng Chenla ang kapangyarihan sa pagsapit ng ikaanim na siglo.</a:t>
            </a:r>
            <a:endParaRPr b="0" lang="en-PH" sz="2000" spc="-1" strike="noStrike">
              <a:latin typeface="Arial"/>
            </a:endParaRPr>
          </a:p>
        </p:txBody>
      </p:sp>
      <p:sp>
        <p:nvSpPr>
          <p:cNvPr id="563"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Kaharian ng Funan (100 hanggang 600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PlaceHolder 90"/>
          <p:cNvSpPr/>
          <p:nvPr/>
        </p:nvSpPr>
        <p:spPr>
          <a:xfrm>
            <a:off x="609840" y="2520000"/>
            <a:ext cx="10951560" cy="3592800"/>
          </a:xfrm>
          <a:prstGeom prst="rect">
            <a:avLst/>
          </a:prstGeom>
          <a:noFill/>
          <a:ln w="76320">
            <a:noFill/>
          </a:ln>
        </p:spPr>
        <p:style>
          <a:lnRef idx="0"/>
          <a:fillRef idx="0"/>
          <a:effectRef idx="0"/>
          <a:fontRef idx="minor"/>
        </p:style>
      </p:sp>
      <p:sp>
        <p:nvSpPr>
          <p:cNvPr id="565" name="PlaceHolder 9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66"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kaharian ng Chenla ay umusbong sa hilagang bahagi ng Cambodia. Ang pagbagsak ng Funan ang nagsilbing daan upang maging sentro ng kapangyarihan sa Cambodia. Ang kulturang Chenla ang naging tagapagmana ng kulturang Funan.</a:t>
            </a:r>
            <a:endParaRPr b="0" lang="en-PH" sz="2000" spc="-1" strike="noStrike">
              <a:latin typeface="Arial"/>
            </a:endParaRPr>
          </a:p>
        </p:txBody>
      </p:sp>
      <p:sp>
        <p:nvSpPr>
          <p:cNvPr id="567"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Kaharian ng Chenla o Khmer (802 hanggang 1431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8" name="PlaceHolder 92"/>
          <p:cNvSpPr/>
          <p:nvPr/>
        </p:nvSpPr>
        <p:spPr>
          <a:xfrm>
            <a:off x="609840" y="2520000"/>
            <a:ext cx="10951560" cy="3592800"/>
          </a:xfrm>
          <a:prstGeom prst="rect">
            <a:avLst/>
          </a:prstGeom>
          <a:noFill/>
          <a:ln w="76320">
            <a:noFill/>
          </a:ln>
        </p:spPr>
        <p:style>
          <a:lnRef idx="0"/>
          <a:fillRef idx="0"/>
          <a:effectRef idx="0"/>
          <a:fontRef idx="minor"/>
        </p:style>
      </p:sp>
      <p:sp>
        <p:nvSpPr>
          <p:cNvPr id="569" name="PlaceHolder 93"/>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70"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kaharian ng Pagan ang isinilang naman sa Burma na sa kasalukuyan ay kilalang Myanmar. Ito ay karaniwang agrikultural na pamayanan. Kahanga-hanga rin ang kanilang mga tinatayong mga monumento gaya ng Templo ng Ananda. Budismo ang pangunahing relihiyon sa kaharian at nakipag-ugnayan sa Sri Lanka sa pamamagitan ng kalakalang pandagat. Bumagsak ang kahariang ito nang sakupin sila ng mga Thai.</a:t>
            </a:r>
            <a:endParaRPr b="0" lang="en-PH" sz="2000" spc="-1" strike="noStrike">
              <a:latin typeface="Arial"/>
            </a:endParaRPr>
          </a:p>
        </p:txBody>
      </p:sp>
      <p:sp>
        <p:nvSpPr>
          <p:cNvPr id="571"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Kaharian ng Pagan (849 hanggang 1300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PlaceHolder 94"/>
          <p:cNvSpPr/>
          <p:nvPr/>
        </p:nvSpPr>
        <p:spPr>
          <a:xfrm>
            <a:off x="609840" y="2520000"/>
            <a:ext cx="10951560" cy="3592800"/>
          </a:xfrm>
          <a:prstGeom prst="rect">
            <a:avLst/>
          </a:prstGeom>
          <a:noFill/>
          <a:ln w="76320">
            <a:noFill/>
          </a:ln>
        </p:spPr>
        <p:style>
          <a:lnRef idx="0"/>
          <a:fillRef idx="0"/>
          <a:effectRef idx="0"/>
          <a:fontRef idx="minor"/>
        </p:style>
      </p:sp>
      <p:sp>
        <p:nvSpPr>
          <p:cNvPr id="573" name="PlaceHolder 95"/>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74"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kaharian ng Ayutthaya ay isang malakas na imperyo sa kasalukuyang Thailand. Si Ramathibodi, isang mangangalakal mula sa pamilyang Tsino ang namuno. Siya ang nagpalaganap ng Budismo sa kalupaan. Bumuo siya ng isang kodigo batay sa tradisyong Hindu at Thai. Ito ang naging batayan ng batas sa Thailand hanggang ika-19 na siglo.</a:t>
            </a:r>
            <a:endParaRPr b="0" lang="en-PH" sz="2000" spc="-1" strike="noStrike">
              <a:latin typeface="Arial"/>
            </a:endParaRPr>
          </a:p>
        </p:txBody>
      </p:sp>
      <p:sp>
        <p:nvSpPr>
          <p:cNvPr id="575"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Kaharian ng Ayutthaya (1351 hanggang 1767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4" name="PlaceHolder 7"/>
          <p:cNvSpPr/>
          <p:nvPr/>
        </p:nvSpPr>
        <p:spPr>
          <a:xfrm>
            <a:off x="609840" y="2520000"/>
            <a:ext cx="10951560" cy="3592800"/>
          </a:xfrm>
          <a:prstGeom prst="rect">
            <a:avLst/>
          </a:prstGeom>
          <a:noFill/>
          <a:ln w="76320">
            <a:noFill/>
          </a:ln>
        </p:spPr>
        <p:style>
          <a:lnRef idx="0"/>
          <a:fillRef idx="0"/>
          <a:effectRef idx="0"/>
          <a:fontRef idx="minor"/>
        </p:style>
      </p:sp>
      <p:sp>
        <p:nvSpPr>
          <p:cNvPr id="395" name=""/>
          <p:cNvSpPr/>
          <p:nvPr/>
        </p:nvSpPr>
        <p:spPr>
          <a:xfrm>
            <a:off x="720000" y="162000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KRISTIYANISMO</a:t>
            </a:r>
            <a:endParaRPr b="0" lang="en-PH" sz="2800" spc="-1" strike="noStrike">
              <a:latin typeface="Arial"/>
            </a:endParaRPr>
          </a:p>
        </p:txBody>
      </p:sp>
      <p:sp>
        <p:nvSpPr>
          <p:cNvPr id="396"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Ang kasaysayan ng relihiyong ito ay batay sa Bibliya. Ang Kristiyanismo ay itinatag ni Hesus na isang Hudyo. Ang Bibliya ang banal na aklat ng mga Kristiyano. Nahahati ito sa dalawa: ang Lumang Tipan at ang Bagong Tipan. Ang Lumang Tipan ay tumatalakay sa kasaysayan ng mga Hudyo bilang paghahanda sa pagdating ng kanilang tagapagligtas. Ang Bagong Tipan naman ay tumatalakay sa buhay at aral ni Hesukristo at ng kaniyang mga alagad na nagpahayag at nagtatag ng Simbahang Kristiyano.</a:t>
            </a:r>
            <a:endParaRPr b="0" lang="en-PH" sz="2000" spc="-1" strike="noStrike">
              <a:latin typeface="Arial"/>
            </a:endParaRPr>
          </a:p>
        </p:txBody>
      </p:sp>
      <p:sp>
        <p:nvSpPr>
          <p:cNvPr id="397" name="PlaceHolder 8"/>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Kanlurang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PlaceHolder 96"/>
          <p:cNvSpPr/>
          <p:nvPr/>
        </p:nvSpPr>
        <p:spPr>
          <a:xfrm>
            <a:off x="609840" y="2520000"/>
            <a:ext cx="10951560" cy="3592800"/>
          </a:xfrm>
          <a:prstGeom prst="rect">
            <a:avLst/>
          </a:prstGeom>
          <a:noFill/>
          <a:ln w="76320">
            <a:noFill/>
          </a:ln>
        </p:spPr>
        <p:style>
          <a:lnRef idx="0"/>
          <a:fillRef idx="0"/>
          <a:effectRef idx="0"/>
          <a:fontRef idx="minor"/>
        </p:style>
      </p:sp>
      <p:sp>
        <p:nvSpPr>
          <p:cNvPr id="577" name="PlaceHolder 97"/>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78"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terminong Srivijaya ay nangangahulugan ng “Dakilang Tagumpay.” Ito ay kaharian na naitatag sa pulo ng Sumatra na ngayon ay bahagi ng Indonesia. Mayaman ang kahariang ito sa ginto. Sa pamamayagpag nito ay nasakop nito ang Malay Peninsula pati na ang bahagi ng Java. Budismo ang pangunahing relihiyon ng Srivijaya. Mula ika-7 hanggang ika-11 siglo, naging makapangyarihang puwersang pandagat ang nasabing imperyo. Ang mahahalagang metal, kahoy, at mga pampalasang produkto ay dinarayo pa ng mga barkong pangkalakalan mula sa Arabia, India, at maging mula sa Aprika.</a:t>
            </a:r>
            <a:endParaRPr b="0" lang="en-PH" sz="2000" spc="-1" strike="noStrike">
              <a:latin typeface="Arial"/>
            </a:endParaRPr>
          </a:p>
        </p:txBody>
      </p:sp>
      <p:sp>
        <p:nvSpPr>
          <p:cNvPr id="579"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Srivijaya (600 hanggang 1300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PlaceHolder 98"/>
          <p:cNvSpPr/>
          <p:nvPr/>
        </p:nvSpPr>
        <p:spPr>
          <a:xfrm>
            <a:off x="609840" y="2520000"/>
            <a:ext cx="10951560" cy="3592800"/>
          </a:xfrm>
          <a:prstGeom prst="rect">
            <a:avLst/>
          </a:prstGeom>
          <a:noFill/>
          <a:ln w="76320">
            <a:noFill/>
          </a:ln>
        </p:spPr>
        <p:style>
          <a:lnRef idx="0"/>
          <a:fillRef idx="0"/>
          <a:effectRef idx="0"/>
          <a:fontRef idx="minor"/>
        </p:style>
      </p:sp>
      <p:sp>
        <p:nvSpPr>
          <p:cNvPr id="581" name="PlaceHolder 99"/>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82"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Ang Malacca ay matatagpuan naman sa kasalukuyang Malaysia. Ito ay sentro ng malawakang kalakalan. Mula sa malakas na base sa Malacca, lumaganap ang relihiyon at kultura ng mga Muslim sa buong Malay Peninsula, mga kapuluan ng Indonesia, hangang sa timog bahagi ng Pilipinas.</a:t>
            </a:r>
            <a:endParaRPr b="0" lang="en-PH" sz="2000" spc="-1" strike="noStrike">
              <a:latin typeface="Arial"/>
            </a:endParaRPr>
          </a:p>
        </p:txBody>
      </p:sp>
      <p:sp>
        <p:nvSpPr>
          <p:cNvPr id="583" name=""/>
          <p:cNvSpPr/>
          <p:nvPr/>
        </p:nvSpPr>
        <p:spPr>
          <a:xfrm>
            <a:off x="720000" y="1620000"/>
            <a:ext cx="647928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Imperyong Malacca (1403 hanggang 1511 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00"/>
          <p:cNvSpPr/>
          <p:nvPr/>
        </p:nvSpPr>
        <p:spPr>
          <a:xfrm>
            <a:off x="609840" y="2520000"/>
            <a:ext cx="10951560" cy="3592800"/>
          </a:xfrm>
          <a:prstGeom prst="rect">
            <a:avLst/>
          </a:prstGeom>
          <a:noFill/>
          <a:ln w="76320">
            <a:noFill/>
          </a:ln>
        </p:spPr>
        <p:style>
          <a:lnRef idx="0"/>
          <a:fillRef idx="0"/>
          <a:effectRef idx="0"/>
          <a:fontRef idx="minor"/>
        </p:style>
      </p:sp>
      <p:sp>
        <p:nvSpPr>
          <p:cNvPr id="585" name="PlaceHolder 101"/>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buNone/>
            </a:pPr>
            <a:r>
              <a:rPr b="1" lang="en-PH" sz="4000" spc="-1" strike="noStrike">
                <a:solidFill>
                  <a:srgbClr val="ffffff"/>
                </a:solidFill>
                <a:latin typeface="Lato"/>
                <a:ea typeface="DejaVu Sans"/>
              </a:rPr>
              <a:t>Timog-Silangang Asya</a:t>
            </a:r>
            <a:endParaRPr b="0" lang="en-PH" sz="4000" spc="-1" strike="noStrike">
              <a:solidFill>
                <a:srgbClr val="ffffff"/>
              </a:solidFill>
              <a:latin typeface="Arial"/>
            </a:endParaRPr>
          </a:p>
        </p:txBody>
      </p:sp>
      <p:sp>
        <p:nvSpPr>
          <p:cNvPr id="586" name=""/>
          <p:cNvSpPr/>
          <p:nvPr/>
        </p:nvSpPr>
        <p:spPr>
          <a:xfrm>
            <a:off x="605520" y="2340000"/>
            <a:ext cx="10971360" cy="377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r>
              <a:rPr b="1" lang="en-PH" sz="2000" spc="-1" strike="noStrike">
                <a:solidFill>
                  <a:srgbClr val="000000"/>
                </a:solidFill>
                <a:latin typeface="Lato"/>
                <a:ea typeface="AppleSystemUIFont"/>
              </a:rPr>
              <a:t>Samantala ang buong Timog-Silangang Asya ay nagtatag ng mga imperyo, ang Pilipinas ay binubuo ng mga barangay. Ang barangay ang pinakapayak na anyo ng pamayanan. Ito ay binubuo lamang ng 30 hanggang 100 pamilya. Ang bawat barangay ay pinamumunuan ng datu na nakikipag-alyansa sa iba pang datu o lakan. Ang mayamang kulturang katutubo ng Pilipinas ay lalo pang pinagyaman ng mga impluwensiya mula sa mga Austronesian, Tsino, at Muslim hanggang naganap ang pananakop ng mga Espanyol noong ika-15 siglo.</a:t>
            </a:r>
            <a:endParaRPr b="0" lang="en-PH" sz="2000" spc="-1" strike="noStrike">
              <a:latin typeface="Arial"/>
            </a:endParaRPr>
          </a:p>
        </p:txBody>
      </p:sp>
      <p:sp>
        <p:nvSpPr>
          <p:cNvPr id="587" name=""/>
          <p:cNvSpPr/>
          <p:nvPr/>
        </p:nvSpPr>
        <p:spPr>
          <a:xfrm>
            <a:off x="720000" y="1620000"/>
            <a:ext cx="2699640" cy="539280"/>
          </a:xfrm>
          <a:custGeom>
            <a:avLst/>
            <a:gdLst/>
            <a:ahLst/>
            <a:rect l="l" t="t" r="r" b="b"/>
            <a:pathLst>
              <a:path w="18002" h="1502">
                <a:moveTo>
                  <a:pt x="250" y="0"/>
                </a:moveTo>
                <a:lnTo>
                  <a:pt x="250" y="0"/>
                </a:lnTo>
                <a:cubicBezTo>
                  <a:pt x="206" y="0"/>
                  <a:pt x="163" y="12"/>
                  <a:pt x="125" y="34"/>
                </a:cubicBezTo>
                <a:cubicBezTo>
                  <a:pt x="87" y="55"/>
                  <a:pt x="55" y="87"/>
                  <a:pt x="34" y="125"/>
                </a:cubicBezTo>
                <a:cubicBezTo>
                  <a:pt x="12" y="163"/>
                  <a:pt x="0" y="206"/>
                  <a:pt x="0" y="250"/>
                </a:cubicBezTo>
                <a:lnTo>
                  <a:pt x="0" y="1250"/>
                </a:lnTo>
                <a:lnTo>
                  <a:pt x="0" y="1251"/>
                </a:lnTo>
                <a:cubicBezTo>
                  <a:pt x="0" y="1295"/>
                  <a:pt x="12" y="1338"/>
                  <a:pt x="34" y="1376"/>
                </a:cubicBezTo>
                <a:cubicBezTo>
                  <a:pt x="55" y="1414"/>
                  <a:pt x="87" y="1446"/>
                  <a:pt x="125" y="1467"/>
                </a:cubicBezTo>
                <a:cubicBezTo>
                  <a:pt x="163" y="1489"/>
                  <a:pt x="206" y="1501"/>
                  <a:pt x="250" y="1501"/>
                </a:cubicBezTo>
                <a:lnTo>
                  <a:pt x="17750" y="1501"/>
                </a:lnTo>
                <a:lnTo>
                  <a:pt x="17751" y="1501"/>
                </a:lnTo>
                <a:cubicBezTo>
                  <a:pt x="17795" y="1501"/>
                  <a:pt x="17838" y="1489"/>
                  <a:pt x="17876" y="1467"/>
                </a:cubicBezTo>
                <a:cubicBezTo>
                  <a:pt x="17914" y="1446"/>
                  <a:pt x="17946" y="1414"/>
                  <a:pt x="17967" y="1376"/>
                </a:cubicBezTo>
                <a:cubicBezTo>
                  <a:pt x="17989" y="1338"/>
                  <a:pt x="18001" y="1295"/>
                  <a:pt x="18001" y="1251"/>
                </a:cubicBezTo>
                <a:lnTo>
                  <a:pt x="18001" y="250"/>
                </a:lnTo>
                <a:lnTo>
                  <a:pt x="18001" y="250"/>
                </a:lnTo>
                <a:lnTo>
                  <a:pt x="18001" y="250"/>
                </a:lnTo>
                <a:cubicBezTo>
                  <a:pt x="18001" y="206"/>
                  <a:pt x="17989" y="163"/>
                  <a:pt x="17967" y="125"/>
                </a:cubicBezTo>
                <a:cubicBezTo>
                  <a:pt x="17946" y="87"/>
                  <a:pt x="17914" y="55"/>
                  <a:pt x="17876" y="34"/>
                </a:cubicBezTo>
                <a:cubicBezTo>
                  <a:pt x="17838" y="12"/>
                  <a:pt x="17795" y="0"/>
                  <a:pt x="17751" y="0"/>
                </a:cubicBezTo>
                <a:lnTo>
                  <a:pt x="250" y="0"/>
                </a:lnTo>
              </a:path>
            </a:pathLst>
          </a:custGeom>
          <a:solidFill>
            <a:srgbClr val="ffffa6"/>
          </a:solidFill>
          <a:ln w="76320">
            <a:solidFill>
              <a:srgbClr val="4b2204"/>
            </a:solidFill>
            <a:round/>
          </a:ln>
        </p:spPr>
        <p:style>
          <a:lnRef idx="0"/>
          <a:fillRef idx="0"/>
          <a:effectRef idx="0"/>
          <a:fontRef idx="minor"/>
        </p:style>
        <p:txBody>
          <a:bodyPr lIns="128160" rIns="128160" tIns="83160" bIns="83160" anchor="ctr">
            <a:noAutofit/>
          </a:bodyPr>
          <a:p>
            <a:pPr algn="ctr">
              <a:lnSpc>
                <a:spcPct val="100000"/>
              </a:lnSpc>
              <a:buNone/>
            </a:pPr>
            <a:r>
              <a:rPr b="1" lang="en-PH" sz="2000" spc="-1" strike="noStrike">
                <a:solidFill>
                  <a:srgbClr val="000000"/>
                </a:solidFill>
                <a:latin typeface="Lato"/>
                <a:ea typeface="AppleSystemUIFont"/>
              </a:rPr>
              <a:t>Pilipinas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type="title"/>
          </p:nvPr>
        </p:nvSpPr>
        <p:spPr>
          <a:xfrm>
            <a:off x="609480" y="273600"/>
            <a:ext cx="10964520" cy="1136880"/>
          </a:xfrm>
          <a:prstGeom prst="rect">
            <a:avLst/>
          </a:prstGeom>
          <a:noFill/>
          <a:ln w="0">
            <a:noFill/>
          </a:ln>
        </p:spPr>
        <p:txBody>
          <a:bodyPr lIns="0" rIns="0" tIns="0" bIns="0" anchor="ctr">
            <a:noAutofit/>
          </a:bodyPr>
          <a:p>
            <a:pPr>
              <a:lnSpc>
                <a:spcPct val="100000"/>
              </a:lnSpc>
              <a:buNone/>
            </a:pPr>
            <a:r>
              <a:rPr b="1" lang="en-PH" sz="3800" spc="-1" strike="noStrike">
                <a:latin typeface="Lato"/>
              </a:rPr>
              <a:t>PAGSASANAY</a:t>
            </a:r>
            <a:endParaRPr b="0" lang="en-PH" sz="3800" spc="-1" strike="noStrike">
              <a:latin typeface="Arial"/>
            </a:endParaRPr>
          </a:p>
        </p:txBody>
      </p:sp>
      <p:sp>
        <p:nvSpPr>
          <p:cNvPr id="589" name="PlaceHolder 9"/>
          <p:cNvSpPr/>
          <p:nvPr/>
        </p:nvSpPr>
        <p:spPr>
          <a:xfrm>
            <a:off x="609480" y="1604880"/>
            <a:ext cx="10951200" cy="3956040"/>
          </a:xfrm>
          <a:prstGeom prst="rect">
            <a:avLst/>
          </a:prstGeom>
          <a:noFill/>
          <a:ln w="0">
            <a:noFill/>
          </a:ln>
        </p:spPr>
        <p:style>
          <a:lnRef idx="0"/>
          <a:fillRef idx="0"/>
          <a:effectRef idx="0"/>
          <a:fontRef idx="minor"/>
        </p:style>
      </p:sp>
      <p:sp>
        <p:nvSpPr>
          <p:cNvPr id="590" name="PlaceHolder 11"/>
          <p:cNvSpPr/>
          <p:nvPr/>
        </p:nvSpPr>
        <p:spPr>
          <a:xfrm>
            <a:off x="609840" y="1604520"/>
            <a:ext cx="10951200" cy="3956040"/>
          </a:xfrm>
          <a:prstGeom prst="rect">
            <a:avLst/>
          </a:prstGeom>
          <a:noFill/>
          <a:ln w="0">
            <a:noFill/>
          </a:ln>
        </p:spPr>
        <p:style>
          <a:lnRef idx="0"/>
          <a:fillRef idx="0"/>
          <a:effectRef idx="0"/>
          <a:fontRef idx="minor"/>
        </p:style>
      </p:sp>
      <p:sp>
        <p:nvSpPr>
          <p:cNvPr id="591" name="PlaceHolder 2"/>
          <p:cNvSpPr>
            <a:spLocks noGrp="1"/>
          </p:cNvSpPr>
          <p:nvPr>
            <p:ph/>
          </p:nvPr>
        </p:nvSpPr>
        <p:spPr>
          <a:xfrm>
            <a:off x="609480" y="1604520"/>
            <a:ext cx="10964520" cy="4512240"/>
          </a:xfrm>
          <a:prstGeom prst="rect">
            <a:avLst/>
          </a:prstGeom>
          <a:noFill/>
          <a:ln w="0">
            <a:noFill/>
          </a:ln>
        </p:spPr>
        <p:txBody>
          <a:bodyPr lIns="0" rIns="0" tIns="0" bIns="0" anchor="t">
            <a:normAutofit/>
          </a:bodyPr>
          <a:p>
            <a:pPr algn="just">
              <a:lnSpc>
                <a:spcPct val="100000"/>
              </a:lnSpc>
              <a:buNone/>
            </a:pPr>
            <a:r>
              <a:rPr b="1" lang="en-PH" sz="1800" spc="-1" strike="noStrike">
                <a:solidFill>
                  <a:srgbClr val="000000"/>
                </a:solidFill>
                <a:latin typeface="Lato"/>
              </a:rPr>
              <a:t>PANUTO</a:t>
            </a:r>
            <a:r>
              <a:rPr b="0" lang="en-PH" sz="1800" spc="-1" strike="noStrike">
                <a:solidFill>
                  <a:srgbClr val="000000"/>
                </a:solidFill>
                <a:latin typeface="Lato"/>
              </a:rPr>
              <a:t>: Tukuyin ang mga relihiyon sa bawat rehiyon.</a:t>
            </a:r>
            <a:endParaRPr b="0" lang="en-PH" sz="1800" spc="-1" strike="noStrike">
              <a:latin typeface="Arial"/>
            </a:endParaRPr>
          </a:p>
          <a:p>
            <a:pPr algn="just">
              <a:lnSpc>
                <a:spcPct val="100000"/>
              </a:lnSpc>
              <a:buNone/>
            </a:pP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1. Kanlurang Asya</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2. Timog Asya</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3. Silangang Asya</a:t>
            </a:r>
            <a:endParaRPr b="0" lang="en-PH" sz="1800" spc="-1" strike="noStrike">
              <a:latin typeface="Arial"/>
            </a:endParaRPr>
          </a:p>
          <a:p>
            <a:pPr>
              <a:lnSpc>
                <a:spcPct val="100000"/>
              </a:lnSpc>
              <a:buNone/>
            </a:pPr>
            <a:r>
              <a:rPr b="0" lang="en-PH" sz="1800" spc="-1" strike="noStrike">
                <a:solidFill>
                  <a:srgbClr val="000000"/>
                </a:solidFill>
                <a:latin typeface="Lato"/>
                <a:ea typeface="PingFang SC"/>
              </a:rPr>
              <a:t>4. Timog-Silangang Asya</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endParaRPr b="0" lang="en-PH" sz="1800" spc="-1" strike="noStrike">
              <a:latin typeface="Arial"/>
            </a:endParaRPr>
          </a:p>
        </p:txBody>
      </p:sp>
      <p:sp>
        <p:nvSpPr>
          <p:cNvPr id="592" name=""/>
          <p:cNvSpPr/>
          <p:nvPr/>
        </p:nvSpPr>
        <p:spPr>
          <a:xfrm>
            <a:off x="9540000" y="3060000"/>
            <a:ext cx="1078560" cy="390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ffffff"/>
                </a:solidFill>
                <a:latin typeface="Lato"/>
                <a:ea typeface="DejaVu Sans"/>
              </a:rPr>
              <a:t>BUNGA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3" name="PlaceHolder 1"/>
          <p:cNvSpPr>
            <a:spLocks noGrp="1"/>
          </p:cNvSpPr>
          <p:nvPr>
            <p:ph type="title"/>
          </p:nvPr>
        </p:nvSpPr>
        <p:spPr>
          <a:xfrm>
            <a:off x="609480" y="273600"/>
            <a:ext cx="10951200" cy="1123560"/>
          </a:xfrm>
          <a:prstGeom prst="rect">
            <a:avLst/>
          </a:prstGeom>
          <a:noFill/>
          <a:ln w="0">
            <a:noFill/>
          </a:ln>
        </p:spPr>
        <p:txBody>
          <a:bodyPr lIns="0" rIns="0" tIns="0" bIns="0" anchor="ctr">
            <a:noAutofit/>
          </a:bodyPr>
          <a:p>
            <a:pPr>
              <a:lnSpc>
                <a:spcPct val="100000"/>
              </a:lnSpc>
              <a:buNone/>
            </a:pPr>
            <a:r>
              <a:rPr b="1" lang="en-PH" sz="3800" spc="-1" strike="noStrike">
                <a:latin typeface="Lato"/>
              </a:rPr>
              <a:t>SUSI SA PAGWAWASTO</a:t>
            </a:r>
            <a:endParaRPr b="0" lang="en-PH" sz="3800" spc="-1" strike="noStrike">
              <a:latin typeface="Arial"/>
            </a:endParaRPr>
          </a:p>
        </p:txBody>
      </p:sp>
      <p:sp>
        <p:nvSpPr>
          <p:cNvPr id="594" name="PlaceHolder 2"/>
          <p:cNvSpPr>
            <a:spLocks noGrp="1"/>
          </p:cNvSpPr>
          <p:nvPr>
            <p:ph/>
          </p:nvPr>
        </p:nvSpPr>
        <p:spPr>
          <a:xfrm>
            <a:off x="609480" y="1604520"/>
            <a:ext cx="10951200" cy="3956040"/>
          </a:xfrm>
          <a:prstGeom prst="rect">
            <a:avLst/>
          </a:prstGeom>
          <a:noFill/>
          <a:ln w="0">
            <a:noFill/>
          </a:ln>
        </p:spPr>
        <p:txBody>
          <a:bodyPr lIns="0" rIns="0" tIns="0" bIns="0" anchor="t">
            <a:normAutofit/>
          </a:bodyPr>
          <a:p>
            <a:pPr>
              <a:lnSpc>
                <a:spcPct val="100000"/>
              </a:lnSpc>
              <a:buNone/>
            </a:pPr>
            <a:r>
              <a:rPr b="0" lang="en-PH" sz="1800" spc="-1" strike="noStrike">
                <a:latin typeface="Lato"/>
              </a:rPr>
              <a:t>1. Hudaismo, Kristiyanismo, Islam</a:t>
            </a:r>
            <a:endParaRPr b="0" lang="en-PH" sz="1800" spc="-1" strike="noStrike">
              <a:latin typeface="Arial"/>
            </a:endParaRPr>
          </a:p>
          <a:p>
            <a:pPr>
              <a:lnSpc>
                <a:spcPct val="100000"/>
              </a:lnSpc>
              <a:buNone/>
            </a:pPr>
            <a:r>
              <a:rPr b="0" lang="en-PH" sz="1800" spc="-1" strike="noStrike">
                <a:latin typeface="Lato"/>
              </a:rPr>
              <a:t>2. Hinduismo, Budismo</a:t>
            </a:r>
            <a:endParaRPr b="0" lang="en-PH" sz="1800" spc="-1" strike="noStrike">
              <a:latin typeface="Arial"/>
            </a:endParaRPr>
          </a:p>
          <a:p>
            <a:pPr>
              <a:lnSpc>
                <a:spcPct val="100000"/>
              </a:lnSpc>
              <a:buNone/>
            </a:pPr>
            <a:r>
              <a:rPr b="0" lang="en-PH" sz="1800" spc="-1" strike="noStrike">
                <a:latin typeface="Lato"/>
              </a:rPr>
              <a:t>3. Confucianismo, Taoismo, Legalismo</a:t>
            </a:r>
            <a:endParaRPr b="0" lang="en-PH" sz="1800" spc="-1" strike="noStrike">
              <a:latin typeface="Arial"/>
            </a:endParaRPr>
          </a:p>
          <a:p>
            <a:pPr>
              <a:lnSpc>
                <a:spcPct val="100000"/>
              </a:lnSpc>
              <a:buNone/>
            </a:pPr>
            <a:r>
              <a:rPr b="0" lang="en-PH" sz="1800" spc="-1" strike="noStrike">
                <a:latin typeface="Lato"/>
              </a:rPr>
              <a:t>4. Animismo</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PlaceHolder 10"/>
          <p:cNvSpPr/>
          <p:nvPr/>
        </p:nvSpPr>
        <p:spPr>
          <a:xfrm>
            <a:off x="609840" y="2520000"/>
            <a:ext cx="10951560" cy="3592800"/>
          </a:xfrm>
          <a:prstGeom prst="rect">
            <a:avLst/>
          </a:prstGeom>
          <a:noFill/>
          <a:ln w="76320">
            <a:noFill/>
          </a:ln>
        </p:spPr>
        <p:style>
          <a:lnRef idx="0"/>
          <a:fillRef idx="0"/>
          <a:effectRef idx="0"/>
          <a:fontRef idx="minor"/>
        </p:style>
      </p:sp>
      <p:sp>
        <p:nvSpPr>
          <p:cNvPr id="399" name=""/>
          <p:cNvSpPr/>
          <p:nvPr/>
        </p:nvSpPr>
        <p:spPr>
          <a:xfrm>
            <a:off x="720000" y="162000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ISLAM</a:t>
            </a:r>
            <a:endParaRPr b="0" lang="en-PH" sz="2800" spc="-1" strike="noStrike">
              <a:latin typeface="Arial"/>
            </a:endParaRPr>
          </a:p>
        </p:txBody>
      </p:sp>
      <p:sp>
        <p:nvSpPr>
          <p:cNvPr id="400"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spcBef>
                <a:spcPts val="1417"/>
              </a:spcBef>
              <a:buNone/>
            </a:pPr>
            <a:r>
              <a:rPr b="1" lang="en-PH" sz="2000" spc="-1" strike="noStrike">
                <a:latin typeface="Lato"/>
                <a:ea typeface="AppleSystemUIFont"/>
              </a:rPr>
              <a:t>Isa pang relihiyon na isinilang sa Kanlurang Asya ang Islam. Ang salitang Islam ay hango sa salitang “sal’m” na ang ibig sabihin ay kapayapaan. Sa konsepto ng relihiyon, ang ibig sabihin nito ay “submission to the will of God.” Ang nagtatag, nagturo, at nagpalaganap ng relihiyong ito ay si Muhammad na isinilang sa Mecca noong 571 CE. Ang tawag sa mga tagasunod ng Islam ay Muslim. Ang tawag ng mga Muslim sa kanilang Diyos ay Allah. Ang banal na aklat ng relihiyong Islam ay Qur’an o Koran.</a:t>
            </a:r>
            <a:endParaRPr b="0" lang="en-PH" sz="2000" spc="-1" strike="noStrike">
              <a:latin typeface="Arial"/>
            </a:endParaRPr>
          </a:p>
        </p:txBody>
      </p:sp>
      <p:sp>
        <p:nvSpPr>
          <p:cNvPr id="401" name="PlaceHolder 12"/>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Kanlurang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2" name="PlaceHolder 13"/>
          <p:cNvSpPr/>
          <p:nvPr/>
        </p:nvSpPr>
        <p:spPr>
          <a:xfrm>
            <a:off x="609840" y="2520000"/>
            <a:ext cx="10951560" cy="3592800"/>
          </a:xfrm>
          <a:prstGeom prst="rect">
            <a:avLst/>
          </a:prstGeom>
          <a:noFill/>
          <a:ln w="76320">
            <a:noFill/>
          </a:ln>
        </p:spPr>
        <p:style>
          <a:lnRef idx="0"/>
          <a:fillRef idx="0"/>
          <a:effectRef idx="0"/>
          <a:fontRef idx="minor"/>
        </p:style>
      </p:sp>
      <p:sp>
        <p:nvSpPr>
          <p:cNvPr id="403" name=""/>
          <p:cNvSpPr/>
          <p:nvPr/>
        </p:nvSpPr>
        <p:spPr>
          <a:xfrm>
            <a:off x="720000" y="1620000"/>
            <a:ext cx="4319280" cy="719280"/>
          </a:xfrm>
          <a:custGeom>
            <a:avLst/>
            <a:gdLst/>
            <a:ahLst/>
            <a:rect l="l" t="t" r="r" b="b"/>
            <a:pathLst>
              <a:path w="12002" h="2002">
                <a:moveTo>
                  <a:pt x="333" y="0"/>
                </a:moveTo>
                <a:lnTo>
                  <a:pt x="334" y="0"/>
                </a:lnTo>
                <a:cubicBezTo>
                  <a:pt x="275" y="0"/>
                  <a:pt x="217" y="15"/>
                  <a:pt x="167" y="45"/>
                </a:cubicBezTo>
                <a:cubicBezTo>
                  <a:pt x="116" y="74"/>
                  <a:pt x="74" y="116"/>
                  <a:pt x="45" y="167"/>
                </a:cubicBezTo>
                <a:cubicBezTo>
                  <a:pt x="15" y="217"/>
                  <a:pt x="0" y="275"/>
                  <a:pt x="0" y="334"/>
                </a:cubicBezTo>
                <a:lnTo>
                  <a:pt x="0" y="1667"/>
                </a:lnTo>
                <a:lnTo>
                  <a:pt x="0" y="1668"/>
                </a:lnTo>
                <a:cubicBezTo>
                  <a:pt x="0" y="1726"/>
                  <a:pt x="15" y="1784"/>
                  <a:pt x="45" y="1834"/>
                </a:cubicBezTo>
                <a:cubicBezTo>
                  <a:pt x="74" y="1885"/>
                  <a:pt x="116" y="1927"/>
                  <a:pt x="167" y="1956"/>
                </a:cubicBezTo>
                <a:cubicBezTo>
                  <a:pt x="217" y="1986"/>
                  <a:pt x="275" y="2001"/>
                  <a:pt x="334" y="2001"/>
                </a:cubicBezTo>
                <a:lnTo>
                  <a:pt x="11667" y="2001"/>
                </a:lnTo>
                <a:lnTo>
                  <a:pt x="11668" y="2001"/>
                </a:lnTo>
                <a:cubicBezTo>
                  <a:pt x="11726" y="2001"/>
                  <a:pt x="11784" y="1986"/>
                  <a:pt x="11834" y="1956"/>
                </a:cubicBezTo>
                <a:cubicBezTo>
                  <a:pt x="11885" y="1927"/>
                  <a:pt x="11927" y="1885"/>
                  <a:pt x="11956" y="1834"/>
                </a:cubicBezTo>
                <a:cubicBezTo>
                  <a:pt x="11986" y="1784"/>
                  <a:pt x="12001" y="1726"/>
                  <a:pt x="12001" y="1668"/>
                </a:cubicBezTo>
                <a:lnTo>
                  <a:pt x="12001" y="333"/>
                </a:lnTo>
                <a:lnTo>
                  <a:pt x="12001" y="334"/>
                </a:lnTo>
                <a:lnTo>
                  <a:pt x="12001" y="334"/>
                </a:lnTo>
                <a:cubicBezTo>
                  <a:pt x="12001" y="275"/>
                  <a:pt x="11986" y="217"/>
                  <a:pt x="11956" y="167"/>
                </a:cubicBezTo>
                <a:cubicBezTo>
                  <a:pt x="11927" y="116"/>
                  <a:pt x="11885" y="74"/>
                  <a:pt x="11834" y="45"/>
                </a:cubicBezTo>
                <a:cubicBezTo>
                  <a:pt x="11784" y="15"/>
                  <a:pt x="11726" y="0"/>
                  <a:pt x="11668" y="0"/>
                </a:cubicBezTo>
                <a:lnTo>
                  <a:pt x="333" y="0"/>
                </a:lnTo>
              </a:path>
            </a:pathLst>
          </a:custGeom>
          <a:solidFill>
            <a:srgbClr val="158466"/>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ISLAM</a:t>
            </a:r>
            <a:endParaRPr b="0" lang="en-PH" sz="2800" spc="-1" strike="noStrike">
              <a:latin typeface="Arial"/>
            </a:endParaRPr>
          </a:p>
        </p:txBody>
      </p:sp>
      <p:sp>
        <p:nvSpPr>
          <p:cNvPr id="404" name=""/>
          <p:cNvSpPr/>
          <p:nvPr/>
        </p:nvSpPr>
        <p:spPr>
          <a:xfrm>
            <a:off x="5400000" y="1584000"/>
            <a:ext cx="5759280" cy="791280"/>
          </a:xfrm>
          <a:prstGeom prst="rect">
            <a:avLst/>
          </a:prstGeom>
          <a:solidFill>
            <a:srgbClr val="ffffff"/>
          </a:solidFill>
          <a:ln w="38160">
            <a:solidFill>
              <a:srgbClr val="158466"/>
            </a:solidFill>
            <a:prstDash val="dash"/>
            <a:round/>
          </a:ln>
        </p:spPr>
        <p:style>
          <a:lnRef idx="0"/>
          <a:fillRef idx="0"/>
          <a:effectRef idx="0"/>
          <a:fontRef idx="minor"/>
        </p:style>
        <p:txBody>
          <a:bodyPr lIns="109080" rIns="109080" tIns="64080" bIns="64080" anchor="ctr">
            <a:noAutofit/>
          </a:bodyPr>
          <a:p>
            <a:pPr algn="ctr">
              <a:lnSpc>
                <a:spcPct val="100000"/>
              </a:lnSpc>
              <a:buNone/>
            </a:pPr>
            <a:r>
              <a:rPr b="1" lang="en-PH" sz="2000" spc="-1" strike="noStrike">
                <a:solidFill>
                  <a:srgbClr val="000000"/>
                </a:solidFill>
                <a:latin typeface="Lato"/>
                <a:ea typeface="DejaVu Sans"/>
              </a:rPr>
              <a:t>Ang turo at doktrina ng Islam ay batay sa Limang Haligi o Five Pillars:</a:t>
            </a:r>
            <a:endParaRPr b="0" lang="en-PH" sz="2000" spc="-1" strike="noStrike">
              <a:latin typeface="Arial"/>
            </a:endParaRPr>
          </a:p>
        </p:txBody>
      </p:sp>
      <p:sp>
        <p:nvSpPr>
          <p:cNvPr id="405" name=""/>
          <p:cNvSpPr/>
          <p:nvPr/>
        </p:nvSpPr>
        <p:spPr>
          <a:xfrm>
            <a:off x="613800" y="2520000"/>
            <a:ext cx="10971360" cy="3599280"/>
          </a:xfrm>
          <a:prstGeom prst="rect">
            <a:avLst/>
          </a:prstGeom>
          <a:noFill/>
          <a:ln w="0">
            <a:noFill/>
          </a:ln>
        </p:spPr>
        <p:style>
          <a:lnRef idx="0"/>
          <a:fillRef idx="0"/>
          <a:effectRef idx="0"/>
          <a:fontRef idx="minor"/>
        </p:style>
        <p:txBody>
          <a:bodyPr lIns="0" rIns="0" tIns="0" bIns="0" anchor="t">
            <a:normAutofit/>
          </a:bodyPr>
          <a:p>
            <a:pPr algn="just">
              <a:lnSpc>
                <a:spcPct val="100000"/>
              </a:lnSpc>
              <a:buNone/>
            </a:pPr>
            <a:endParaRPr b="0" lang="en-PH" sz="1800" spc="-1" strike="noStrike">
              <a:latin typeface="Arial"/>
            </a:endParaRPr>
          </a:p>
          <a:p>
            <a:pPr algn="just">
              <a:lnSpc>
                <a:spcPct val="100000"/>
              </a:lnSpc>
              <a:buNone/>
            </a:pPr>
            <a:r>
              <a:rPr b="1" lang="en-PH" sz="2000" spc="-1" strike="noStrike">
                <a:solidFill>
                  <a:srgbClr val="000000"/>
                </a:solidFill>
                <a:latin typeface="Lato"/>
                <a:ea typeface="AppleSystemUIFont"/>
              </a:rPr>
              <a:t>1. Shahada – Si Allah lamang ang tanging Diyos at si Muhammad ang kaniyang propeta.</a:t>
            </a: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2. Salat – Pagdarasal paggising sa umaga, sa tanghali, sa hapon, paglubog ng araw, at bago matulog sa gabi (limang beses sa isang araw).</a:t>
            </a: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3. Zakat – Itinakda na ang nananampalataya ay palaging bukas-palad sa mga nangangailangan.</a:t>
            </a: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4. Sawm – Ang paggunita sa banal na Ramadan. Ito ay isang buwan ng pag-aayuno mula madaling araw hanggang sa paglubog ng araw.</a:t>
            </a:r>
            <a:endParaRPr b="0" lang="en-PH" sz="2000" spc="-1" strike="noStrike">
              <a:latin typeface="Arial"/>
            </a:endParaRPr>
          </a:p>
          <a:p>
            <a:pPr algn="just">
              <a:lnSpc>
                <a:spcPct val="100000"/>
              </a:lnSpc>
              <a:buNone/>
            </a:pPr>
            <a:r>
              <a:rPr b="1" lang="en-PH" sz="2000" spc="-1" strike="noStrike">
                <a:solidFill>
                  <a:srgbClr val="000000"/>
                </a:solidFill>
                <a:latin typeface="Lato"/>
                <a:ea typeface="AppleSystemUIFont"/>
              </a:rPr>
              <a:t>5. Hajj – Ito ang paglalakbay sa Mecca minsan sa buong buhay ng isang Muslim.</a:t>
            </a:r>
            <a:endParaRPr b="0" lang="en-PH" sz="2000" spc="-1" strike="noStrike">
              <a:latin typeface="Arial"/>
            </a:endParaRPr>
          </a:p>
        </p:txBody>
      </p:sp>
      <p:sp>
        <p:nvSpPr>
          <p:cNvPr id="406" name="PlaceHolder 14"/>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Kanlurang Asya</a:t>
            </a:r>
            <a:endParaRPr b="0" lang="en-PH" sz="4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5"/>
          <p:cNvSpPr/>
          <p:nvPr/>
        </p:nvSpPr>
        <p:spPr>
          <a:xfrm>
            <a:off x="609840" y="2520000"/>
            <a:ext cx="10951560" cy="3592800"/>
          </a:xfrm>
          <a:prstGeom prst="rect">
            <a:avLst/>
          </a:prstGeom>
          <a:noFill/>
          <a:ln w="76320">
            <a:noFill/>
          </a:ln>
        </p:spPr>
        <p:style>
          <a:lnRef idx="0"/>
          <a:fillRef idx="0"/>
          <a:effectRef idx="0"/>
          <a:fontRef idx="minor"/>
        </p:style>
      </p:sp>
      <p:sp>
        <p:nvSpPr>
          <p:cNvPr id="408" name="PlaceHolder 1"/>
          <p:cNvSpPr>
            <a:spLocks noGrp="1"/>
          </p:cNvSpPr>
          <p:nvPr>
            <p:ph type="title"/>
          </p:nvPr>
        </p:nvSpPr>
        <p:spPr>
          <a:xfrm>
            <a:off x="609480" y="235440"/>
            <a:ext cx="10009440" cy="1220040"/>
          </a:xfrm>
          <a:prstGeom prst="rect">
            <a:avLst/>
          </a:prstGeom>
          <a:solidFill>
            <a:srgbClr val="4b2204"/>
          </a:solidFill>
          <a:ln w="76320">
            <a:solidFill>
              <a:srgbClr val="ffe994"/>
            </a:solidFill>
            <a:round/>
          </a:ln>
        </p:spPr>
        <p:txBody>
          <a:bodyPr lIns="38160" rIns="38160" tIns="38160" bIns="38160" anchor="ctr">
            <a:noAutofit/>
          </a:bodyPr>
          <a:p>
            <a:pPr algn="ctr">
              <a:lnSpc>
                <a:spcPct val="100000"/>
              </a:lnSpc>
              <a:spcAft>
                <a:spcPts val="201"/>
              </a:spcAft>
              <a:buNone/>
            </a:pPr>
            <a:r>
              <a:rPr b="1" lang="en-PH" sz="4000" spc="-1" strike="noStrike">
                <a:latin typeface="Lato"/>
                <a:ea typeface="AppleSystemUIFont"/>
              </a:rPr>
              <a:t>Relihiyon sa Timog Asya</a:t>
            </a:r>
            <a:endParaRPr b="0" lang="en-PH" sz="4000" spc="-1" strike="noStrike">
              <a:latin typeface="Arial"/>
            </a:endParaRPr>
          </a:p>
        </p:txBody>
      </p:sp>
      <p:sp>
        <p:nvSpPr>
          <p:cNvPr id="409" name=""/>
          <p:cNvSpPr/>
          <p:nvPr/>
        </p:nvSpPr>
        <p:spPr>
          <a:xfrm>
            <a:off x="3935880" y="25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HINDUISMO</a:t>
            </a:r>
            <a:endParaRPr b="0" lang="en-PH" sz="2800" spc="-1" strike="noStrike">
              <a:latin typeface="Arial"/>
            </a:endParaRPr>
          </a:p>
        </p:txBody>
      </p:sp>
      <p:sp>
        <p:nvSpPr>
          <p:cNvPr id="410" name=""/>
          <p:cNvSpPr/>
          <p:nvPr/>
        </p:nvSpPr>
        <p:spPr>
          <a:xfrm>
            <a:off x="3936240" y="34002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BUDISMO</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7"/>
          <p:cNvSpPr/>
          <p:nvPr/>
        </p:nvSpPr>
        <p:spPr>
          <a:xfrm>
            <a:off x="609840" y="2520000"/>
            <a:ext cx="10951560" cy="3592800"/>
          </a:xfrm>
          <a:prstGeom prst="rect">
            <a:avLst/>
          </a:prstGeom>
          <a:noFill/>
          <a:ln w="76320">
            <a:noFill/>
          </a:ln>
        </p:spPr>
        <p:style>
          <a:lnRef idx="0"/>
          <a:fillRef idx="0"/>
          <a:effectRef idx="0"/>
          <a:fontRef idx="minor"/>
        </p:style>
      </p:sp>
      <p:sp>
        <p:nvSpPr>
          <p:cNvPr id="412" name="PlaceHolder 1"/>
          <p:cNvSpPr>
            <a:spLocks noGrp="1"/>
          </p:cNvSpPr>
          <p:nvPr>
            <p:ph/>
          </p:nvPr>
        </p:nvSpPr>
        <p:spPr>
          <a:xfrm>
            <a:off x="609480" y="2520000"/>
            <a:ext cx="10971360" cy="3599280"/>
          </a:xfrm>
          <a:prstGeom prst="rect">
            <a:avLst/>
          </a:prstGeom>
          <a:noFill/>
          <a:ln w="0">
            <a:noFill/>
          </a:ln>
        </p:spPr>
        <p:txBody>
          <a:bodyPr lIns="0" rIns="0" tIns="0" bIns="0" anchor="t">
            <a:normAutofit/>
          </a:bodyPr>
          <a:p>
            <a:pPr algn="just">
              <a:lnSpc>
                <a:spcPct val="100000"/>
              </a:lnSpc>
              <a:buNone/>
            </a:pPr>
            <a:r>
              <a:rPr b="1" lang="en-PH" sz="2000" spc="-1" strike="noStrike">
                <a:latin typeface="Lato"/>
                <a:ea typeface="AppleSystemUIFont"/>
              </a:rPr>
              <a:t>Naitatag ang Hinduismo ng mga Aryan noong unang milenyo BCE nang maging interesado ang mga sinaunang Asyano sa kabilang-buhay. Tatlo ang pangunahing diyos na sinasamba ng mga Hindu: si Brahma na siyang tagapaglikha; si Vishnu, ang tagapangalaga; at si Shiva, ang tagawasak.</a:t>
            </a:r>
            <a:endParaRPr b="0" lang="en-PH" sz="2000" spc="-1" strike="noStrike">
              <a:latin typeface="Arial"/>
            </a:endParaRPr>
          </a:p>
          <a:p>
            <a:pPr algn="just">
              <a:lnSpc>
                <a:spcPct val="100000"/>
              </a:lnSpc>
              <a:buNone/>
            </a:pPr>
            <a:endParaRPr b="0" lang="en-PH" sz="2000" spc="-1" strike="noStrike">
              <a:latin typeface="Arial"/>
            </a:endParaRPr>
          </a:p>
          <a:p>
            <a:pPr algn="just">
              <a:lnSpc>
                <a:spcPct val="100000"/>
              </a:lnSpc>
              <a:buNone/>
            </a:pPr>
            <a:r>
              <a:rPr b="1" lang="en-PH" sz="2000" spc="-1" strike="noStrike">
                <a:latin typeface="Lato"/>
                <a:ea typeface="AppleSystemUIFont"/>
              </a:rPr>
              <a:t>Naniniwala ang mga Hindu sa reincarnation o ang pag-ikot ng kapanganakan at kamatayan. Sa kanila nagsimula ang konsepto ng “karma.” Ang hangad ng bawat Hindu ay makamit ang magandang karma at nang maging malinis ang kaniyang kaluluwa at maging malaya mula sa reincarnation.</a:t>
            </a:r>
            <a:endParaRPr b="0" lang="en-PH" sz="2000" spc="-1" strike="noStrike">
              <a:latin typeface="Arial"/>
            </a:endParaRPr>
          </a:p>
        </p:txBody>
      </p:sp>
      <p:sp>
        <p:nvSpPr>
          <p:cNvPr id="413" name="PlaceHolder 18"/>
          <p:cNvSpPr/>
          <p:nvPr/>
        </p:nvSpPr>
        <p:spPr>
          <a:xfrm>
            <a:off x="609480" y="235800"/>
            <a:ext cx="10009440" cy="1220040"/>
          </a:xfrm>
          <a:prstGeom prst="rect">
            <a:avLst/>
          </a:prstGeom>
          <a:solidFill>
            <a:srgbClr val="4b2204"/>
          </a:solidFill>
          <a:ln w="76320">
            <a:solidFill>
              <a:srgbClr val="ffe994"/>
            </a:solidFill>
            <a:round/>
          </a:ln>
        </p:spPr>
        <p:style>
          <a:lnRef idx="0"/>
          <a:fillRef idx="0"/>
          <a:effectRef idx="0"/>
          <a:fontRef idx="minor"/>
        </p:style>
        <p:txBody>
          <a:bodyPr lIns="38160" rIns="38160" tIns="38160" bIns="38160" anchor="ctr">
            <a:noAutofit/>
          </a:bodyPr>
          <a:p>
            <a:pPr algn="ctr">
              <a:lnSpc>
                <a:spcPct val="100000"/>
              </a:lnSpc>
              <a:spcAft>
                <a:spcPts val="201"/>
              </a:spcAft>
              <a:buNone/>
            </a:pPr>
            <a:r>
              <a:rPr b="1" lang="en-PH" sz="4000" spc="-1" strike="noStrike">
                <a:solidFill>
                  <a:srgbClr val="ffffff"/>
                </a:solidFill>
                <a:latin typeface="Lato"/>
                <a:ea typeface="AppleSystemUIFont"/>
              </a:rPr>
              <a:t>Relihiyon sa Timog Asya</a:t>
            </a:r>
            <a:endParaRPr b="0" lang="en-PH" sz="4000" spc="-1" strike="noStrike">
              <a:solidFill>
                <a:srgbClr val="ffffff"/>
              </a:solidFill>
              <a:latin typeface="Arial"/>
            </a:endParaRPr>
          </a:p>
        </p:txBody>
      </p:sp>
      <p:sp>
        <p:nvSpPr>
          <p:cNvPr id="414" name=""/>
          <p:cNvSpPr/>
          <p:nvPr/>
        </p:nvSpPr>
        <p:spPr>
          <a:xfrm>
            <a:off x="781560" y="1620000"/>
            <a:ext cx="4221720" cy="703080"/>
          </a:xfrm>
          <a:custGeom>
            <a:avLst/>
            <a:gdLst/>
            <a:ahLst/>
            <a:rect l="l" t="t" r="r" b="b"/>
            <a:pathLst>
              <a:path w="11731" h="1957">
                <a:moveTo>
                  <a:pt x="325" y="0"/>
                </a:moveTo>
                <a:lnTo>
                  <a:pt x="326" y="0"/>
                </a:lnTo>
                <a:cubicBezTo>
                  <a:pt x="269" y="0"/>
                  <a:pt x="213" y="15"/>
                  <a:pt x="163" y="44"/>
                </a:cubicBezTo>
                <a:cubicBezTo>
                  <a:pt x="113" y="72"/>
                  <a:pt x="72" y="113"/>
                  <a:pt x="44" y="163"/>
                </a:cubicBezTo>
                <a:cubicBezTo>
                  <a:pt x="15" y="213"/>
                  <a:pt x="0" y="269"/>
                  <a:pt x="0" y="326"/>
                </a:cubicBezTo>
                <a:lnTo>
                  <a:pt x="0" y="1630"/>
                </a:lnTo>
                <a:lnTo>
                  <a:pt x="0" y="1630"/>
                </a:lnTo>
                <a:cubicBezTo>
                  <a:pt x="0" y="1687"/>
                  <a:pt x="15" y="1743"/>
                  <a:pt x="44" y="1793"/>
                </a:cubicBezTo>
                <a:cubicBezTo>
                  <a:pt x="72" y="1843"/>
                  <a:pt x="113" y="1884"/>
                  <a:pt x="163" y="1912"/>
                </a:cubicBezTo>
                <a:cubicBezTo>
                  <a:pt x="213" y="1941"/>
                  <a:pt x="269" y="1956"/>
                  <a:pt x="326" y="1956"/>
                </a:cubicBezTo>
                <a:lnTo>
                  <a:pt x="11403" y="1956"/>
                </a:lnTo>
                <a:lnTo>
                  <a:pt x="11404" y="1956"/>
                </a:lnTo>
                <a:cubicBezTo>
                  <a:pt x="11461" y="1956"/>
                  <a:pt x="11517" y="1941"/>
                  <a:pt x="11567" y="1912"/>
                </a:cubicBezTo>
                <a:cubicBezTo>
                  <a:pt x="11617" y="1884"/>
                  <a:pt x="11658" y="1843"/>
                  <a:pt x="11686" y="1793"/>
                </a:cubicBezTo>
                <a:cubicBezTo>
                  <a:pt x="11715" y="1743"/>
                  <a:pt x="11730" y="1687"/>
                  <a:pt x="11730" y="1630"/>
                </a:cubicBezTo>
                <a:lnTo>
                  <a:pt x="11729" y="326"/>
                </a:lnTo>
                <a:lnTo>
                  <a:pt x="11730" y="326"/>
                </a:lnTo>
                <a:lnTo>
                  <a:pt x="11730" y="326"/>
                </a:lnTo>
                <a:cubicBezTo>
                  <a:pt x="11730" y="269"/>
                  <a:pt x="11715" y="213"/>
                  <a:pt x="11686" y="163"/>
                </a:cubicBezTo>
                <a:cubicBezTo>
                  <a:pt x="11658" y="113"/>
                  <a:pt x="11617" y="72"/>
                  <a:pt x="11567" y="44"/>
                </a:cubicBezTo>
                <a:cubicBezTo>
                  <a:pt x="11517" y="15"/>
                  <a:pt x="11461" y="0"/>
                  <a:pt x="11404" y="0"/>
                </a:cubicBezTo>
                <a:lnTo>
                  <a:pt x="325" y="0"/>
                </a:lnTo>
              </a:path>
            </a:pathLst>
          </a:custGeom>
          <a:solidFill>
            <a:srgbClr val="55308d"/>
          </a:solidFill>
          <a:ln w="76320">
            <a:solidFill>
              <a:srgbClr val="ffbf00"/>
            </a:solidFill>
            <a:round/>
          </a:ln>
        </p:spPr>
        <p:style>
          <a:lnRef idx="0"/>
          <a:fillRef idx="0"/>
          <a:effectRef idx="0"/>
          <a:fontRef idx="minor"/>
        </p:style>
        <p:txBody>
          <a:bodyPr lIns="128160" rIns="128160" tIns="83160" bIns="83160" anchor="ctr">
            <a:noAutofit/>
          </a:bodyPr>
          <a:p>
            <a:pPr algn="ctr">
              <a:lnSpc>
                <a:spcPct val="100000"/>
              </a:lnSpc>
              <a:buNone/>
            </a:pPr>
            <a:r>
              <a:rPr b="1" lang="en-PH" sz="2800" spc="-1" strike="noStrike">
                <a:solidFill>
                  <a:srgbClr val="ffffff"/>
                </a:solidFill>
                <a:latin typeface="Lato"/>
                <a:ea typeface="DejaVu Sans"/>
              </a:rPr>
              <a:t>HINDUISMO</a:t>
            </a:r>
            <a:endParaRPr b="0" lang="en-PH"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7085</TotalTime>
  <Application>LibreOffice/7.2.5.2$MacOSX_X86_64 LibreOffice_project/499f9727c189e6ef3471021d6132d4c694f357e5</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2023-07-11T12:39:21Z</dcterms:modified>
  <cp:revision>3283</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7</vt:i4>
  </property>
</Properties>
</file>