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080" cy="685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960" cy="2793960"/>
          </a:xfrm>
          <a:prstGeom prst="rect">
            <a:avLst/>
          </a:prstGeom>
          <a:ln w="0">
            <a:noFill/>
          </a:ln>
        </p:spPr>
      </p:pic>
      <p:sp>
        <p:nvSpPr>
          <p:cNvPr id="2" name="Rectangle 5"/>
          <p:cNvSpPr/>
          <p:nvPr/>
        </p:nvSpPr>
        <p:spPr>
          <a:xfrm>
            <a:off x="3487320" y="1475280"/>
            <a:ext cx="8699400" cy="3857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400" cy="379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080" cy="630000"/>
          </a:xfrm>
          <a:prstGeom prst="rect">
            <a:avLst/>
          </a:prstGeom>
          <a:ln w="0">
            <a:noFill/>
          </a:ln>
        </p:spPr>
      </p:pic>
      <p:sp>
        <p:nvSpPr>
          <p:cNvPr id="43" name="Rectangle 7"/>
          <p:cNvSpPr/>
          <p:nvPr/>
        </p:nvSpPr>
        <p:spPr>
          <a:xfrm>
            <a:off x="10868760" y="0"/>
            <a:ext cx="965520" cy="96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600" cy="1029600"/>
          </a:xfrm>
          <a:prstGeom prst="rect">
            <a:avLst/>
          </a:prstGeom>
          <a:ln w="0">
            <a:noFill/>
          </a:ln>
        </p:spPr>
      </p:pic>
      <p:sp>
        <p:nvSpPr>
          <p:cNvPr id="45"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7080" cy="630000"/>
          </a:xfrm>
          <a:prstGeom prst="rect">
            <a:avLst/>
          </a:prstGeom>
          <a:ln w="0">
            <a:noFill/>
          </a:ln>
        </p:spPr>
      </p:pic>
      <p:sp>
        <p:nvSpPr>
          <p:cNvPr id="86" name="Rectangle 7"/>
          <p:cNvSpPr/>
          <p:nvPr/>
        </p:nvSpPr>
        <p:spPr>
          <a:xfrm>
            <a:off x="10868760" y="0"/>
            <a:ext cx="965520" cy="96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29600" cy="1029600"/>
          </a:xfrm>
          <a:prstGeom prst="rect">
            <a:avLst/>
          </a:prstGeom>
          <a:ln w="0">
            <a:noFill/>
          </a:ln>
        </p:spPr>
      </p:pic>
      <p:sp>
        <p:nvSpPr>
          <p:cNvPr id="88" name="TextBox 9"/>
          <p:cNvSpPr/>
          <p:nvPr/>
        </p:nvSpPr>
        <p:spPr>
          <a:xfrm>
            <a:off x="185400" y="6362280"/>
            <a:ext cx="468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18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11400" cy="337968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508840"/>
            <a:ext cx="749016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Panloob at Panlabas na Kalakalan sa Panahong Pre-Kolonyal</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1440000" y="2863800"/>
            <a:ext cx="6181560" cy="2715840"/>
          </a:xfrm>
          <a:prstGeom prst="rect">
            <a:avLst/>
          </a:prstGeom>
          <a:noFill/>
          <a:ln w="0">
            <a:noFill/>
          </a:ln>
        </p:spPr>
        <p:txBody>
          <a:bodyPr lIns="90000" rIns="90000" tIns="45000" bIns="45000" anchor="t">
            <a:noAutofit/>
          </a:bodyPr>
          <a:p>
            <a:pPr algn="just">
              <a:lnSpc>
                <a:spcPct val="100000"/>
              </a:lnSpc>
              <a:spcAft>
                <a:spcPts val="601"/>
              </a:spcAft>
              <a:buNone/>
            </a:pPr>
            <a:r>
              <a:rPr b="0" lang="en-PH" sz="1800" spc="-1" strike="noStrike">
                <a:solidFill>
                  <a:srgbClr val="000000"/>
                </a:solidFill>
                <a:latin typeface="Lato"/>
                <a:ea typeface="Arial;Arial"/>
              </a:rPr>
              <a:t>Bago pa man dumating ang mga Espanyol ay nagkaroon na ng konsepto ng pakikipagkalakalan at pakikipag-ugnayan ang sinaunang Pilipino. Ang pakikipagkalakalan ay nagaganap sa pagitan ng mga nagbebenta at mga bumibili. Ang pakikipagkalakalan din ang pinagkunan ng hanapbuhay ng mga sinaunang Pilipino. Dahil sa pakikipagkalakalan noon, natuto ang mga Pilipino na hubugin ang kanilang likas na yaman at gawing kabuhayan.</a:t>
            </a:r>
            <a:endParaRPr b="0" lang="en-PH" sz="1800" spc="-1" strike="noStrike">
              <a:latin typeface="Arial"/>
            </a:endParaRPr>
          </a:p>
        </p:txBody>
      </p:sp>
      <p:sp>
        <p:nvSpPr>
          <p:cNvPr id="169" name="Title 5"/>
          <p:cNvSpPr/>
          <p:nvPr/>
        </p:nvSpPr>
        <p:spPr>
          <a:xfrm>
            <a:off x="838080" y="365400"/>
            <a:ext cx="10317240" cy="1320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Panloob at Panlabas na Kalakalan sa Panahong Pre-Kolonyal</a:t>
            </a:r>
            <a:endParaRPr b="0" lang="en-PH" sz="3200" spc="-1" strike="noStrike">
              <a:latin typeface="Arial"/>
            </a:endParaRPr>
          </a:p>
        </p:txBody>
      </p:sp>
      <p:sp>
        <p:nvSpPr>
          <p:cNvPr id="170" name=""/>
          <p:cNvSpPr/>
          <p:nvPr/>
        </p:nvSpPr>
        <p:spPr>
          <a:xfrm>
            <a:off x="900000" y="1800000"/>
            <a:ext cx="10259640" cy="719640"/>
          </a:xfrm>
          <a:custGeom>
            <a:avLst/>
            <a:gdLst/>
            <a:ahLst/>
            <a:rect l="l" t="t" r="r" b="b"/>
            <a:pathLst>
              <a:path w="28502" h="2002">
                <a:moveTo>
                  <a:pt x="333" y="0"/>
                </a:moveTo>
                <a:lnTo>
                  <a:pt x="334" y="0"/>
                </a:lnTo>
                <a:cubicBezTo>
                  <a:pt x="334" y="59"/>
                  <a:pt x="318" y="116"/>
                  <a:pt x="289" y="167"/>
                </a:cubicBezTo>
                <a:cubicBezTo>
                  <a:pt x="260" y="217"/>
                  <a:pt x="217" y="260"/>
                  <a:pt x="167" y="289"/>
                </a:cubicBezTo>
                <a:cubicBezTo>
                  <a:pt x="116" y="318"/>
                  <a:pt x="59" y="334"/>
                  <a:pt x="0" y="334"/>
                </a:cubicBezTo>
                <a:lnTo>
                  <a:pt x="0" y="1667"/>
                </a:lnTo>
                <a:lnTo>
                  <a:pt x="0" y="1668"/>
                </a:lnTo>
                <a:cubicBezTo>
                  <a:pt x="59" y="1668"/>
                  <a:pt x="116" y="1683"/>
                  <a:pt x="167" y="1712"/>
                </a:cubicBezTo>
                <a:cubicBezTo>
                  <a:pt x="217" y="1741"/>
                  <a:pt x="260" y="1784"/>
                  <a:pt x="289" y="1834"/>
                </a:cubicBezTo>
                <a:cubicBezTo>
                  <a:pt x="318" y="1885"/>
                  <a:pt x="334" y="1942"/>
                  <a:pt x="334" y="2001"/>
                </a:cubicBezTo>
                <a:lnTo>
                  <a:pt x="334" y="2001"/>
                </a:lnTo>
                <a:lnTo>
                  <a:pt x="28167" y="2001"/>
                </a:lnTo>
                <a:lnTo>
                  <a:pt x="28167" y="2001"/>
                </a:lnTo>
                <a:cubicBezTo>
                  <a:pt x="28167" y="1942"/>
                  <a:pt x="28183" y="1885"/>
                  <a:pt x="28212" y="1834"/>
                </a:cubicBezTo>
                <a:cubicBezTo>
                  <a:pt x="28241" y="1784"/>
                  <a:pt x="28284" y="1741"/>
                  <a:pt x="28334" y="1712"/>
                </a:cubicBezTo>
                <a:cubicBezTo>
                  <a:pt x="28385" y="1683"/>
                  <a:pt x="28442" y="1668"/>
                  <a:pt x="28501" y="1668"/>
                </a:cubicBezTo>
                <a:lnTo>
                  <a:pt x="28500" y="333"/>
                </a:lnTo>
                <a:lnTo>
                  <a:pt x="28501" y="334"/>
                </a:lnTo>
                <a:cubicBezTo>
                  <a:pt x="28442" y="334"/>
                  <a:pt x="28385" y="318"/>
                  <a:pt x="28334" y="289"/>
                </a:cubicBezTo>
                <a:cubicBezTo>
                  <a:pt x="28284" y="260"/>
                  <a:pt x="28241" y="217"/>
                  <a:pt x="28212" y="167"/>
                </a:cubicBezTo>
                <a:cubicBezTo>
                  <a:pt x="28183" y="116"/>
                  <a:pt x="28167" y="59"/>
                  <a:pt x="28167" y="0"/>
                </a:cubicBezTo>
                <a:lnTo>
                  <a:pt x="333" y="0"/>
                </a:lnTo>
              </a:path>
            </a:pathLst>
          </a:custGeom>
          <a:solidFill>
            <a:srgbClr val="ffffff"/>
          </a:solidFill>
          <a:ln w="38160">
            <a:solidFill>
              <a:srgbClr val="c9211e"/>
            </a:solidFill>
            <a:round/>
          </a:ln>
        </p:spPr>
        <p:style>
          <a:lnRef idx="0"/>
          <a:fillRef idx="0"/>
          <a:effectRef idx="0"/>
          <a:fontRef idx="minor"/>
        </p:style>
        <p:txBody>
          <a:bodyPr lIns="109080" rIns="109080" tIns="64080" bIns="64080" anchor="ctr">
            <a:noAutofit/>
          </a:bodyPr>
          <a:p>
            <a:pPr algn="ctr">
              <a:lnSpc>
                <a:spcPct val="100000"/>
              </a:lnSpc>
              <a:buNone/>
            </a:pPr>
            <a:r>
              <a:rPr b="0" lang="en-PH" sz="1800" spc="-1" strike="noStrike">
                <a:solidFill>
                  <a:srgbClr val="000000"/>
                </a:solidFill>
                <a:latin typeface="Lato"/>
                <a:ea typeface="Arial;Arial"/>
              </a:rPr>
              <a:t>Ang </a:t>
            </a:r>
            <a:r>
              <a:rPr b="1" lang="en-PH" sz="1800" spc="-1" strike="noStrike">
                <a:solidFill>
                  <a:srgbClr val="000000"/>
                </a:solidFill>
                <a:latin typeface="Lato"/>
                <a:ea typeface="Arial;Arial"/>
              </a:rPr>
              <a:t>kalakalan </a:t>
            </a:r>
            <a:r>
              <a:rPr b="0" lang="en-PH" sz="1800" spc="-1" strike="noStrike">
                <a:solidFill>
                  <a:srgbClr val="000000"/>
                </a:solidFill>
                <a:latin typeface="Lato"/>
                <a:ea typeface="Arial;Arial"/>
              </a:rPr>
              <a:t>ay tumutukoy sa pagbili at pagbebenta ng produkto at serbisyo na kalimitang may karampatang halaga na binabayaran sa pamamagitan ng salapi o pera. </a:t>
            </a:r>
            <a:endParaRPr b="0" lang="en-PH" sz="1800" spc="-1" strike="noStrike">
              <a:latin typeface="Arial"/>
            </a:endParaRPr>
          </a:p>
        </p:txBody>
      </p:sp>
      <p:pic>
        <p:nvPicPr>
          <p:cNvPr id="171" name="" descr=""/>
          <p:cNvPicPr/>
          <p:nvPr/>
        </p:nvPicPr>
        <p:blipFill>
          <a:blip r:embed="rId1"/>
          <a:stretch/>
        </p:blipFill>
        <p:spPr>
          <a:xfrm>
            <a:off x="7952040" y="2799000"/>
            <a:ext cx="3207600" cy="31143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p:nvPr>
        </p:nvSpPr>
        <p:spPr>
          <a:xfrm>
            <a:off x="1440000" y="2863800"/>
            <a:ext cx="6181560" cy="2715840"/>
          </a:xfrm>
          <a:prstGeom prst="rect">
            <a:avLst/>
          </a:prstGeom>
          <a:noFill/>
          <a:ln w="0">
            <a:noFill/>
          </a:ln>
        </p:spPr>
        <p:txBody>
          <a:bodyPr lIns="90000" rIns="90000" tIns="45000" bIns="45000" anchor="t">
            <a:noAutofit/>
          </a:bodyPr>
          <a:p>
            <a:pPr algn="just">
              <a:lnSpc>
                <a:spcPct val="100000"/>
              </a:lnSpc>
              <a:spcAft>
                <a:spcPts val="601"/>
              </a:spcAft>
              <a:buNone/>
            </a:pPr>
            <a:r>
              <a:rPr b="0" lang="en-PH" sz="1800" spc="-1" strike="noStrike">
                <a:solidFill>
                  <a:srgbClr val="000000"/>
                </a:solidFill>
                <a:latin typeface="Lato"/>
                <a:ea typeface="Arial;Arial"/>
              </a:rPr>
              <a:t>Dahil ang Pilipinas ay isang kapuloan at napaliligiran ng tubig, ang pakikipag-ugnayan at kalakalan ay naganap sa pamamagitan ng paglalayag ng mga dayuhan sa bansa sa mga katubigan. Sa loob ng bansa ay ginamit din ang mga anyong tubig upang mapuntahan ng mga iba’t ibang komunidad sa Visayas ang mga nasa Luzon.</a:t>
            </a:r>
            <a:endParaRPr b="0" lang="en-PH" sz="1800" spc="-1" strike="noStrike">
              <a:latin typeface="Arial"/>
            </a:endParaRPr>
          </a:p>
        </p:txBody>
      </p:sp>
      <p:sp>
        <p:nvSpPr>
          <p:cNvPr id="173" name="Title 2"/>
          <p:cNvSpPr/>
          <p:nvPr/>
        </p:nvSpPr>
        <p:spPr>
          <a:xfrm>
            <a:off x="838080" y="365400"/>
            <a:ext cx="10317240" cy="1320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Panloob at Panlabas na Kalakalan sa Panahong Pre-Kolonyal</a:t>
            </a:r>
            <a:endParaRPr b="0" lang="en-PH" sz="3200" spc="-1" strike="noStrike">
              <a:latin typeface="Arial"/>
            </a:endParaRPr>
          </a:p>
        </p:txBody>
      </p:sp>
      <p:sp>
        <p:nvSpPr>
          <p:cNvPr id="174" name=""/>
          <p:cNvSpPr/>
          <p:nvPr/>
        </p:nvSpPr>
        <p:spPr>
          <a:xfrm>
            <a:off x="1188000" y="1764000"/>
            <a:ext cx="9719640" cy="719640"/>
          </a:xfrm>
          <a:custGeom>
            <a:avLst/>
            <a:gdLst/>
            <a:ahLst/>
            <a:rect l="l" t="t" r="r" b="b"/>
            <a:pathLst>
              <a:path w="27002" h="2002">
                <a:moveTo>
                  <a:pt x="333" y="0"/>
                </a:moveTo>
                <a:lnTo>
                  <a:pt x="334" y="0"/>
                </a:lnTo>
                <a:cubicBezTo>
                  <a:pt x="334" y="59"/>
                  <a:pt x="318" y="116"/>
                  <a:pt x="289" y="167"/>
                </a:cubicBezTo>
                <a:cubicBezTo>
                  <a:pt x="260" y="217"/>
                  <a:pt x="217" y="260"/>
                  <a:pt x="167" y="289"/>
                </a:cubicBezTo>
                <a:cubicBezTo>
                  <a:pt x="116" y="318"/>
                  <a:pt x="59" y="334"/>
                  <a:pt x="0" y="334"/>
                </a:cubicBezTo>
                <a:lnTo>
                  <a:pt x="0" y="1667"/>
                </a:lnTo>
                <a:lnTo>
                  <a:pt x="0" y="1668"/>
                </a:lnTo>
                <a:cubicBezTo>
                  <a:pt x="59" y="1668"/>
                  <a:pt x="116" y="1683"/>
                  <a:pt x="167" y="1712"/>
                </a:cubicBezTo>
                <a:cubicBezTo>
                  <a:pt x="217" y="1741"/>
                  <a:pt x="260" y="1784"/>
                  <a:pt x="289" y="1834"/>
                </a:cubicBezTo>
                <a:cubicBezTo>
                  <a:pt x="318" y="1885"/>
                  <a:pt x="334" y="1942"/>
                  <a:pt x="334" y="2001"/>
                </a:cubicBezTo>
                <a:lnTo>
                  <a:pt x="334" y="2001"/>
                </a:lnTo>
                <a:lnTo>
                  <a:pt x="26667" y="2001"/>
                </a:lnTo>
                <a:lnTo>
                  <a:pt x="26668" y="2001"/>
                </a:lnTo>
                <a:cubicBezTo>
                  <a:pt x="26668" y="1942"/>
                  <a:pt x="26683" y="1885"/>
                  <a:pt x="26712" y="1834"/>
                </a:cubicBezTo>
                <a:cubicBezTo>
                  <a:pt x="26741" y="1784"/>
                  <a:pt x="26784" y="1741"/>
                  <a:pt x="26834" y="1712"/>
                </a:cubicBezTo>
                <a:cubicBezTo>
                  <a:pt x="26885" y="1683"/>
                  <a:pt x="26942" y="1668"/>
                  <a:pt x="27001" y="1668"/>
                </a:cubicBezTo>
                <a:lnTo>
                  <a:pt x="27001" y="333"/>
                </a:lnTo>
                <a:lnTo>
                  <a:pt x="27001" y="334"/>
                </a:lnTo>
                <a:cubicBezTo>
                  <a:pt x="26942" y="334"/>
                  <a:pt x="26885" y="318"/>
                  <a:pt x="26834" y="289"/>
                </a:cubicBezTo>
                <a:cubicBezTo>
                  <a:pt x="26784" y="260"/>
                  <a:pt x="26741" y="217"/>
                  <a:pt x="26712" y="167"/>
                </a:cubicBezTo>
                <a:cubicBezTo>
                  <a:pt x="26683" y="116"/>
                  <a:pt x="26668" y="59"/>
                  <a:pt x="26668" y="0"/>
                </a:cubicBezTo>
                <a:lnTo>
                  <a:pt x="333" y="0"/>
                </a:lnTo>
              </a:path>
            </a:pathLst>
          </a:custGeom>
          <a:solidFill>
            <a:srgbClr val="ffffff"/>
          </a:solidFill>
          <a:ln w="38160">
            <a:solidFill>
              <a:srgbClr val="c9211e"/>
            </a:solidFill>
            <a:round/>
          </a:ln>
        </p:spPr>
        <p:style>
          <a:lnRef idx="0"/>
          <a:fillRef idx="0"/>
          <a:effectRef idx="0"/>
          <a:fontRef idx="minor"/>
        </p:style>
        <p:txBody>
          <a:bodyPr lIns="109080" rIns="109080" tIns="64080" bIns="64080" anchor="ctr">
            <a:noAutofit/>
          </a:bodyPr>
          <a:p>
            <a:pPr algn="ctr">
              <a:lnSpc>
                <a:spcPts val="2126"/>
              </a:lnSpc>
              <a:spcAft>
                <a:spcPts val="601"/>
              </a:spcAft>
              <a:buNone/>
            </a:pPr>
            <a:r>
              <a:rPr b="0" lang="en-PH" sz="1800" spc="-1" strike="noStrike">
                <a:solidFill>
                  <a:srgbClr val="000000"/>
                </a:solidFill>
                <a:latin typeface="Lato"/>
                <a:ea typeface="Arial;Arial"/>
              </a:rPr>
              <a:t>Nagkaroon ng panloob at panlabas na pakikipagkalakalan sa bansa na kanila ring ikinabubuhay noon.</a:t>
            </a:r>
            <a:endParaRPr b="0" lang="en-PH" sz="1800" spc="-1" strike="noStrike">
              <a:latin typeface="Arial"/>
            </a:endParaRPr>
          </a:p>
        </p:txBody>
      </p:sp>
      <p:pic>
        <p:nvPicPr>
          <p:cNvPr id="175" name="" descr=""/>
          <p:cNvPicPr/>
          <p:nvPr/>
        </p:nvPicPr>
        <p:blipFill>
          <a:blip r:embed="rId1"/>
          <a:stretch/>
        </p:blipFill>
        <p:spPr>
          <a:xfrm>
            <a:off x="7952040" y="2799000"/>
            <a:ext cx="3207600" cy="3114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p:nvPr>
        </p:nvSpPr>
        <p:spPr>
          <a:xfrm>
            <a:off x="1080000" y="3223800"/>
            <a:ext cx="6181560" cy="1455840"/>
          </a:xfrm>
          <a:prstGeom prst="rect">
            <a:avLst/>
          </a:prstGeom>
          <a:noFill/>
          <a:ln w="0">
            <a:noFill/>
          </a:ln>
        </p:spPr>
        <p:txBody>
          <a:bodyPr lIns="90000" rIns="90000" tIns="45000" bIns="45000" anchor="t">
            <a:noAutofit/>
          </a:bodyPr>
          <a:p>
            <a:pPr algn="just">
              <a:lnSpc>
                <a:spcPct val="100000"/>
              </a:lnSpc>
              <a:spcAft>
                <a:spcPts val="601"/>
              </a:spcAft>
              <a:buNone/>
            </a:pPr>
            <a:r>
              <a:rPr b="0" lang="en-PH" sz="1800" spc="-1" strike="noStrike">
                <a:solidFill>
                  <a:srgbClr val="000000"/>
                </a:solidFill>
                <a:latin typeface="Lato"/>
                <a:ea typeface="Arial;Arial"/>
              </a:rPr>
              <a:t>Halimbawa: Ang mga tao sa Luzon ay nakipagkalakalan sa mga komunidad sa </a:t>
            </a:r>
            <a:r>
              <a:rPr b="1" i="1" lang="en-PH" sz="1800" spc="-1" strike="noStrike">
                <a:solidFill>
                  <a:srgbClr val="000000"/>
                </a:solidFill>
                <a:latin typeface="Lato"/>
                <a:ea typeface="Arial;Arial"/>
              </a:rPr>
              <a:t>Cebu</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Bohol</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Samar</a:t>
            </a:r>
            <a:r>
              <a:rPr b="0" lang="en-PH" sz="1800" spc="-1" strike="noStrike">
                <a:solidFill>
                  <a:srgbClr val="000000"/>
                </a:solidFill>
                <a:latin typeface="Lato"/>
                <a:ea typeface="Arial;Arial"/>
              </a:rPr>
              <a:t> sa </a:t>
            </a:r>
            <a:r>
              <a:rPr b="1" i="1" lang="en-PH" sz="1800" spc="-1" strike="noStrike">
                <a:solidFill>
                  <a:srgbClr val="000000"/>
                </a:solidFill>
                <a:latin typeface="Lato"/>
                <a:ea typeface="Arial;Arial"/>
              </a:rPr>
              <a:t>Visayas</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Butuan</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Jolo</a:t>
            </a:r>
            <a:r>
              <a:rPr b="0" lang="en-PH" sz="1800" spc="-1" strike="noStrike">
                <a:solidFill>
                  <a:srgbClr val="000000"/>
                </a:solidFill>
                <a:latin typeface="Lato"/>
                <a:ea typeface="Arial;Arial"/>
              </a:rPr>
              <a:t> sa Mindanao. Kabilang sa produkto na kanilang ikinakalakal ay </a:t>
            </a:r>
            <a:r>
              <a:rPr b="1" i="1" lang="en-PH" sz="1800" spc="-1" strike="noStrike">
                <a:solidFill>
                  <a:srgbClr val="000000"/>
                </a:solidFill>
                <a:latin typeface="Lato"/>
                <a:ea typeface="Arial;Arial"/>
              </a:rPr>
              <a:t>ginto</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palay</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isda</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kopra</a:t>
            </a:r>
            <a:r>
              <a:rPr b="0" lang="en-PH" sz="1800" spc="-1" strike="noStrike">
                <a:solidFill>
                  <a:srgbClr val="000000"/>
                </a:solidFill>
                <a:latin typeface="Lato"/>
                <a:ea typeface="Arial;Arial"/>
              </a:rPr>
              <a:t>, </a:t>
            </a:r>
            <a:r>
              <a:rPr b="1" i="1" lang="en-PH" sz="1800" spc="-1" strike="noStrike">
                <a:solidFill>
                  <a:srgbClr val="000000"/>
                </a:solidFill>
                <a:latin typeface="Lato"/>
                <a:ea typeface="Arial;Arial"/>
              </a:rPr>
              <a:t>tela</a:t>
            </a:r>
            <a:r>
              <a:rPr b="0" lang="en-PH" sz="1800" spc="-1" strike="noStrike">
                <a:solidFill>
                  <a:srgbClr val="000000"/>
                </a:solidFill>
                <a:latin typeface="Lato"/>
                <a:ea typeface="Arial;Arial"/>
              </a:rPr>
              <a:t>, at </a:t>
            </a:r>
            <a:r>
              <a:rPr b="1" i="1" lang="en-PH" sz="1800" spc="-1" strike="noStrike">
                <a:solidFill>
                  <a:srgbClr val="000000"/>
                </a:solidFill>
                <a:latin typeface="Lato"/>
                <a:ea typeface="Arial;Arial"/>
              </a:rPr>
              <a:t>troso</a:t>
            </a:r>
            <a:r>
              <a:rPr b="0" lang="en-PH" sz="1800" spc="-1" strike="noStrike">
                <a:solidFill>
                  <a:srgbClr val="000000"/>
                </a:solidFill>
                <a:latin typeface="Lato"/>
                <a:ea typeface="Arial;Arial"/>
              </a:rPr>
              <a:t>. </a:t>
            </a:r>
            <a:endParaRPr b="0" lang="en-PH" sz="1800" spc="-1" strike="noStrike">
              <a:latin typeface="Arial"/>
            </a:endParaRPr>
          </a:p>
        </p:txBody>
      </p:sp>
      <p:sp>
        <p:nvSpPr>
          <p:cNvPr id="177" name="Title 3"/>
          <p:cNvSpPr/>
          <p:nvPr/>
        </p:nvSpPr>
        <p:spPr>
          <a:xfrm>
            <a:off x="838080" y="365400"/>
            <a:ext cx="10317240" cy="1320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Panloob at Panlabas na Kalakalan sa Panahong Pre-Kolonyal</a:t>
            </a:r>
            <a:endParaRPr b="0" lang="en-PH" sz="3200" spc="-1" strike="noStrike">
              <a:latin typeface="Arial"/>
            </a:endParaRPr>
          </a:p>
        </p:txBody>
      </p:sp>
      <p:sp>
        <p:nvSpPr>
          <p:cNvPr id="178" name=""/>
          <p:cNvSpPr/>
          <p:nvPr/>
        </p:nvSpPr>
        <p:spPr>
          <a:xfrm>
            <a:off x="1188000" y="1764000"/>
            <a:ext cx="9719640" cy="719640"/>
          </a:xfrm>
          <a:custGeom>
            <a:avLst/>
            <a:gdLst/>
            <a:ahLst/>
            <a:rect l="l" t="t" r="r" b="b"/>
            <a:pathLst>
              <a:path w="27002" h="2002">
                <a:moveTo>
                  <a:pt x="333" y="0"/>
                </a:moveTo>
                <a:lnTo>
                  <a:pt x="334" y="0"/>
                </a:lnTo>
                <a:cubicBezTo>
                  <a:pt x="334" y="59"/>
                  <a:pt x="318" y="116"/>
                  <a:pt x="289" y="167"/>
                </a:cubicBezTo>
                <a:cubicBezTo>
                  <a:pt x="260" y="217"/>
                  <a:pt x="217" y="260"/>
                  <a:pt x="167" y="289"/>
                </a:cubicBezTo>
                <a:cubicBezTo>
                  <a:pt x="116" y="318"/>
                  <a:pt x="59" y="334"/>
                  <a:pt x="0" y="334"/>
                </a:cubicBezTo>
                <a:lnTo>
                  <a:pt x="0" y="1667"/>
                </a:lnTo>
                <a:lnTo>
                  <a:pt x="0" y="1668"/>
                </a:lnTo>
                <a:cubicBezTo>
                  <a:pt x="59" y="1668"/>
                  <a:pt x="116" y="1683"/>
                  <a:pt x="167" y="1712"/>
                </a:cubicBezTo>
                <a:cubicBezTo>
                  <a:pt x="217" y="1741"/>
                  <a:pt x="260" y="1784"/>
                  <a:pt x="289" y="1834"/>
                </a:cubicBezTo>
                <a:cubicBezTo>
                  <a:pt x="318" y="1885"/>
                  <a:pt x="334" y="1942"/>
                  <a:pt x="334" y="2001"/>
                </a:cubicBezTo>
                <a:lnTo>
                  <a:pt x="334" y="2001"/>
                </a:lnTo>
                <a:lnTo>
                  <a:pt x="26667" y="2001"/>
                </a:lnTo>
                <a:lnTo>
                  <a:pt x="26668" y="2001"/>
                </a:lnTo>
                <a:cubicBezTo>
                  <a:pt x="26668" y="1942"/>
                  <a:pt x="26683" y="1885"/>
                  <a:pt x="26712" y="1834"/>
                </a:cubicBezTo>
                <a:cubicBezTo>
                  <a:pt x="26741" y="1784"/>
                  <a:pt x="26784" y="1741"/>
                  <a:pt x="26834" y="1712"/>
                </a:cubicBezTo>
                <a:cubicBezTo>
                  <a:pt x="26885" y="1683"/>
                  <a:pt x="26942" y="1668"/>
                  <a:pt x="27001" y="1668"/>
                </a:cubicBezTo>
                <a:lnTo>
                  <a:pt x="27001" y="333"/>
                </a:lnTo>
                <a:lnTo>
                  <a:pt x="27001" y="334"/>
                </a:lnTo>
                <a:cubicBezTo>
                  <a:pt x="26942" y="334"/>
                  <a:pt x="26885" y="318"/>
                  <a:pt x="26834" y="289"/>
                </a:cubicBezTo>
                <a:cubicBezTo>
                  <a:pt x="26784" y="260"/>
                  <a:pt x="26741" y="217"/>
                  <a:pt x="26712" y="167"/>
                </a:cubicBezTo>
                <a:cubicBezTo>
                  <a:pt x="26683" y="116"/>
                  <a:pt x="26668" y="59"/>
                  <a:pt x="26668" y="0"/>
                </a:cubicBezTo>
                <a:lnTo>
                  <a:pt x="333" y="0"/>
                </a:lnTo>
              </a:path>
            </a:pathLst>
          </a:custGeom>
          <a:solidFill>
            <a:srgbClr val="ffffff"/>
          </a:solidFill>
          <a:ln w="38160">
            <a:solidFill>
              <a:srgbClr val="c9211e"/>
            </a:solidFill>
            <a:round/>
          </a:ln>
        </p:spPr>
        <p:style>
          <a:lnRef idx="0"/>
          <a:fillRef idx="0"/>
          <a:effectRef idx="0"/>
          <a:fontRef idx="minor"/>
        </p:style>
        <p:txBody>
          <a:bodyPr lIns="109080" rIns="109080" tIns="64080" bIns="64080" anchor="ctr">
            <a:noAutofit/>
          </a:bodyPr>
          <a:p>
            <a:pPr algn="ctr">
              <a:lnSpc>
                <a:spcPts val="2126"/>
              </a:lnSpc>
              <a:spcAft>
                <a:spcPts val="601"/>
              </a:spcAft>
              <a:buNone/>
            </a:pPr>
            <a:r>
              <a:rPr b="1" i="1" lang="en-PH" sz="1800" spc="-1" strike="noStrike">
                <a:solidFill>
                  <a:srgbClr val="000000"/>
                </a:solidFill>
                <a:latin typeface="Lato"/>
                <a:ea typeface="Arial;Arial"/>
              </a:rPr>
              <a:t>BARTER</a:t>
            </a:r>
            <a:r>
              <a:rPr b="0" lang="en-PH" sz="1800" spc="-1" strike="noStrike">
                <a:solidFill>
                  <a:srgbClr val="000000"/>
                </a:solidFill>
                <a:latin typeface="Lato"/>
                <a:ea typeface="Arial;Arial"/>
              </a:rPr>
              <a:t> – palitan ng mga produkto sa pagitan ng mga mangangalakal na hindi ginagamitan ng salapi.</a:t>
            </a:r>
            <a:endParaRPr b="0" lang="en-PH" sz="1800" spc="-1" strike="noStrike">
              <a:latin typeface="Arial"/>
            </a:endParaRPr>
          </a:p>
        </p:txBody>
      </p:sp>
      <p:sp>
        <p:nvSpPr>
          <p:cNvPr id="179" name=""/>
          <p:cNvSpPr/>
          <p:nvPr/>
        </p:nvSpPr>
        <p:spPr>
          <a:xfrm>
            <a:off x="7560000" y="3060000"/>
            <a:ext cx="4139640" cy="1799640"/>
          </a:xfrm>
          <a:prstGeom prst="foldedCorner">
            <a:avLst>
              <a:gd name="adj" fmla="val 12500"/>
            </a:avLst>
          </a:prstGeom>
          <a:solidFill>
            <a:srgbClr val="ffffff"/>
          </a:solidFill>
          <a:ln w="38160">
            <a:solidFill>
              <a:srgbClr val="c9211e"/>
            </a:solidFill>
            <a:round/>
          </a:ln>
        </p:spPr>
        <p:style>
          <a:lnRef idx="0"/>
          <a:fillRef idx="0"/>
          <a:effectRef idx="0"/>
          <a:fontRef idx="minor"/>
        </p:style>
        <p:txBody>
          <a:bodyPr lIns="109080" rIns="109080" tIns="64080" bIns="64080" anchor="ctr">
            <a:noAutofit/>
          </a:bodyPr>
          <a:p>
            <a:pPr algn="just">
              <a:lnSpc>
                <a:spcPct val="100000"/>
              </a:lnSpc>
              <a:buNone/>
            </a:pPr>
            <a:r>
              <a:rPr b="0" lang="en-PH" sz="1800" spc="-1" strike="noStrike">
                <a:solidFill>
                  <a:srgbClr val="000000"/>
                </a:solidFill>
                <a:latin typeface="Lato"/>
                <a:ea typeface="Arial;Arial"/>
              </a:rPr>
              <a:t>Ginamit din ang </a:t>
            </a:r>
            <a:r>
              <a:rPr b="1" i="1" lang="en-PH" sz="1800" spc="-1" strike="noStrike">
                <a:solidFill>
                  <a:srgbClr val="000000"/>
                </a:solidFill>
                <a:latin typeface="Lato"/>
                <a:ea typeface="Arial;Arial"/>
              </a:rPr>
              <a:t>barter</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bilang anyo ng kalakalan sa pagitan ng mga sinaunang Pilipino at mga karatig-bansa tulad ng Tsina, Indonesia, Borneo, at Thailand.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p:nvPr>
        </p:nvSpPr>
        <p:spPr>
          <a:xfrm>
            <a:off x="1080000" y="1584000"/>
            <a:ext cx="10439640" cy="4535640"/>
          </a:xfrm>
          <a:prstGeom prst="rect">
            <a:avLst/>
          </a:prstGeom>
          <a:noFill/>
          <a:ln w="0">
            <a:noFill/>
          </a:ln>
        </p:spPr>
        <p:txBody>
          <a:bodyPr lIns="90000" rIns="90000" tIns="45000" bIns="45000" anchor="t">
            <a:noAutofit/>
          </a:bodyPr>
          <a:p>
            <a:pPr algn="just">
              <a:lnSpc>
                <a:spcPct val="100000"/>
              </a:lnSpc>
              <a:spcAft>
                <a:spcPts val="601"/>
              </a:spcAft>
              <a:buNone/>
            </a:pPr>
            <a:r>
              <a:rPr b="0" lang="en-PH" sz="1200" spc="-1" strike="noStrike">
                <a:solidFill>
                  <a:srgbClr val="000000"/>
                </a:solidFill>
                <a:latin typeface="Lato"/>
                <a:ea typeface="Arial;Arial"/>
              </a:rPr>
              <a:t>Sa kalaunan, nahirapan din ang mga mangangalakal sa </a:t>
            </a:r>
            <a:r>
              <a:rPr b="0" i="1" lang="en-PH" sz="1200" spc="-1" strike="noStrike">
                <a:solidFill>
                  <a:srgbClr val="000000"/>
                </a:solidFill>
                <a:latin typeface="Lato"/>
                <a:ea typeface="Arial;Arial"/>
              </a:rPr>
              <a:t>barter </a:t>
            </a:r>
            <a:r>
              <a:rPr b="0" lang="en-PH" sz="1200" spc="-1" strike="noStrike">
                <a:solidFill>
                  <a:srgbClr val="000000"/>
                </a:solidFill>
                <a:latin typeface="Lato"/>
                <a:ea typeface="Arial;Arial"/>
              </a:rPr>
              <a:t>dahil sa kawalan ng salapi na panumbas sa bawat produkto at kawalan ng interes ng mga tao sa mga produkto nila. Dahil dito, gumamit ng isang uri ng salapi ang mga mangangalakal upang magamit sa kalakalan. Gumamit sila ng </a:t>
            </a:r>
            <a:r>
              <a:rPr b="0" i="1" lang="en-PH" sz="1200" spc="-1" strike="noStrike">
                <a:solidFill>
                  <a:srgbClr val="000000"/>
                </a:solidFill>
                <a:latin typeface="Lato"/>
                <a:ea typeface="Arial;Arial"/>
              </a:rPr>
              <a:t>cowrie shells </a:t>
            </a:r>
            <a:r>
              <a:rPr b="0" lang="en-PH" sz="1200" spc="-1" strike="noStrike">
                <a:solidFill>
                  <a:srgbClr val="000000"/>
                </a:solidFill>
                <a:latin typeface="Lato"/>
                <a:ea typeface="Arial;Arial"/>
              </a:rPr>
              <a:t>na nilagyan ng ginto, </a:t>
            </a:r>
            <a:r>
              <a:rPr b="0" i="1" lang="en-PH" sz="1200" spc="-1" strike="noStrike">
                <a:solidFill>
                  <a:srgbClr val="000000"/>
                </a:solidFill>
                <a:latin typeface="Lato"/>
                <a:ea typeface="Arial;Arial"/>
              </a:rPr>
              <a:t>jade</a:t>
            </a:r>
            <a:r>
              <a:rPr b="0" lang="en-PH" sz="1200" spc="-1" strike="noStrike">
                <a:solidFill>
                  <a:srgbClr val="000000"/>
                </a:solidFill>
                <a:latin typeface="Lato"/>
                <a:ea typeface="Arial;Arial"/>
              </a:rPr>
              <a:t>, </a:t>
            </a:r>
            <a:r>
              <a:rPr b="0" i="1" lang="en-PH" sz="1200" spc="-1" strike="noStrike">
                <a:solidFill>
                  <a:srgbClr val="000000"/>
                </a:solidFill>
                <a:latin typeface="Lato"/>
                <a:ea typeface="Arial;Arial"/>
              </a:rPr>
              <a:t>quartz</a:t>
            </a:r>
            <a:r>
              <a:rPr b="0" lang="en-PH" sz="1200" spc="-1" strike="noStrike">
                <a:solidFill>
                  <a:srgbClr val="000000"/>
                </a:solidFill>
                <a:latin typeface="Lato"/>
                <a:ea typeface="Arial;Arial"/>
              </a:rPr>
              <a:t>, at kahoy upang maging salapi sa panahong iyon.</a:t>
            </a: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endParaRPr b="0" lang="en-PH" sz="1200" spc="-1" strike="noStrike">
              <a:latin typeface="Arial"/>
            </a:endParaRPr>
          </a:p>
          <a:p>
            <a:pPr algn="just">
              <a:lnSpc>
                <a:spcPct val="100000"/>
              </a:lnSpc>
              <a:spcAft>
                <a:spcPts val="601"/>
              </a:spcAft>
              <a:buNone/>
            </a:pPr>
            <a:r>
              <a:rPr b="0" lang="en-PH" sz="1200" spc="-1" strike="noStrike">
                <a:solidFill>
                  <a:srgbClr val="000000"/>
                </a:solidFill>
                <a:latin typeface="Lato"/>
                <a:ea typeface="Arial;Arial"/>
              </a:rPr>
              <a:t>Ginagamit nila bilang sistema ng panimbang at panukat sa pakikipagkalakalan:</a:t>
            </a:r>
            <a:endParaRPr b="0" lang="en-PH" sz="12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kaban</a:t>
            </a:r>
            <a:r>
              <a:rPr b="0" lang="en-PH" sz="1200" spc="-1" strike="noStrike">
                <a:solidFill>
                  <a:srgbClr val="000000"/>
                </a:solidFill>
                <a:latin typeface="Lato"/>
                <a:ea typeface="Arial;Arial"/>
              </a:rPr>
              <a:t> = 25 ganta; salop = isang ganta</a:t>
            </a:r>
            <a:endParaRPr b="0" lang="en-PH" sz="12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200" spc="-1" strike="noStrike">
                <a:solidFill>
                  <a:srgbClr val="000000"/>
                </a:solidFill>
                <a:latin typeface="Lato"/>
                <a:ea typeface="Arial;Arial"/>
              </a:rPr>
              <a:t>Haba = </a:t>
            </a:r>
            <a:r>
              <a:rPr b="1" i="1" lang="en-PH" sz="1200" spc="-1" strike="noStrike">
                <a:solidFill>
                  <a:srgbClr val="000000"/>
                </a:solidFill>
                <a:latin typeface="Lato"/>
                <a:ea typeface="Arial;Arial"/>
              </a:rPr>
              <a:t>dipa</a:t>
            </a:r>
            <a:r>
              <a:rPr b="0" lang="en-PH" sz="1200" spc="-1" strike="noStrike">
                <a:solidFill>
                  <a:srgbClr val="000000"/>
                </a:solidFill>
                <a:latin typeface="Lato"/>
                <a:ea typeface="Arial;Arial"/>
              </a:rPr>
              <a:t> (kasinghaba ng nakadipang kamay) at </a:t>
            </a:r>
            <a:r>
              <a:rPr b="1" i="1" lang="en-PH" sz="1200" spc="-1" strike="noStrike">
                <a:solidFill>
                  <a:srgbClr val="000000"/>
                </a:solidFill>
                <a:latin typeface="Lato"/>
                <a:ea typeface="Arial;Arial"/>
              </a:rPr>
              <a:t>dangkal</a:t>
            </a:r>
            <a:r>
              <a:rPr b="0" lang="en-PH" sz="1200" spc="-1" strike="noStrike">
                <a:solidFill>
                  <a:srgbClr val="000000"/>
                </a:solidFill>
                <a:latin typeface="Lato"/>
                <a:ea typeface="Arial;Arial"/>
              </a:rPr>
              <a:t> (kasinghaba ng hinlalaki at</a:t>
            </a:r>
            <a:endParaRPr b="0" lang="en-PH" sz="1200" spc="-1" strike="noStrike">
              <a:latin typeface="Arial"/>
            </a:endParaRPr>
          </a:p>
          <a:p>
            <a:pPr marL="216000" indent="-216000" algn="just">
              <a:lnSpc>
                <a:spcPct val="100000"/>
              </a:lnSpc>
              <a:spcAft>
                <a:spcPts val="601"/>
              </a:spcAft>
              <a:buClr>
                <a:srgbClr val="000000"/>
              </a:buClr>
              <a:buSzPct val="45000"/>
              <a:buFont typeface="Wingdings" charset="2"/>
              <a:buChar char=""/>
            </a:pPr>
            <a:r>
              <a:rPr b="0" lang="en-PH" sz="1200" spc="-1" strike="noStrike">
                <a:solidFill>
                  <a:srgbClr val="000000"/>
                </a:solidFill>
                <a:latin typeface="Lato"/>
                <a:ea typeface="Arial;Arial"/>
              </a:rPr>
              <a:t>apat na daliri na magkakasama)</a:t>
            </a:r>
            <a:endParaRPr b="0" lang="en-PH" sz="1200" spc="-1" strike="noStrike">
              <a:latin typeface="Arial"/>
            </a:endParaRPr>
          </a:p>
        </p:txBody>
      </p:sp>
      <p:sp>
        <p:nvSpPr>
          <p:cNvPr id="181" name="Title 4"/>
          <p:cNvSpPr/>
          <p:nvPr/>
        </p:nvSpPr>
        <p:spPr>
          <a:xfrm>
            <a:off x="838080" y="365400"/>
            <a:ext cx="10317240" cy="1320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Panloob at Panlabas na Kalakalan sa Panahong Pre-Kolonyal</a:t>
            </a:r>
            <a:endParaRPr b="0" lang="en-PH" sz="3200" spc="-1" strike="noStrike">
              <a:latin typeface="Arial"/>
            </a:endParaRPr>
          </a:p>
        </p:txBody>
      </p:sp>
      <p:sp>
        <p:nvSpPr>
          <p:cNvPr id="182" name=""/>
          <p:cNvSpPr/>
          <p:nvPr/>
        </p:nvSpPr>
        <p:spPr>
          <a:xfrm>
            <a:off x="1296000" y="2484000"/>
            <a:ext cx="6011640" cy="1223640"/>
          </a:xfrm>
          <a:custGeom>
            <a:avLst/>
            <a:gdLst/>
            <a:ahLst/>
            <a:rect l="l" t="t" r="r" b="b"/>
            <a:pathLst>
              <a:path w="16702" h="3402">
                <a:moveTo>
                  <a:pt x="566" y="0"/>
                </a:moveTo>
                <a:lnTo>
                  <a:pt x="567" y="0"/>
                </a:lnTo>
                <a:cubicBezTo>
                  <a:pt x="567" y="100"/>
                  <a:pt x="541" y="197"/>
                  <a:pt x="491" y="283"/>
                </a:cubicBezTo>
                <a:cubicBezTo>
                  <a:pt x="441" y="370"/>
                  <a:pt x="370" y="441"/>
                  <a:pt x="283" y="491"/>
                </a:cubicBezTo>
                <a:cubicBezTo>
                  <a:pt x="197" y="541"/>
                  <a:pt x="100" y="567"/>
                  <a:pt x="0" y="567"/>
                </a:cubicBezTo>
                <a:lnTo>
                  <a:pt x="0" y="2834"/>
                </a:lnTo>
                <a:lnTo>
                  <a:pt x="0" y="2834"/>
                </a:lnTo>
                <a:cubicBezTo>
                  <a:pt x="100" y="2834"/>
                  <a:pt x="197" y="2860"/>
                  <a:pt x="283" y="2910"/>
                </a:cubicBezTo>
                <a:cubicBezTo>
                  <a:pt x="370" y="2960"/>
                  <a:pt x="441" y="3031"/>
                  <a:pt x="491" y="3118"/>
                </a:cubicBezTo>
                <a:cubicBezTo>
                  <a:pt x="541" y="3204"/>
                  <a:pt x="567" y="3301"/>
                  <a:pt x="567" y="3401"/>
                </a:cubicBezTo>
                <a:lnTo>
                  <a:pt x="567" y="3401"/>
                </a:lnTo>
                <a:lnTo>
                  <a:pt x="16134" y="3401"/>
                </a:lnTo>
                <a:lnTo>
                  <a:pt x="16134" y="3401"/>
                </a:lnTo>
                <a:cubicBezTo>
                  <a:pt x="16134" y="3301"/>
                  <a:pt x="16160" y="3204"/>
                  <a:pt x="16210" y="3118"/>
                </a:cubicBezTo>
                <a:cubicBezTo>
                  <a:pt x="16260" y="3031"/>
                  <a:pt x="16331" y="2960"/>
                  <a:pt x="16418" y="2910"/>
                </a:cubicBezTo>
                <a:cubicBezTo>
                  <a:pt x="16504" y="2860"/>
                  <a:pt x="16601" y="2834"/>
                  <a:pt x="16701" y="2834"/>
                </a:cubicBezTo>
                <a:lnTo>
                  <a:pt x="16700" y="566"/>
                </a:lnTo>
                <a:lnTo>
                  <a:pt x="16701" y="567"/>
                </a:lnTo>
                <a:cubicBezTo>
                  <a:pt x="16601" y="567"/>
                  <a:pt x="16504" y="541"/>
                  <a:pt x="16418" y="491"/>
                </a:cubicBezTo>
                <a:cubicBezTo>
                  <a:pt x="16331" y="441"/>
                  <a:pt x="16260" y="370"/>
                  <a:pt x="16210" y="283"/>
                </a:cubicBezTo>
                <a:cubicBezTo>
                  <a:pt x="16160" y="197"/>
                  <a:pt x="16134" y="100"/>
                  <a:pt x="16134" y="0"/>
                </a:cubicBezTo>
                <a:lnTo>
                  <a:pt x="566" y="0"/>
                </a:lnTo>
              </a:path>
            </a:pathLst>
          </a:custGeom>
          <a:solidFill>
            <a:srgbClr val="ffffff"/>
          </a:solidFill>
          <a:ln w="38160">
            <a:solidFill>
              <a:srgbClr val="c9211e"/>
            </a:solidFill>
            <a:round/>
          </a:ln>
        </p:spPr>
        <p:style>
          <a:lnRef idx="0"/>
          <a:fillRef idx="0"/>
          <a:effectRef idx="0"/>
          <a:fontRef idx="minor"/>
        </p:style>
        <p:txBody>
          <a:bodyPr lIns="109080" rIns="109080" tIns="64080" bIns="64080" anchor="ctr">
            <a:noAutofit/>
          </a:bodyPr>
          <a:p>
            <a:pPr algn="just">
              <a:lnSpc>
                <a:spcPct val="100000"/>
              </a:lnSpc>
              <a:buNone/>
            </a:pPr>
            <a:r>
              <a:rPr b="0" lang="en-PH" sz="1800" spc="-1" strike="noStrike">
                <a:solidFill>
                  <a:srgbClr val="000000"/>
                </a:solidFill>
                <a:latin typeface="Lato"/>
                <a:ea typeface="Arial;Arial"/>
              </a:rPr>
              <a:t>Dahil mayaman sa ginto ang Pilipinas, ginamit ito bilang simbolo ng </a:t>
            </a:r>
            <a:r>
              <a:rPr b="0" i="1" lang="en-PH" sz="1800" spc="-1" strike="noStrike">
                <a:solidFill>
                  <a:srgbClr val="000000"/>
                </a:solidFill>
                <a:latin typeface="Lato"/>
                <a:ea typeface="Arial;Arial"/>
              </a:rPr>
              <a:t>barter </a:t>
            </a:r>
            <a:r>
              <a:rPr b="0" lang="en-PH" sz="1800" spc="-1" strike="noStrike">
                <a:solidFill>
                  <a:srgbClr val="000000"/>
                </a:solidFill>
                <a:latin typeface="Lato"/>
                <a:ea typeface="Arial;Arial"/>
              </a:rPr>
              <a:t>sa pamamagitan ng paggawa dito bilang singsing, alahas, at ang salapi na tinawag na </a:t>
            </a:r>
            <a:r>
              <a:rPr b="1" i="1" lang="en-PH" sz="1800" spc="-1" strike="noStrike">
                <a:solidFill>
                  <a:srgbClr val="000000"/>
                </a:solidFill>
                <a:latin typeface="Lato"/>
                <a:ea typeface="Arial;Arial"/>
              </a:rPr>
              <a:t>piloncitos</a:t>
            </a:r>
            <a:r>
              <a:rPr b="0" lang="en-PH" sz="1800" spc="-1" strike="noStrike">
                <a:solidFill>
                  <a:srgbClr val="000000"/>
                </a:solidFill>
                <a:latin typeface="Lato"/>
                <a:ea typeface="Arial;Arial"/>
              </a:rPr>
              <a:t>. </a:t>
            </a:r>
            <a:endParaRPr b="0" lang="en-PH" sz="1800" spc="-1" strike="noStrike">
              <a:latin typeface="Arial"/>
            </a:endParaRPr>
          </a:p>
        </p:txBody>
      </p:sp>
      <p:pic>
        <p:nvPicPr>
          <p:cNvPr id="183" name="" descr=""/>
          <p:cNvPicPr/>
          <p:nvPr/>
        </p:nvPicPr>
        <p:blipFill>
          <a:blip r:embed="rId1"/>
          <a:stretch/>
        </p:blipFill>
        <p:spPr>
          <a:xfrm>
            <a:off x="7920000" y="2509200"/>
            <a:ext cx="2608560" cy="2530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itle 6"/>
          <p:cNvSpPr/>
          <p:nvPr/>
        </p:nvSpPr>
        <p:spPr>
          <a:xfrm>
            <a:off x="154080" y="-30600"/>
            <a:ext cx="10317240" cy="1320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Panloob at Panlabas na Kalakalan sa Panahong Pre-Kolonyal</a:t>
            </a:r>
            <a:endParaRPr b="0" lang="en-PH" sz="3200" spc="-1" strike="noStrike">
              <a:latin typeface="Arial"/>
            </a:endParaRPr>
          </a:p>
        </p:txBody>
      </p:sp>
      <p:sp>
        <p:nvSpPr>
          <p:cNvPr id="185" name="PlaceHolder 1"/>
          <p:cNvSpPr>
            <a:spLocks noGrp="1"/>
          </p:cNvSpPr>
          <p:nvPr>
            <p:ph type="subTitle"/>
          </p:nvPr>
        </p:nvSpPr>
        <p:spPr>
          <a:xfrm>
            <a:off x="180000" y="1136520"/>
            <a:ext cx="11699640" cy="49834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Pakikipag-ugnayan sa Labas ng Pilipinas</a:t>
            </a:r>
            <a:endParaRPr b="0" lang="en-PH" sz="1800" spc="-1" strike="noStrike">
              <a:latin typeface="Arial"/>
            </a:endParaRPr>
          </a:p>
          <a:p>
            <a:pPr algn="just">
              <a:lnSpc>
                <a:spcPct val="100000"/>
              </a:lnSpc>
              <a:spcAft>
                <a:spcPts val="601"/>
              </a:spcAft>
              <a:buNone/>
            </a:pPr>
            <a:r>
              <a:rPr b="1" i="1" lang="en-PH" sz="1800" spc="-1" strike="noStrike">
                <a:solidFill>
                  <a:srgbClr val="000000"/>
                </a:solidFill>
                <a:latin typeface="Lato"/>
                <a:ea typeface="Arial;Arial"/>
              </a:rPr>
              <a:t>	</a:t>
            </a:r>
            <a:r>
              <a:rPr b="0" lang="en-PH" sz="1800" spc="-1" strike="noStrike">
                <a:solidFill>
                  <a:srgbClr val="000000"/>
                </a:solidFill>
                <a:latin typeface="Lato"/>
                <a:ea typeface="Arial;Arial"/>
              </a:rPr>
              <a:t>Tingnan mo ang talahanayan upang makita mo ang mga bansang nakipag-ugnayan sa mga sinaunang Pilipino, kabilang ang mga produkto na kanilang dinala sa bansa. Ang impluwensiya ng mga bansang ito ay makikita hindi lamang sa mga pagkain at produkto, kundi sa kultura, tradisyon, at paniniwala na hanggang sa kasalukuyan ay makikita pa rin sa lipunang Pilipino.</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lang="en-PH" sz="1200" spc="-1" strike="noStrike">
                <a:solidFill>
                  <a:srgbClr val="000000"/>
                </a:solidFill>
                <a:latin typeface="Lato"/>
                <a:ea typeface="Arial;Arial"/>
              </a:rPr>
              <a:t>Kapalit ng mga produktong dinala ng mga dayuhan ay nagluwas ang mga sinaunang Pilipino ng mga produkto papunta sa kanilang bansa. Ilan sa mga ito ay mga </a:t>
            </a:r>
            <a:r>
              <a:rPr b="1" i="1" lang="en-PH" sz="1200" spc="-1" strike="noStrike">
                <a:solidFill>
                  <a:srgbClr val="000000"/>
                </a:solidFill>
                <a:latin typeface="Lato"/>
                <a:ea typeface="Arial;Arial"/>
              </a:rPr>
              <a:t>perlas</a:t>
            </a: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korales</a:t>
            </a: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bungangkahoy</a:t>
            </a: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tabla</a:t>
            </a: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ginto</a:t>
            </a:r>
            <a:r>
              <a:rPr b="0" lang="en-PH" sz="1200" spc="-1" strike="noStrike">
                <a:solidFill>
                  <a:srgbClr val="000000"/>
                </a:solidFill>
                <a:latin typeface="Lato"/>
                <a:ea typeface="Arial;Arial"/>
              </a:rPr>
              <a:t>, </a:t>
            </a:r>
            <a:r>
              <a:rPr b="1" i="1" lang="en-PH" sz="1200" spc="-1" strike="noStrike">
                <a:solidFill>
                  <a:srgbClr val="000000"/>
                </a:solidFill>
                <a:latin typeface="Lato"/>
                <a:ea typeface="Arial;Arial"/>
              </a:rPr>
              <a:t>bulak</a:t>
            </a:r>
            <a:r>
              <a:rPr b="0" lang="en-PH" sz="1200" spc="-1" strike="noStrike">
                <a:solidFill>
                  <a:srgbClr val="000000"/>
                </a:solidFill>
                <a:latin typeface="Lato"/>
                <a:ea typeface="Arial;Arial"/>
              </a:rPr>
              <a:t>, at </a:t>
            </a:r>
            <a:r>
              <a:rPr b="1" i="1" lang="en-PH" sz="1200" spc="-1" strike="noStrike">
                <a:solidFill>
                  <a:srgbClr val="000000"/>
                </a:solidFill>
                <a:latin typeface="Lato"/>
                <a:ea typeface="Arial;Arial"/>
              </a:rPr>
              <a:t>yantok</a:t>
            </a:r>
            <a:r>
              <a:rPr b="0" lang="en-PH" sz="1200" spc="-1" strike="noStrike">
                <a:solidFill>
                  <a:srgbClr val="000000"/>
                </a:solidFill>
                <a:latin typeface="Lato"/>
                <a:ea typeface="Arial;Arial"/>
              </a:rPr>
              <a:t>. Ang mga produktong nakuha natin mula sa dayuhan ay ginamit sa pang-araw-araw na pamumuhay hanggang sa kasalukuyan. Sa pagdating ng mga dayuhan, ibinahagi nila hindi lamang ang materyal na kultura, pati na rin ang impluwensiya sa pamumuhay.</a:t>
            </a:r>
            <a:endParaRPr b="0" lang="en-PH" sz="1200" spc="-1" strike="noStrike">
              <a:latin typeface="Arial"/>
            </a:endParaRPr>
          </a:p>
          <a:p>
            <a:pPr algn="just">
              <a:lnSpc>
                <a:spcPct val="100000"/>
              </a:lnSpc>
              <a:spcAft>
                <a:spcPts val="601"/>
              </a:spcAft>
              <a:buNone/>
            </a:pPr>
            <a:endParaRPr b="0" lang="en-PH" sz="1200" spc="-1" strike="noStrike">
              <a:latin typeface="Arial"/>
            </a:endParaRPr>
          </a:p>
        </p:txBody>
      </p:sp>
      <p:pic>
        <p:nvPicPr>
          <p:cNvPr id="186" name="" descr=""/>
          <p:cNvPicPr/>
          <p:nvPr/>
        </p:nvPicPr>
        <p:blipFill>
          <a:blip r:embed="rId1"/>
          <a:stretch/>
        </p:blipFill>
        <p:spPr>
          <a:xfrm>
            <a:off x="3061080" y="2628000"/>
            <a:ext cx="6143760" cy="2876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itle 1"/>
          <p:cNvSpPr/>
          <p:nvPr/>
        </p:nvSpPr>
        <p:spPr>
          <a:xfrm>
            <a:off x="838080" y="365400"/>
            <a:ext cx="10317240" cy="1320480"/>
          </a:xfrm>
          <a:prstGeom prst="rect">
            <a:avLst/>
          </a:prstGeom>
          <a:noFill/>
          <a:ln w="0">
            <a:noFill/>
          </a:ln>
        </p:spPr>
        <p:style>
          <a:lnRef idx="0"/>
          <a:fillRef idx="0"/>
          <a:effectRef idx="0"/>
          <a:fontRef idx="minor"/>
        </p:style>
      </p:sp>
      <p:sp>
        <p:nvSpPr>
          <p:cNvPr id="188" name="PlaceHolder 1"/>
          <p:cNvSpPr>
            <a:spLocks noGrp="1"/>
          </p:cNvSpPr>
          <p:nvPr>
            <p:ph type="subTitle"/>
          </p:nvPr>
        </p:nvSpPr>
        <p:spPr>
          <a:xfrm>
            <a:off x="609480" y="1604520"/>
            <a:ext cx="10972080" cy="4114800"/>
          </a:xfrm>
          <a:prstGeom prst="rect">
            <a:avLst/>
          </a:prstGeom>
          <a:noFill/>
          <a:ln w="0">
            <a:noFill/>
          </a:ln>
        </p:spPr>
        <p:txBody>
          <a:bodyPr lIns="0" rIns="0" tIns="0" bIns="0" anchor="t">
            <a:noAutofit/>
          </a:bodyPr>
          <a:p>
            <a:pPr>
              <a:lnSpc>
                <a:spcPct val="100000"/>
              </a:lnSpc>
              <a:buNone/>
            </a:pPr>
            <a:r>
              <a:rPr b="0" lang="en-PH" sz="1800" spc="-1" strike="noStrike">
                <a:latin typeface="Lato"/>
                <a:ea typeface="PingFang SC"/>
              </a:rPr>
              <a:t>Panuto: Ayusin ang mga ginulong letra ng salitang may kaugnayan sa p</a:t>
            </a:r>
            <a:r>
              <a:rPr b="0" lang="en-US" sz="1800" spc="-1" strike="noStrike">
                <a:solidFill>
                  <a:srgbClr val="000000"/>
                </a:solidFill>
                <a:latin typeface="Lato"/>
                <a:ea typeface="Arial Black;Arial Black"/>
              </a:rPr>
              <a:t>anloob at panlabas na kalakalan sa Panahong Pre-Kolonyal.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1. kkaaalln</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2. rertab</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3. anisT</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4. aaAbir</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5. banak</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6. palos</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7. paid</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8. langkad</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9. citoslinpo</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10. sanipiliP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89" name="PlaceHolder 2"/>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200" spc="-1" strike="noStrike">
                <a:latin typeface="Lato"/>
              </a:rPr>
              <a:t>Pagsasanay</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itle 7"/>
          <p:cNvSpPr/>
          <p:nvPr/>
        </p:nvSpPr>
        <p:spPr>
          <a:xfrm>
            <a:off x="838080" y="365400"/>
            <a:ext cx="10317240" cy="1320480"/>
          </a:xfrm>
          <a:prstGeom prst="rect">
            <a:avLst/>
          </a:prstGeom>
          <a:noFill/>
          <a:ln w="0">
            <a:noFill/>
          </a:ln>
        </p:spPr>
        <p:style>
          <a:lnRef idx="0"/>
          <a:fillRef idx="0"/>
          <a:effectRef idx="0"/>
          <a:fontRef idx="minor"/>
        </p:style>
      </p:sp>
      <p:sp>
        <p:nvSpPr>
          <p:cNvPr id="191" name="PlaceHolder 1"/>
          <p:cNvSpPr>
            <a:spLocks noGrp="1"/>
          </p:cNvSpPr>
          <p:nvPr>
            <p:ph type="subTitle"/>
          </p:nvPr>
        </p:nvSpPr>
        <p:spPr>
          <a:xfrm>
            <a:off x="609480" y="1604520"/>
            <a:ext cx="10972080" cy="3976920"/>
          </a:xfrm>
          <a:prstGeom prst="rect">
            <a:avLst/>
          </a:prstGeom>
          <a:noFill/>
          <a:ln w="0">
            <a:noFill/>
          </a:ln>
        </p:spPr>
        <p:txBody>
          <a:bodyPr lIns="0" rIns="0" tIns="0" bIns="0" anchor="t">
            <a:noAutofit/>
          </a:bodyPr>
          <a:p>
            <a:pPr>
              <a:lnSpc>
                <a:spcPct val="100000"/>
              </a:lnSpc>
              <a:buNone/>
            </a:pPr>
            <a:r>
              <a:rPr b="0" lang="en-US" sz="1800" spc="-1" strike="noStrike">
                <a:solidFill>
                  <a:srgbClr val="000000"/>
                </a:solidFill>
                <a:latin typeface="Lato"/>
                <a:ea typeface="Arial Black;Arial Black"/>
              </a:rPr>
              <a:t>1. kalakan</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2. barter</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3. Tsina</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4. Arabia</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5. kaban </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6. salop</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7. dipa</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8. dangkal</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9. polincitos</a:t>
            </a:r>
            <a:endParaRPr b="0" lang="en-PH" sz="1800" spc="-1" strike="noStrike">
              <a:latin typeface="Arial"/>
            </a:endParaRPr>
          </a:p>
          <a:p>
            <a:pPr>
              <a:lnSpc>
                <a:spcPct val="100000"/>
              </a:lnSpc>
              <a:buNone/>
            </a:pPr>
            <a:r>
              <a:rPr b="0" lang="en-US" sz="1800" spc="-1" strike="noStrike">
                <a:solidFill>
                  <a:srgbClr val="000000"/>
                </a:solidFill>
                <a:latin typeface="Lato"/>
                <a:ea typeface="Arial Black;Arial Black"/>
              </a:rPr>
              <a:t>10. Pilipinas</a:t>
            </a:r>
            <a:endParaRPr b="0" lang="en-PH" sz="1800" spc="-1" strike="noStrike">
              <a:latin typeface="Arial"/>
            </a:endParaRPr>
          </a:p>
        </p:txBody>
      </p:sp>
      <p:sp>
        <p:nvSpPr>
          <p:cNvPr id="192" name="PlaceHolder 2"/>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3200" spc="-1" strike="noStrike">
                <a:latin typeface="Lato"/>
              </a:rPr>
              <a:t>Susi ng Pagwawasto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940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2023-04-04T08:06:46Z</dcterms:modified>
  <cp:revision>150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