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120" cy="3371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50080" y="2961720"/>
            <a:ext cx="7738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Heat Engines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0260000" y="5746320"/>
            <a:ext cx="176400" cy="342000"/>
          </a:xfrm>
          <a:prstGeom prst="rect">
            <a:avLst/>
          </a:prstGeom>
          <a:noFill/>
          <a:ln w="0">
            <a:noFill/>
          </a:ln>
        </p:spPr>
        <p:style>
          <a:lnRef idx="0"/>
          <a:fillRef idx="0"/>
          <a:effectRef idx="0"/>
          <a:fontRef idx="minor"/>
        </p:style>
      </p:sp>
      <p:sp>
        <p:nvSpPr>
          <p:cNvPr id="163"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64" name=""/>
          <p:cNvSpPr/>
          <p:nvPr/>
        </p:nvSpPr>
        <p:spPr>
          <a:xfrm>
            <a:off x="289440" y="1692000"/>
            <a:ext cx="1161252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diesel engine works the same way as the gasoline engine. But the difference is that the diesel engine has no spark plug to ignite the fuel–air mixture, and the air is compressed to a sufficiently high temperature to ignite the diesel fuel. </a:t>
            </a:r>
            <a:endParaRPr b="0" lang="en-PH" sz="1800" spc="-1" strike="noStrike">
              <a:latin typeface="Arial"/>
            </a:endParaRPr>
          </a:p>
        </p:txBody>
      </p:sp>
      <p:pic>
        <p:nvPicPr>
          <p:cNvPr id="165" name="" descr=""/>
          <p:cNvPicPr/>
          <p:nvPr/>
        </p:nvPicPr>
        <p:blipFill>
          <a:blip r:embed="rId1"/>
          <a:stretch/>
        </p:blipFill>
        <p:spPr>
          <a:xfrm>
            <a:off x="3128760" y="3491640"/>
            <a:ext cx="5934240" cy="2367360"/>
          </a:xfrm>
          <a:prstGeom prst="rect">
            <a:avLst/>
          </a:prstGeom>
          <a:ln w="29160">
            <a:solidFill>
              <a:srgbClr val="000000"/>
            </a:solidFill>
            <a:prstDash val="sysDash"/>
            <a:round/>
          </a:ln>
        </p:spPr>
      </p:pic>
      <p:sp>
        <p:nvSpPr>
          <p:cNvPr id="166" name=""/>
          <p:cNvSpPr/>
          <p:nvPr/>
        </p:nvSpPr>
        <p:spPr>
          <a:xfrm>
            <a:off x="3834000" y="2766600"/>
            <a:ext cx="452376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gn="ctr">
              <a:lnSpc>
                <a:spcPts val="1774"/>
              </a:lnSpc>
              <a:buNone/>
            </a:pPr>
            <a:r>
              <a:rPr b="0" lang="en-PH" sz="1800" spc="-1" strike="noStrike">
                <a:solidFill>
                  <a:srgbClr val="000000"/>
                </a:solidFill>
                <a:latin typeface="Lato"/>
                <a:ea typeface="Arial;Arial"/>
              </a:rPr>
              <a:t>A Gasoline Engine’s Four-Stroke Cycle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68" name=""/>
          <p:cNvSpPr/>
          <p:nvPr/>
        </p:nvSpPr>
        <p:spPr>
          <a:xfrm>
            <a:off x="459000" y="1617840"/>
            <a:ext cx="11273760" cy="418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1. A gasoline engine burns the gasoline and produces 65 kJ of heat. Ten kJ of work was done by the engine. (a) How much energy is expelled outside? (b) What is the engine’s efficiency?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AppleSystemUIFont"/>
              </a:rPr>
              <a:t>Given</a:t>
            </a:r>
            <a:r>
              <a:rPr b="0" lang="en-PH" sz="1800" spc="-1" strike="noStrike">
                <a:latin typeface="Lato"/>
                <a:ea typeface="AppleSystemUIFont"/>
              </a:rPr>
              <a:t>: Q</a:t>
            </a:r>
            <a:r>
              <a:rPr b="0" lang="en-PH" sz="1800" spc="-1" strike="noStrike" baseline="-8000">
                <a:latin typeface="Lato"/>
                <a:ea typeface="AppleSystemUIFont"/>
              </a:rPr>
              <a:t>H</a:t>
            </a:r>
            <a:r>
              <a:rPr b="0" lang="en-PH" sz="1800" spc="-1" strike="noStrike">
                <a:latin typeface="Lato"/>
                <a:ea typeface="AppleSystemUIFont"/>
              </a:rPr>
              <a:t> = 65 kJ; W = 10.0 kJ</a:t>
            </a:r>
            <a:br/>
            <a:endParaRPr b="0" lang="en-PH" sz="1800" spc="-1" strike="noStrike">
              <a:latin typeface="Arial"/>
            </a:endParaRPr>
          </a:p>
          <a:p>
            <a:pPr>
              <a:lnSpc>
                <a:spcPct val="100000"/>
              </a:lnSpc>
              <a:buNone/>
            </a:pPr>
            <a:r>
              <a:rPr b="1" lang="en-PH" sz="1800" spc="-1" strike="noStrike">
                <a:latin typeface="Lato"/>
                <a:ea typeface="AppleSystemUIFont"/>
              </a:rPr>
              <a:t>Unknown</a:t>
            </a:r>
            <a:r>
              <a:rPr b="0" lang="en-PH" sz="1800" spc="-1" strike="noStrike">
                <a:latin typeface="Lato"/>
                <a:ea typeface="AppleSystemUIFont"/>
              </a:rPr>
              <a:t>: (a) Q</a:t>
            </a:r>
            <a:r>
              <a:rPr b="0" lang="en-PH" sz="1800" spc="-1" strike="noStrike" baseline="-8000">
                <a:latin typeface="Lato"/>
                <a:ea typeface="AppleSystemUIFont"/>
              </a:rPr>
              <a:t>C</a:t>
            </a:r>
            <a:r>
              <a:rPr b="0" lang="en-PH" sz="1800" spc="-1" strike="noStrike">
                <a:latin typeface="Lato"/>
                <a:ea typeface="AppleSystemUIFont"/>
              </a:rPr>
              <a:t>; (b)</a:t>
            </a:r>
            <a:r>
              <a:rPr b="0" lang="en-PH" sz="2200" spc="-1" strike="noStrike">
                <a:latin typeface="Lato"/>
                <a:ea typeface="AppleSystemUIFont"/>
              </a:rPr>
              <a:t> 𝘦 </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1" lang="en-PH" sz="1800" spc="-1" strike="noStrike">
                <a:latin typeface="Lato"/>
                <a:ea typeface="AppleSystemUIFont"/>
              </a:rPr>
              <a:t>Solution</a:t>
            </a:r>
            <a:r>
              <a:rPr b="0" lang="en-PH" sz="1800" spc="-1" strike="noStrike">
                <a:latin typeface="Lato"/>
                <a:ea typeface="AppleSystemUIFont"/>
              </a:rPr>
              <a:t>: </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Solving for Q</a:t>
            </a:r>
            <a:r>
              <a:rPr b="0" lang="en-PH" sz="1800" spc="-1" strike="noStrike" baseline="-8000">
                <a:latin typeface="Lato"/>
                <a:ea typeface="AppleSystemUIFont"/>
              </a:rPr>
              <a:t>c</a:t>
            </a:r>
            <a:r>
              <a:rPr b="0" lang="en-PH" sz="1800" spc="-1" strike="noStrike">
                <a:latin typeface="Lato"/>
                <a:ea typeface="AppleSystemUIFont"/>
              </a:rPr>
              <a:t>: </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W = Q</a:t>
            </a:r>
            <a:r>
              <a:rPr b="0" lang="en-PH" sz="1800" spc="-1" strike="noStrike" baseline="-8000">
                <a:latin typeface="Lato"/>
                <a:ea typeface="AppleSystemUIFont"/>
              </a:rPr>
              <a:t>H </a:t>
            </a:r>
            <a:r>
              <a:rPr b="0" lang="en-PH" sz="1800" spc="-1" strike="noStrike">
                <a:latin typeface="Lato"/>
                <a:ea typeface="AppleSystemUIFont"/>
              </a:rPr>
              <a:t>– Q</a:t>
            </a:r>
            <a:r>
              <a:rPr b="0" lang="en-PH" sz="1800" spc="-1" strike="noStrike" baseline="-8000">
                <a:latin typeface="Lato"/>
                <a:ea typeface="AppleSystemUIFont"/>
              </a:rPr>
              <a:t>C </a:t>
            </a:r>
            <a:r>
              <a:rPr b="0" lang="en-PH" sz="1800" spc="-1" strike="noStrike" baseline="-8000">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Q</a:t>
            </a:r>
            <a:r>
              <a:rPr b="0" lang="en-PH" sz="1800" spc="-1" strike="noStrike" baseline="-8000">
                <a:latin typeface="Lato"/>
                <a:ea typeface="AppleSystemUIFont"/>
              </a:rPr>
              <a:t>C</a:t>
            </a:r>
            <a:r>
              <a:rPr b="0" lang="en-PH" sz="1800" spc="-1" strike="noStrike">
                <a:latin typeface="Lato"/>
                <a:ea typeface="AppleSystemUIFont"/>
              </a:rPr>
              <a:t> = Q</a:t>
            </a:r>
            <a:r>
              <a:rPr b="0" lang="en-PH" sz="1800" spc="-1" strike="noStrike" baseline="-8000">
                <a:latin typeface="Lato"/>
                <a:ea typeface="AppleSystemUIFont"/>
              </a:rPr>
              <a:t>H</a:t>
            </a:r>
            <a:r>
              <a:rPr b="0" lang="en-PH" sz="1800" spc="-1" strike="noStrike">
                <a:latin typeface="Lato"/>
                <a:ea typeface="AppleSystemUIFont"/>
              </a:rPr>
              <a:t> – W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b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Q</a:t>
            </a:r>
            <a:r>
              <a:rPr b="0" lang="en-PH" sz="1800" spc="-1" strike="noStrike" baseline="-8000">
                <a:latin typeface="Lato"/>
                <a:ea typeface="AppleSystemUIFont"/>
              </a:rPr>
              <a:t>C</a:t>
            </a:r>
            <a:r>
              <a:rPr b="0" lang="en-PH" sz="1800" spc="-1" strike="noStrike">
                <a:latin typeface="Lato"/>
                <a:ea typeface="AppleSystemUIFont"/>
              </a:rPr>
              <a:t> = 65 kJ – 10.0 kJ </a:t>
            </a:r>
            <a:b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Q</a:t>
            </a:r>
            <a:r>
              <a:rPr b="0" lang="en-PH" sz="1800" spc="-1" strike="noStrike" baseline="-8000">
                <a:latin typeface="Lato"/>
                <a:ea typeface="AppleSystemUIFont"/>
              </a:rPr>
              <a:t>C</a:t>
            </a:r>
            <a:r>
              <a:rPr b="0" lang="en-PH" sz="1800" spc="-1" strike="noStrike">
                <a:latin typeface="Lato"/>
                <a:ea typeface="AppleSystemUIFont"/>
              </a:rPr>
              <a:t> = </a:t>
            </a:r>
            <a:r>
              <a:rPr b="1" lang="en-PH" sz="1800" spc="-1" strike="noStrike">
                <a:latin typeface="Lato"/>
                <a:ea typeface="AppleSystemUIFont"/>
              </a:rPr>
              <a:t>55 kJ</a:t>
            </a:r>
            <a:endParaRPr b="0" lang="en-PH" sz="1800" spc="-1" strike="noStrike">
              <a:latin typeface="Arial"/>
            </a:endParaRPr>
          </a:p>
        </p:txBody>
      </p:sp>
      <p:sp>
        <p:nvSpPr>
          <p:cNvPr id="169" name=""/>
          <p:cNvSpPr/>
          <p:nvPr/>
        </p:nvSpPr>
        <p:spPr>
          <a:xfrm>
            <a:off x="459000" y="955800"/>
            <a:ext cx="12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 </a:t>
            </a:r>
            <a:endParaRPr b="0" lang="en-PH" sz="1800" spc="-1" strike="noStrike">
              <a:latin typeface="Arial"/>
            </a:endParaRPr>
          </a:p>
        </p:txBody>
      </p:sp>
      <p:sp>
        <p:nvSpPr>
          <p:cNvPr id="170" name=""/>
          <p:cNvSpPr/>
          <p:nvPr/>
        </p:nvSpPr>
        <p:spPr>
          <a:xfrm>
            <a:off x="504000" y="5724000"/>
            <a:ext cx="4650120" cy="411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The amount of energy expelled is </a:t>
            </a:r>
            <a:r>
              <a:rPr b="1" lang="en-PH" sz="1800" spc="-1" strike="noStrike">
                <a:latin typeface="Lato"/>
                <a:ea typeface="AppleSystemUIFontBold"/>
              </a:rPr>
              <a:t>55 kJ</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10260000" y="5746320"/>
            <a:ext cx="176400" cy="342000"/>
          </a:xfrm>
          <a:prstGeom prst="rect">
            <a:avLst/>
          </a:prstGeom>
          <a:noFill/>
          <a:ln w="0">
            <a:noFill/>
          </a:ln>
        </p:spPr>
        <p:style>
          <a:lnRef idx="0"/>
          <a:fillRef idx="0"/>
          <a:effectRef idx="0"/>
          <a:fontRef idx="minor"/>
        </p:style>
      </p:sp>
      <p:sp>
        <p:nvSpPr>
          <p:cNvPr id="172"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73" name=""/>
          <p:cNvSpPr/>
          <p:nvPr/>
        </p:nvSpPr>
        <p:spPr>
          <a:xfrm>
            <a:off x="1080000" y="1565640"/>
            <a:ext cx="539964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(b) Solving for </a:t>
            </a:r>
            <a:r>
              <a:rPr b="0" lang="en-PH" sz="1800" spc="-1" strike="noStrike">
                <a:latin typeface="Lato"/>
                <a:ea typeface="STIXGeneral-Regular"/>
              </a:rPr>
              <a:t> 𝘦</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STIXGeneral-Regular"/>
              </a:rPr>
              <a:t>	</a:t>
            </a:r>
            <a:r>
              <a:rPr b="0" lang="en-PH" sz="1800" spc="-1" strike="noStrike">
                <a:latin typeface="Lato"/>
                <a:ea typeface="STIXGeneral-Regular"/>
              </a:rPr>
              <a:t> 𝘦 </a:t>
            </a:r>
            <a:r>
              <a:rPr b="0" lang="en-PH" sz="1800" spc="-1" strike="noStrike">
                <a:latin typeface="Lato"/>
                <a:ea typeface="STIXGeneral-Regular"/>
              </a:rPr>
              <a:t>=</a:t>
            </a:r>
            <a:r>
              <a:rPr b="1" lang="en-PH" sz="1800" spc="-1" strike="noStrike">
                <a:latin typeface="Lato"/>
                <a:ea typeface="STIXGeneral-Regular"/>
              </a:rPr>
              <a:t>___________</a:t>
            </a:r>
            <a:endParaRPr b="0" lang="en-PH" sz="1800" spc="-1" strike="noStrike">
              <a:latin typeface="Arial"/>
            </a:endParaRPr>
          </a:p>
          <a:p>
            <a:pPr>
              <a:lnSpc>
                <a:spcPct val="100000"/>
              </a:lnSpc>
              <a:buNone/>
            </a:pP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Q</a:t>
            </a:r>
            <a:r>
              <a:rPr b="0" lang="en-PH" sz="1800" spc="-1" strike="noStrike" baseline="-8000">
                <a:latin typeface="Lato"/>
                <a:ea typeface="STIXGeneral-Regular"/>
              </a:rPr>
              <a:t>H</a:t>
            </a:r>
            <a:endParaRPr b="0" lang="en-PH" sz="1800" spc="-1" strike="noStrike">
              <a:latin typeface="Arial"/>
            </a:endParaRPr>
          </a:p>
          <a:p>
            <a:pPr>
              <a:lnSpc>
                <a:spcPct val="100000"/>
              </a:lnSpc>
              <a:buNone/>
            </a:pPr>
            <a:r>
              <a:rPr b="0" lang="en-PH" sz="1800" spc="-1" strike="noStrike">
                <a:latin typeface="Lato"/>
                <a:ea typeface="STIXGeneral-Regular"/>
              </a:rPr>
              <a:t>	</a:t>
            </a:r>
            <a:r>
              <a:rPr b="0" lang="en-PH" sz="1800" spc="-1" strike="noStrike">
                <a:latin typeface="Lato"/>
                <a:ea typeface="STIXGeneral-Regular"/>
              </a:rPr>
              <a:t> 𝘦 </a:t>
            </a:r>
            <a:r>
              <a:rPr b="0" lang="en-PH" sz="1800" spc="-1" strike="noStrike">
                <a:latin typeface="Lato"/>
                <a:ea typeface="STIXGeneral-Regular"/>
              </a:rPr>
              <a:t>=</a:t>
            </a:r>
            <a:r>
              <a:rPr b="0" lang="en-PH" sz="1800" spc="-1" strike="noStrike" u="sng">
                <a:uFillTx/>
                <a:latin typeface="Lato"/>
                <a:ea typeface="STIXGeneral-Regular"/>
              </a:rPr>
              <a:t> 65 kJ – 55 kJ</a:t>
            </a:r>
            <a:r>
              <a:rPr b="0" lang="en-PH" sz="1800" spc="-1" strike="noStrike">
                <a:latin typeface="Lato"/>
                <a:ea typeface="STIXGeneral-Regular"/>
              </a:rPr>
              <a:t> </a:t>
            </a:r>
            <a:endParaRPr b="0" lang="en-PH" sz="1800" spc="-1" strike="noStrike">
              <a:latin typeface="Arial"/>
            </a:endParaRPr>
          </a:p>
          <a:p>
            <a:pPr>
              <a:lnSpc>
                <a:spcPct val="100000"/>
              </a:lnSpc>
              <a:buNone/>
            </a:pP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65 kJ </a:t>
            </a:r>
            <a:endParaRPr b="0" lang="en-PH" sz="1800" spc="-1" strike="noStrike">
              <a:latin typeface="Arial"/>
            </a:endParaRPr>
          </a:p>
          <a:p>
            <a:pPr>
              <a:lnSpc>
                <a:spcPct val="100000"/>
              </a:lnSpc>
              <a:buNone/>
            </a:pPr>
            <a:r>
              <a:rPr b="0" lang="en-PH" sz="1800" spc="-1" strike="noStrike">
                <a:latin typeface="Lato"/>
                <a:ea typeface="STIXGeneral-Regular"/>
              </a:rPr>
              <a:t>	</a:t>
            </a:r>
            <a:r>
              <a:rPr b="0" lang="en-PH" sz="1800" spc="-1" strike="noStrike">
                <a:latin typeface="Lato"/>
                <a:ea typeface="STIXGeneral-Regular"/>
              </a:rPr>
              <a:t> 𝘦 </a:t>
            </a: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	</a:t>
            </a:r>
            <a:r>
              <a:rPr b="0" lang="en-PH" sz="1800" spc="-1" strike="noStrike">
                <a:latin typeface="Lato"/>
                <a:ea typeface="STIXGeneral-Regular"/>
              </a:rPr>
              <a:t>0.15 </a:t>
            </a:r>
            <a:r>
              <a:rPr b="0" lang="en-PH" sz="1800" spc="-1" strike="noStrike">
                <a:latin typeface="Lato"/>
                <a:ea typeface="STIXGeneral-Regular"/>
              </a:rPr>
              <a:t>	</a:t>
            </a:r>
            <a:r>
              <a:rPr b="0" lang="en-PH" sz="1800" spc="-1" strike="noStrike">
                <a:latin typeface="Lato"/>
                <a:ea typeface="STIXGeneral-Regular"/>
              </a:rPr>
              <a:t>%  𝘦 = 15 %</a:t>
            </a:r>
            <a:endParaRPr b="0" lang="en-PH" sz="1800" spc="-1" strike="noStrike">
              <a:latin typeface="Arial"/>
            </a:endParaRPr>
          </a:p>
        </p:txBody>
      </p:sp>
      <p:sp>
        <p:nvSpPr>
          <p:cNvPr id="174" name=""/>
          <p:cNvSpPr/>
          <p:nvPr/>
        </p:nvSpPr>
        <p:spPr>
          <a:xfrm>
            <a:off x="413280" y="4019400"/>
            <a:ext cx="1146636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efficiency is usually expressed in percentage (%) efficiency, which is calculated by multiplying the efficiency of the engine by 100. The answer shows that the engine is </a:t>
            </a:r>
            <a:r>
              <a:rPr b="1" lang="en-PH" sz="1800" spc="-1" strike="noStrike">
                <a:latin typeface="Lato"/>
                <a:ea typeface="AppleSystemUIFontBold"/>
              </a:rPr>
              <a:t>15% </a:t>
            </a:r>
            <a:r>
              <a:rPr b="0" lang="en-PH" sz="1800" spc="-1" strike="noStrike">
                <a:latin typeface="Lato"/>
                <a:ea typeface="AppleSystemUIFont"/>
              </a:rPr>
              <a:t>efficient. This means that 85% of the energy is expelled as waste.</a:t>
            </a:r>
            <a:endParaRPr b="0" lang="en-PH" sz="1800" spc="-1" strike="noStrike">
              <a:latin typeface="Arial"/>
            </a:endParaRPr>
          </a:p>
        </p:txBody>
      </p:sp>
      <p:sp>
        <p:nvSpPr>
          <p:cNvPr id="175" name=""/>
          <p:cNvSpPr/>
          <p:nvPr/>
        </p:nvSpPr>
        <p:spPr>
          <a:xfrm>
            <a:off x="2088000" y="2159280"/>
            <a:ext cx="1079640" cy="396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Q</a:t>
            </a:r>
            <a:r>
              <a:rPr b="0" lang="en-PH" sz="1800" spc="-1" strike="noStrike" baseline="-8000">
                <a:latin typeface="Lato"/>
                <a:ea typeface="AppleSystemUIFont"/>
              </a:rPr>
              <a:t>H</a:t>
            </a:r>
            <a:r>
              <a:rPr b="0" lang="en-PH" sz="1800" spc="-1" strike="noStrike">
                <a:latin typeface="Lato"/>
                <a:ea typeface="AppleSystemUIFont"/>
              </a:rPr>
              <a:t> – Q</a:t>
            </a:r>
            <a:r>
              <a:rPr b="0" lang="en-PH" sz="1800" spc="-1" strike="noStrike" baseline="-8000">
                <a:latin typeface="Lato"/>
                <a:ea typeface="AppleSystemUIFont"/>
              </a:rPr>
              <a:t>C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10260000" y="5746320"/>
            <a:ext cx="176400" cy="342000"/>
          </a:xfrm>
          <a:prstGeom prst="rect">
            <a:avLst/>
          </a:prstGeom>
          <a:noFill/>
          <a:ln w="0">
            <a:noFill/>
          </a:ln>
        </p:spPr>
        <p:style>
          <a:lnRef idx="0"/>
          <a:fillRef idx="0"/>
          <a:effectRef idx="0"/>
          <a:fontRef idx="minor"/>
        </p:style>
      </p:sp>
      <p:sp>
        <p:nvSpPr>
          <p:cNvPr id="177"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78" name=""/>
          <p:cNvSpPr/>
          <p:nvPr/>
        </p:nvSpPr>
        <p:spPr>
          <a:xfrm>
            <a:off x="335880" y="1505160"/>
            <a:ext cx="11519640" cy="70272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1800" spc="-1" strike="noStrike">
                <a:latin typeface="Lato"/>
                <a:ea typeface="AppleSystemUIFont"/>
              </a:rPr>
              <a:t>2. A heat engine extracts 4,200 J of energy from the hot reservoir. It then transfers 2,100 J of energy to the cold reservoir. How much is the work done by the heat engine? </a:t>
            </a:r>
            <a:endParaRPr b="0" lang="en-PH" sz="1800" spc="-1" strike="noStrike">
              <a:latin typeface="Arial"/>
            </a:endParaRPr>
          </a:p>
        </p:txBody>
      </p:sp>
      <p:sp>
        <p:nvSpPr>
          <p:cNvPr id="179" name=""/>
          <p:cNvSpPr/>
          <p:nvPr/>
        </p:nvSpPr>
        <p:spPr>
          <a:xfrm>
            <a:off x="1440000" y="2340000"/>
            <a:ext cx="4465800" cy="3267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latin typeface="Lato"/>
              </a:rPr>
              <a:t>Given</a:t>
            </a:r>
            <a:r>
              <a:rPr b="0" lang="en-PH" sz="1800" spc="-1" strike="noStrike">
                <a:latin typeface="Lato"/>
              </a:rPr>
              <a:t>: </a:t>
            </a:r>
            <a:r>
              <a:rPr b="0" i="1" lang="en-PH" sz="1800" spc="-1" strike="noStrike">
                <a:latin typeface="Lato"/>
              </a:rPr>
              <a:t>Q</a:t>
            </a:r>
            <a:r>
              <a:rPr b="0" i="1" lang="en-PH" sz="1800" spc="-1" strike="noStrike" baseline="-8000">
                <a:latin typeface="Lato"/>
              </a:rPr>
              <a:t>H</a:t>
            </a:r>
            <a:r>
              <a:rPr b="0" lang="en-PH" sz="1800" spc="-1" strike="noStrike">
                <a:latin typeface="Lato"/>
              </a:rPr>
              <a:t> = 4,200 J; </a:t>
            </a:r>
            <a:r>
              <a:rPr b="0" i="1" lang="en-PH" sz="1800" spc="-1" strike="noStrike">
                <a:latin typeface="Lato"/>
              </a:rPr>
              <a:t>Q</a:t>
            </a:r>
            <a:r>
              <a:rPr b="0" i="1" lang="en-PH" sz="1800" spc="-1" strike="noStrike" baseline="-8000">
                <a:latin typeface="Lato"/>
              </a:rPr>
              <a:t>C</a:t>
            </a:r>
            <a:r>
              <a:rPr b="0" lang="en-PH" sz="1800" spc="-1" strike="noStrike">
                <a:latin typeface="Lato"/>
              </a:rPr>
              <a:t> = 2,100 J </a:t>
            </a:r>
            <a:br/>
            <a:endParaRPr b="0" lang="en-PH" sz="1800" spc="-1" strike="noStrike">
              <a:latin typeface="Arial"/>
            </a:endParaRPr>
          </a:p>
          <a:p>
            <a:pPr>
              <a:lnSpc>
                <a:spcPct val="115000"/>
              </a:lnSpc>
              <a:buNone/>
            </a:pPr>
            <a:r>
              <a:rPr b="1" lang="en-PH" sz="1800" spc="-1" strike="noStrike">
                <a:latin typeface="Lato"/>
                <a:ea typeface="AppleSystemUIFont"/>
              </a:rPr>
              <a:t>Unknown</a:t>
            </a:r>
            <a:r>
              <a:rPr b="0" lang="en-PH" sz="1800" spc="-1" strike="noStrike">
                <a:latin typeface="Lato"/>
                <a:ea typeface="AppleSystemUIFont"/>
              </a:rPr>
              <a:t> : </a:t>
            </a:r>
            <a:r>
              <a:rPr b="0" i="1" lang="en-PH" sz="1800" spc="-1" strike="noStrike">
                <a:latin typeface="Lato"/>
                <a:ea typeface="AppleSystemUIFont"/>
              </a:rPr>
              <a:t>W</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PH" sz="1800" spc="-1" strike="noStrike">
                <a:latin typeface="Lato"/>
                <a:ea typeface="AppleSystemUIFont"/>
              </a:rPr>
              <a:t>Solution</a:t>
            </a:r>
            <a:r>
              <a:rPr b="0" lang="en-PH" sz="1800" spc="-1" strike="noStrike">
                <a:latin typeface="Lato"/>
                <a:ea typeface="AppleSystemUIFont"/>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latin typeface="Lato"/>
                <a:ea typeface="AppleSystemUIFont"/>
              </a:rPr>
              <a:t>	</a:t>
            </a:r>
            <a:r>
              <a:rPr b="0" i="1" lang="en-PH" sz="1800" spc="-1" strike="noStrike">
                <a:latin typeface="Lato"/>
                <a:ea typeface="AppleSystemUIFont"/>
              </a:rPr>
              <a:t>W</a:t>
            </a:r>
            <a:r>
              <a:rPr b="0" lang="en-PH" sz="1800" spc="-1" strike="noStrike">
                <a:latin typeface="Lato"/>
                <a:ea typeface="AppleSystemUIFont"/>
              </a:rPr>
              <a:t> = </a:t>
            </a:r>
            <a:r>
              <a:rPr b="0" i="1" lang="en-PH" sz="1800" spc="-1" strike="noStrike">
                <a:latin typeface="Lato"/>
                <a:ea typeface="AppleSystemUIFont"/>
              </a:rPr>
              <a:t>Q</a:t>
            </a:r>
            <a:r>
              <a:rPr b="0" i="1" lang="en-PH" sz="1800" spc="-1" strike="noStrike" baseline="-8000">
                <a:latin typeface="Lato"/>
                <a:ea typeface="AppleSystemUIFont"/>
              </a:rPr>
              <a:t>H</a:t>
            </a:r>
            <a:r>
              <a:rPr b="0" lang="en-PH" sz="1800" spc="-1" strike="noStrike">
                <a:latin typeface="Lato"/>
                <a:ea typeface="AppleSystemUIFont"/>
              </a:rPr>
              <a:t> – </a:t>
            </a:r>
            <a:r>
              <a:rPr b="0" i="1" lang="en-PH" sz="1800" spc="-1" strike="noStrike">
                <a:latin typeface="Lato"/>
                <a:ea typeface="AppleSystemUIFont"/>
              </a:rPr>
              <a:t>Q</a:t>
            </a:r>
            <a:r>
              <a:rPr b="0" i="1" lang="en-PH" sz="1800" spc="-1" strike="noStrike" baseline="-8000">
                <a:latin typeface="Lato"/>
                <a:ea typeface="AppleSystemUIFont"/>
              </a:rPr>
              <a:t>C</a:t>
            </a:r>
            <a:r>
              <a:rPr b="0" lang="en-PH" sz="1800" spc="-1" strike="noStrike" baseline="-8000">
                <a:latin typeface="Lato"/>
                <a:ea typeface="AppleSystemUIFont"/>
              </a:rPr>
              <a:t> </a:t>
            </a:r>
            <a:br/>
            <a:r>
              <a:rPr b="0" lang="en-PH" sz="1800" spc="-1" strike="noStrike">
                <a:latin typeface="Lato"/>
                <a:ea typeface="AppleSystemUIFont"/>
              </a:rPr>
              <a:t>	</a:t>
            </a:r>
            <a:r>
              <a:rPr b="0" i="1" lang="en-PH" sz="1800" spc="-1" strike="noStrike">
                <a:latin typeface="Lato"/>
                <a:ea typeface="AppleSystemUIFont"/>
              </a:rPr>
              <a:t>W</a:t>
            </a:r>
            <a:r>
              <a:rPr b="0" lang="en-PH" sz="1800" spc="-1" strike="noStrike">
                <a:latin typeface="Lato"/>
                <a:ea typeface="AppleSystemUIFont"/>
              </a:rPr>
              <a:t> = 4,200 J - 2,100 J  </a:t>
            </a:r>
            <a:r>
              <a:rPr b="0" lang="en-PH" sz="1800" spc="-1" strike="noStrike">
                <a:latin typeface="Lato"/>
                <a:ea typeface="AppleSystemUIFont"/>
              </a:rPr>
              <a:t>	</a:t>
            </a:r>
            <a:r>
              <a:rPr b="0" lang="en-PH" sz="1800" spc="-1" strike="noStrike">
                <a:latin typeface="Lato"/>
                <a:ea typeface="AppleSystemUIFont"/>
              </a:rPr>
              <a:t>	</a:t>
            </a:r>
            <a:br/>
            <a:r>
              <a:rPr b="0" lang="en-PH" sz="1800" spc="-1" strike="noStrike">
                <a:latin typeface="Lato"/>
                <a:ea typeface="AppleSystemUIFont"/>
              </a:rPr>
              <a:t>	</a:t>
            </a:r>
            <a:r>
              <a:rPr b="0" i="1" lang="en-PH" sz="1800" spc="-1" strike="noStrike">
                <a:latin typeface="Lato"/>
                <a:ea typeface="AppleSystemUIFont"/>
              </a:rPr>
              <a:t>W</a:t>
            </a:r>
            <a:r>
              <a:rPr b="0" lang="en-PH" sz="1800" spc="-1" strike="noStrike">
                <a:latin typeface="Lato"/>
                <a:ea typeface="AppleSystemUIFont"/>
              </a:rPr>
              <a:t> = 2,100 J </a:t>
            </a:r>
            <a:endParaRPr b="0" lang="en-PH" sz="1800" spc="-1" strike="noStrike">
              <a:latin typeface="Arial"/>
            </a:endParaRPr>
          </a:p>
        </p:txBody>
      </p:sp>
      <p:sp>
        <p:nvSpPr>
          <p:cNvPr id="180" name=""/>
          <p:cNvSpPr/>
          <p:nvPr/>
        </p:nvSpPr>
        <p:spPr>
          <a:xfrm>
            <a:off x="1441800" y="5624640"/>
            <a:ext cx="6119640" cy="411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The amount of work done by the heat engine is </a:t>
            </a:r>
            <a:r>
              <a:rPr b="1" lang="en-PH" sz="1800" spc="-1" strike="noStrike">
                <a:latin typeface="Lato"/>
                <a:ea typeface="AppleSystemUIFontBold"/>
              </a:rPr>
              <a:t>2,100 J</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0260000" y="5746320"/>
            <a:ext cx="176400" cy="342000"/>
          </a:xfrm>
          <a:prstGeom prst="rect">
            <a:avLst/>
          </a:prstGeom>
          <a:noFill/>
          <a:ln w="0">
            <a:noFill/>
          </a:ln>
        </p:spPr>
        <p:style>
          <a:lnRef idx="0"/>
          <a:fillRef idx="0"/>
          <a:effectRef idx="0"/>
          <a:fontRef idx="minor"/>
        </p:style>
      </p:sp>
      <p:sp>
        <p:nvSpPr>
          <p:cNvPr id="182"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83" name=""/>
          <p:cNvSpPr/>
          <p:nvPr/>
        </p:nvSpPr>
        <p:spPr>
          <a:xfrm>
            <a:off x="504000" y="1260000"/>
            <a:ext cx="197964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Steam Engine </a:t>
            </a:r>
            <a:endParaRPr b="0" lang="en-PH" sz="1800" spc="-1" strike="noStrike">
              <a:latin typeface="Arial"/>
            </a:endParaRPr>
          </a:p>
        </p:txBody>
      </p:sp>
      <p:sp>
        <p:nvSpPr>
          <p:cNvPr id="184" name=""/>
          <p:cNvSpPr/>
          <p:nvPr/>
        </p:nvSpPr>
        <p:spPr>
          <a:xfrm>
            <a:off x="369000" y="1908000"/>
            <a:ext cx="11453760" cy="1850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Steam engines are examples of external combustion engines. They consist mainly of a boiler, a steam chest, and a cylinder. The boiler holds the water which is heated by the burning fuel and then transformed into steam. The steam generated turn steam turbines in generators. The generator transforms the mechanical energy into electrical energy. Steam engines are utilized in electric power plants, like coal-fire, geothermal, and nuclear power plants. </a:t>
            </a:r>
            <a:endParaRPr b="0" lang="en-PH" sz="1800" spc="-1" strike="noStrike">
              <a:latin typeface="Arial"/>
            </a:endParaRPr>
          </a:p>
        </p:txBody>
      </p:sp>
      <p:pic>
        <p:nvPicPr>
          <p:cNvPr id="185" name="" descr=""/>
          <p:cNvPicPr/>
          <p:nvPr/>
        </p:nvPicPr>
        <p:blipFill>
          <a:blip r:embed="rId1"/>
          <a:stretch/>
        </p:blipFill>
        <p:spPr>
          <a:xfrm>
            <a:off x="4058280" y="3600000"/>
            <a:ext cx="4074840" cy="2215800"/>
          </a:xfrm>
          <a:prstGeom prst="rect">
            <a:avLst/>
          </a:prstGeom>
          <a:ln cap="rnd" w="29160">
            <a:solidFill>
              <a:srgbClr val="000000"/>
            </a:solidFill>
            <a:prstDash val="sysDash"/>
            <a:round/>
          </a:ln>
        </p:spPr>
      </p:pic>
      <p:sp>
        <p:nvSpPr>
          <p:cNvPr id="186" name=""/>
          <p:cNvSpPr/>
          <p:nvPr/>
        </p:nvSpPr>
        <p:spPr>
          <a:xfrm>
            <a:off x="4058280" y="5852160"/>
            <a:ext cx="4041360" cy="169200"/>
          </a:xfrm>
          <a:prstGeom prst="rect">
            <a:avLst/>
          </a:prstGeom>
          <a:noFill/>
          <a:ln w="0">
            <a:noFill/>
          </a:ln>
        </p:spPr>
        <p:style>
          <a:lnRef idx="0"/>
          <a:fillRef idx="0"/>
          <a:effectRef idx="0"/>
          <a:fontRef idx="minor"/>
        </p:style>
        <p:txBody>
          <a:bodyPr lIns="0" rIns="0" tIns="0" bIns="0" anchor="t">
            <a:noAutofit/>
          </a:bodyPr>
          <a:p>
            <a:pPr>
              <a:lnSpc>
                <a:spcPts val="904"/>
              </a:lnSpc>
              <a:buNone/>
            </a:pPr>
            <a:r>
              <a:rPr b="0" lang="en-PH" sz="1000" spc="-1" strike="noStrike">
                <a:solidFill>
                  <a:srgbClr val="000000"/>
                </a:solidFill>
                <a:latin typeface="Lato"/>
                <a:ea typeface="Arial;Arial"/>
              </a:rPr>
              <a:t>Source: https://socratic.org/questions/how-does-coal-produce-energy</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10260000" y="5746320"/>
            <a:ext cx="176400" cy="342000"/>
          </a:xfrm>
          <a:prstGeom prst="rect">
            <a:avLst/>
          </a:prstGeom>
          <a:noFill/>
          <a:ln w="0">
            <a:noFill/>
          </a:ln>
        </p:spPr>
        <p:style>
          <a:lnRef idx="0"/>
          <a:fillRef idx="0"/>
          <a:effectRef idx="0"/>
          <a:fontRef idx="minor"/>
        </p:style>
      </p:sp>
      <p:sp>
        <p:nvSpPr>
          <p:cNvPr id="188"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89" name=""/>
          <p:cNvSpPr/>
          <p:nvPr/>
        </p:nvSpPr>
        <p:spPr>
          <a:xfrm>
            <a:off x="504000" y="1332000"/>
            <a:ext cx="197964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gn="just">
              <a:lnSpc>
                <a:spcPct val="100000"/>
              </a:lnSpc>
              <a:buNone/>
            </a:pPr>
            <a:r>
              <a:rPr b="1" lang="en-PH" sz="1800" spc="-1" strike="noStrike">
                <a:solidFill>
                  <a:srgbClr val="000000"/>
                </a:solidFill>
                <a:latin typeface="Lato"/>
                <a:ea typeface="AppleSystemUIFont"/>
              </a:rPr>
              <a:t>Carnot Engine </a:t>
            </a:r>
            <a:endParaRPr b="0" lang="en-PH" sz="1800" spc="-1" strike="noStrike">
              <a:latin typeface="Arial"/>
            </a:endParaRPr>
          </a:p>
        </p:txBody>
      </p:sp>
      <p:sp>
        <p:nvSpPr>
          <p:cNvPr id="190" name=""/>
          <p:cNvSpPr/>
          <p:nvPr/>
        </p:nvSpPr>
        <p:spPr>
          <a:xfrm>
            <a:off x="612000" y="2143800"/>
            <a:ext cx="11159640" cy="411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ea typeface="AppleSystemUIFontBold"/>
              </a:rPr>
              <a:t>Carnot engine</a:t>
            </a:r>
            <a:r>
              <a:rPr b="0" lang="en-PH" sz="1800" spc="-1" strike="noStrike">
                <a:latin typeface="Lato"/>
                <a:ea typeface="AppleSystemUIFont"/>
              </a:rPr>
              <a:t>. This engine consists of a cylinder filled with an ideal gas and a movable piston at one end. </a:t>
            </a:r>
            <a:endParaRPr b="0" lang="en-PH" sz="1800" spc="-1" strike="noStrike">
              <a:latin typeface="Arial"/>
            </a:endParaRPr>
          </a:p>
        </p:txBody>
      </p:sp>
      <p:sp>
        <p:nvSpPr>
          <p:cNvPr id="191" name=""/>
          <p:cNvSpPr/>
          <p:nvPr/>
        </p:nvSpPr>
        <p:spPr>
          <a:xfrm>
            <a:off x="396000" y="2937240"/>
            <a:ext cx="8243640" cy="1850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Under ideal condition, the work done by the Carnot engine depends on the temperature difference between the hot and the cold temperature reservoir. Note that this engine is free from friction heat losses. As shown in illustration, during the Carnot cycle, an amount of heat </a:t>
            </a:r>
            <a:r>
              <a:rPr b="0" i="1" lang="en-PH" sz="1800" spc="-1" strike="noStrike">
                <a:latin typeface="Lato"/>
                <a:ea typeface="AppleSystemUIFontItalic"/>
              </a:rPr>
              <a:t>Q </a:t>
            </a:r>
            <a:r>
              <a:rPr b="0" lang="en-PH" sz="1800" spc="-1" strike="noStrike">
                <a:latin typeface="Lato"/>
                <a:ea typeface="AppleSystemUIFont"/>
              </a:rPr>
              <a:t>is added to the gas which expands isothermally at a temperature </a:t>
            </a:r>
            <a:r>
              <a:rPr b="0" i="1" lang="en-PH" sz="1800" spc="-1" strike="noStrike">
                <a:latin typeface="Lato"/>
                <a:ea typeface="AppleSystemUIFontItalic"/>
              </a:rPr>
              <a:t>T</a:t>
            </a:r>
            <a:r>
              <a:rPr b="0" i="1" lang="en-PH" sz="1800" spc="-1" strike="noStrike" baseline="-8000">
                <a:latin typeface="Lato"/>
                <a:ea typeface="AppleSystemUIFontItalic"/>
              </a:rPr>
              <a:t>H</a:t>
            </a:r>
            <a:r>
              <a:rPr b="0" lang="en-PH" sz="1800" spc="-1" strike="noStrike">
                <a:latin typeface="Lato"/>
                <a:ea typeface="AppleSystemUIFont"/>
              </a:rPr>
              <a:t>. </a:t>
            </a:r>
            <a:endParaRPr b="0" lang="en-PH" sz="1800" spc="-1" strike="noStrike">
              <a:latin typeface="Arial"/>
            </a:endParaRPr>
          </a:p>
        </p:txBody>
      </p:sp>
      <p:pic>
        <p:nvPicPr>
          <p:cNvPr id="192" name="" descr=""/>
          <p:cNvPicPr/>
          <p:nvPr/>
        </p:nvPicPr>
        <p:blipFill>
          <a:blip r:embed="rId1"/>
          <a:stretch/>
        </p:blipFill>
        <p:spPr>
          <a:xfrm>
            <a:off x="8820000" y="2718360"/>
            <a:ext cx="2699640" cy="2681280"/>
          </a:xfrm>
          <a:prstGeom prst="rect">
            <a:avLst/>
          </a:prstGeom>
          <a:ln cap="rnd" w="29160">
            <a:solidFill>
              <a:srgbClr val="000000"/>
            </a:solidFill>
            <a:prstDash val="sysDash"/>
            <a:round/>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0260000" y="5746320"/>
            <a:ext cx="176400" cy="342000"/>
          </a:xfrm>
          <a:prstGeom prst="rect">
            <a:avLst/>
          </a:prstGeom>
          <a:noFill/>
          <a:ln w="0">
            <a:noFill/>
          </a:ln>
        </p:spPr>
        <p:style>
          <a:lnRef idx="0"/>
          <a:fillRef idx="0"/>
          <a:effectRef idx="0"/>
          <a:fontRef idx="minor"/>
        </p:style>
      </p:sp>
      <p:sp>
        <p:nvSpPr>
          <p:cNvPr id="194"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95" name=""/>
          <p:cNvSpPr/>
          <p:nvPr/>
        </p:nvSpPr>
        <p:spPr>
          <a:xfrm>
            <a:off x="308880" y="1813320"/>
            <a:ext cx="11573640" cy="1498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An isothermal process means that the process occurs at a constant temperature. Then, there is an adiabatic expansion of the gas, where there is no heat exchange to the surroundings, but the temperature drops to </a:t>
            </a:r>
            <a:r>
              <a:rPr b="0" i="1" lang="en-PH" sz="1800" spc="-1" strike="noStrike">
                <a:latin typeface="Lato"/>
                <a:ea typeface="AppleSystemUIFont"/>
              </a:rPr>
              <a:t>T</a:t>
            </a:r>
            <a:r>
              <a:rPr b="0" i="1" lang="en-PH" sz="1800" spc="-1" strike="noStrike" baseline="-8000">
                <a:latin typeface="Lato"/>
                <a:ea typeface="AppleSystemUIFont"/>
              </a:rPr>
              <a:t>C</a:t>
            </a:r>
            <a:r>
              <a:rPr b="0" lang="en-PH" sz="1800" spc="-1" strike="noStrike">
                <a:latin typeface="Lato"/>
                <a:ea typeface="AppleSystemUIFont"/>
              </a:rPr>
              <a:t>. After the adiabatic expansion, isothermal compression of the gas follows at </a:t>
            </a:r>
            <a:r>
              <a:rPr b="0" i="1" lang="en-PH" sz="1800" spc="-1" strike="noStrike">
                <a:latin typeface="Lato"/>
                <a:ea typeface="AppleSystemUIFont"/>
              </a:rPr>
              <a:t>T</a:t>
            </a:r>
            <a:r>
              <a:rPr b="0" i="1" lang="en-PH" sz="1800" spc="-1" strike="noStrike" baseline="-8000">
                <a:latin typeface="Lato"/>
                <a:ea typeface="AppleSystemUIFont"/>
              </a:rPr>
              <a:t>C</a:t>
            </a:r>
            <a:r>
              <a:rPr b="0" lang="en-PH" sz="1800" spc="-1" strike="noStrike">
                <a:latin typeface="Lato"/>
                <a:ea typeface="AppleSystemUIFont"/>
              </a:rPr>
              <a:t>. At this point, the heat is already expelled. Then, the gas is compressed adiabatically, back to its original state. </a:t>
            </a:r>
            <a:endParaRPr b="0" lang="en-PH" sz="1800" spc="-1" strike="noStrike">
              <a:latin typeface="Arial"/>
            </a:endParaRPr>
          </a:p>
        </p:txBody>
      </p:sp>
      <p:sp>
        <p:nvSpPr>
          <p:cNvPr id="196" name=""/>
          <p:cNvSpPr/>
          <p:nvPr/>
        </p:nvSpPr>
        <p:spPr>
          <a:xfrm>
            <a:off x="1055880" y="3492000"/>
            <a:ext cx="1007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The following equation describes the efficiency of Carnot engine, which is also known as the ideal efficiency or Carnot efficiency: </a:t>
            </a:r>
            <a:endParaRPr b="0" lang="en-PH" sz="1800" spc="-1" strike="noStrike">
              <a:latin typeface="Arial"/>
            </a:endParaRPr>
          </a:p>
        </p:txBody>
      </p:sp>
      <p:sp>
        <p:nvSpPr>
          <p:cNvPr id="197" name=""/>
          <p:cNvSpPr/>
          <p:nvPr/>
        </p:nvSpPr>
        <p:spPr>
          <a:xfrm>
            <a:off x="4655880" y="4392000"/>
            <a:ext cx="2879640" cy="396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Ideal Efficiency = _______</a:t>
            </a:r>
            <a:r>
              <a:rPr b="0" i="1" lang="en-PH" sz="1800" spc="-1" strike="noStrike">
                <a:latin typeface="Lato"/>
                <a:ea typeface="AppleSystemUIFont"/>
              </a:rPr>
              <a:t> </a:t>
            </a:r>
            <a:endParaRPr b="0" lang="en-PH" sz="1800" spc="-1" strike="noStrike">
              <a:latin typeface="Arial"/>
            </a:endParaRPr>
          </a:p>
        </p:txBody>
      </p:sp>
      <p:sp>
        <p:nvSpPr>
          <p:cNvPr id="198" name=""/>
          <p:cNvSpPr/>
          <p:nvPr/>
        </p:nvSpPr>
        <p:spPr>
          <a:xfrm>
            <a:off x="6516000" y="4356000"/>
            <a:ext cx="971640" cy="396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ea typeface="AppleSystemUIFont"/>
              </a:rPr>
              <a:t>T</a:t>
            </a:r>
            <a:r>
              <a:rPr b="0" i="1" lang="en-PH" sz="1800" spc="-1" strike="noStrike" baseline="-8000">
                <a:latin typeface="Lato"/>
                <a:ea typeface="AppleSystemUIFont"/>
              </a:rPr>
              <a:t>H</a:t>
            </a:r>
            <a:r>
              <a:rPr b="0" lang="en-PH" sz="1800" spc="-1" strike="noStrike">
                <a:latin typeface="Lato"/>
                <a:ea typeface="AppleSystemUIFont"/>
              </a:rPr>
              <a:t> - </a:t>
            </a:r>
            <a:r>
              <a:rPr b="0" i="1" lang="en-PH" sz="1800" spc="-1" strike="noStrike">
                <a:latin typeface="Lato"/>
                <a:ea typeface="AppleSystemUIFont"/>
              </a:rPr>
              <a:t>T</a:t>
            </a:r>
            <a:r>
              <a:rPr b="0" i="1" lang="en-PH" sz="1800" spc="-1" strike="noStrike" baseline="-8000">
                <a:latin typeface="Lato"/>
                <a:ea typeface="AppleSystemUIFont"/>
              </a:rPr>
              <a:t>C</a:t>
            </a:r>
            <a:endParaRPr b="0" lang="en-PH" sz="1800" spc="-1" strike="noStrike">
              <a:latin typeface="Arial"/>
            </a:endParaRPr>
          </a:p>
        </p:txBody>
      </p:sp>
      <p:sp>
        <p:nvSpPr>
          <p:cNvPr id="199" name=""/>
          <p:cNvSpPr/>
          <p:nvPr/>
        </p:nvSpPr>
        <p:spPr>
          <a:xfrm>
            <a:off x="6624000" y="4644720"/>
            <a:ext cx="6116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i="1" lang="en-PH" sz="1800" spc="-1" strike="noStrike">
                <a:latin typeface="Lato"/>
              </a:rPr>
              <a:t>T</a:t>
            </a:r>
            <a:r>
              <a:rPr b="0" i="1" lang="en-PH" sz="1800" spc="-1" strike="noStrike" baseline="-8000">
                <a:latin typeface="Lato"/>
              </a:rPr>
              <a:t>C</a:t>
            </a:r>
            <a:endParaRPr b="0" lang="en-PH" sz="1800" spc="-1" strike="noStrike">
              <a:latin typeface="Arial"/>
            </a:endParaRPr>
          </a:p>
        </p:txBody>
      </p:sp>
      <p:sp>
        <p:nvSpPr>
          <p:cNvPr id="200" name=""/>
          <p:cNvSpPr/>
          <p:nvPr/>
        </p:nvSpPr>
        <p:spPr>
          <a:xfrm>
            <a:off x="515880" y="5092920"/>
            <a:ext cx="1115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where </a:t>
            </a:r>
            <a:r>
              <a:rPr b="0" i="1" lang="en-PH" sz="1800" spc="-1" strike="noStrike">
                <a:latin typeface="Lato"/>
                <a:ea typeface="AppleSystemUIFontItalic"/>
              </a:rPr>
              <a:t>T</a:t>
            </a:r>
            <a:r>
              <a:rPr b="0" i="1" lang="en-PH" sz="1800" spc="-1" strike="noStrike" baseline="-8000">
                <a:latin typeface="Lato"/>
                <a:ea typeface="AppleSystemUIFontItalic"/>
              </a:rPr>
              <a:t>H</a:t>
            </a:r>
            <a:r>
              <a:rPr b="0" i="1" lang="en-PH" sz="1800" spc="-1" strike="noStrike">
                <a:latin typeface="Lato"/>
                <a:ea typeface="AppleSystemUIFontItalic"/>
              </a:rPr>
              <a:t> </a:t>
            </a:r>
            <a:r>
              <a:rPr b="0" lang="en-PH" sz="1800" spc="-1" strike="noStrike">
                <a:latin typeface="Lato"/>
                <a:ea typeface="AppleSystemUIFont"/>
              </a:rPr>
              <a:t>is the temperature of the high-temperature body and </a:t>
            </a:r>
            <a:r>
              <a:rPr b="0" i="1" lang="en-PH" sz="1800" spc="-1" strike="noStrike">
                <a:latin typeface="Lato"/>
                <a:ea typeface="AppleSystemUIFontItalic"/>
              </a:rPr>
              <a:t>T</a:t>
            </a:r>
            <a:r>
              <a:rPr b="0" i="1" lang="en-PH" sz="1800" spc="-1" strike="noStrike" baseline="-8000">
                <a:latin typeface="Lato"/>
                <a:ea typeface="AppleSystemUIFontItalic"/>
              </a:rPr>
              <a:t>C</a:t>
            </a:r>
            <a:r>
              <a:rPr b="0" i="1" lang="en-PH" sz="1800" spc="-1" strike="noStrike">
                <a:latin typeface="Lato"/>
                <a:ea typeface="AppleSystemUIFontItalic"/>
              </a:rPr>
              <a:t> </a:t>
            </a:r>
            <a:r>
              <a:rPr b="0" lang="en-PH" sz="1800" spc="-1" strike="noStrike">
                <a:latin typeface="Lato"/>
                <a:ea typeface="AppleSystemUIFont"/>
              </a:rPr>
              <a:t>is the temperature of the cold-temperature body. Take note that the temperatures should be expressed in Kelvin (K) scale.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10260000" y="5746320"/>
            <a:ext cx="176400" cy="342000"/>
          </a:xfrm>
          <a:prstGeom prst="rect">
            <a:avLst/>
          </a:prstGeom>
          <a:noFill/>
          <a:ln w="0">
            <a:noFill/>
          </a:ln>
        </p:spPr>
        <p:style>
          <a:lnRef idx="0"/>
          <a:fillRef idx="0"/>
          <a:effectRef idx="0"/>
          <a:fontRef idx="minor"/>
        </p:style>
      </p:sp>
      <p:sp>
        <p:nvSpPr>
          <p:cNvPr id="202"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203" name=""/>
          <p:cNvSpPr/>
          <p:nvPr/>
        </p:nvSpPr>
        <p:spPr>
          <a:xfrm>
            <a:off x="720000" y="1476000"/>
            <a:ext cx="1157400" cy="3549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Example </a:t>
            </a:r>
            <a:endParaRPr b="0" lang="en-PH" sz="1800" spc="-1" strike="noStrike">
              <a:latin typeface="Arial"/>
            </a:endParaRPr>
          </a:p>
        </p:txBody>
      </p:sp>
      <p:sp>
        <p:nvSpPr>
          <p:cNvPr id="204" name=""/>
          <p:cNvSpPr/>
          <p:nvPr/>
        </p:nvSpPr>
        <p:spPr>
          <a:xfrm>
            <a:off x="695880" y="1903320"/>
            <a:ext cx="1100376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 gasoline engine burns the gasoline at 850 K and releases heat into the muffler at 490 K. What is the ideal efficiency of the engine? </a:t>
            </a:r>
            <a:endParaRPr b="0" lang="en-PH" sz="1800" spc="-1" strike="noStrike">
              <a:latin typeface="Arial"/>
            </a:endParaRPr>
          </a:p>
        </p:txBody>
      </p:sp>
      <p:sp>
        <p:nvSpPr>
          <p:cNvPr id="205" name=""/>
          <p:cNvSpPr/>
          <p:nvPr/>
        </p:nvSpPr>
        <p:spPr>
          <a:xfrm>
            <a:off x="713880" y="2700000"/>
            <a:ext cx="8825760" cy="341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Given</a:t>
            </a:r>
            <a:r>
              <a:rPr b="0" lang="en-PH" sz="1800" spc="-1" strike="noStrike">
                <a:latin typeface="Lato"/>
              </a:rPr>
              <a:t>:</a:t>
            </a:r>
            <a:r>
              <a:rPr b="0" i="1" lang="en-PH" sz="1800" spc="-1" strike="noStrike">
                <a:latin typeface="Lato"/>
              </a:rPr>
              <a:t> T</a:t>
            </a:r>
            <a:r>
              <a:rPr b="0" i="1" lang="en-PH" sz="1800" spc="-1" strike="noStrike" baseline="-8000">
                <a:latin typeface="Lato"/>
              </a:rPr>
              <a:t>H</a:t>
            </a:r>
            <a:r>
              <a:rPr b="0" lang="en-PH" sz="1800" spc="-1" strike="noStrike">
                <a:latin typeface="Lato"/>
              </a:rPr>
              <a:t> = 850 K; </a:t>
            </a:r>
            <a:r>
              <a:rPr b="0" i="1" lang="en-PH" sz="1800" spc="-1" strike="noStrike">
                <a:latin typeface="Lato"/>
              </a:rPr>
              <a:t>T</a:t>
            </a:r>
            <a:r>
              <a:rPr b="0" i="1" lang="en-PH" sz="1800" spc="-1" strike="noStrike" baseline="-8000">
                <a:latin typeface="Lato"/>
              </a:rPr>
              <a:t>c</a:t>
            </a:r>
            <a:r>
              <a:rPr b="0" lang="en-PH" sz="1800" spc="-1" strike="noStrike">
                <a:latin typeface="Lato"/>
              </a:rPr>
              <a:t> = 490 K</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AppleSystemUIFont"/>
              </a:rPr>
              <a:t>Unknown</a:t>
            </a:r>
            <a:r>
              <a:rPr b="0" lang="en-PH" sz="1800" spc="-1" strike="noStrike">
                <a:latin typeface="Lato"/>
                <a:ea typeface="AppleSystemUIFont"/>
              </a:rPr>
              <a:t>: Ideal Efficiency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AppleSystemUIFont"/>
              </a:rPr>
              <a:t>Solution</a:t>
            </a:r>
            <a:r>
              <a:rPr b="0" lang="en-PH" sz="1800" spc="-1" strike="noStrike">
                <a:latin typeface="Lato"/>
                <a:ea typeface="AppleSystemUIFont"/>
              </a:rPr>
              <a:t>: </a:t>
            </a:r>
            <a:endParaRPr b="0" lang="en-PH" sz="1800" spc="-1" strike="noStrike">
              <a:latin typeface="Arial"/>
            </a:endParaRPr>
          </a:p>
          <a:p>
            <a:pPr>
              <a:lnSpc>
                <a:spcPct val="100000"/>
              </a:lnSpc>
              <a:buNone/>
            </a:pPr>
            <a:r>
              <a:rPr b="0" lang="en-PH" sz="1800" spc="-1" strike="noStrike">
                <a:latin typeface="Lato"/>
                <a:ea typeface="AppleSystemUIFont"/>
              </a:rPr>
              <a:t>	</a:t>
            </a:r>
            <a:br/>
            <a:r>
              <a:rPr b="0" lang="en-PH" sz="1800" spc="-1" strike="noStrike">
                <a:latin typeface="Lato"/>
                <a:ea typeface="AppleSystemUIFont"/>
              </a:rPr>
              <a:t>	</a:t>
            </a:r>
            <a:r>
              <a:rPr b="0" lang="en-PH" sz="1800" spc="-1" strike="noStrike">
                <a:latin typeface="Lato"/>
                <a:ea typeface="AppleSystemUIFont"/>
              </a:rPr>
              <a:t>Ideal Efficiency = ________</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Ideal Efficiency = 0.42</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i="1" lang="en-PH" sz="1800" spc="-1" strike="noStrike">
                <a:latin typeface="Lato"/>
                <a:ea typeface="AppleSystemUIFont"/>
              </a:rPr>
              <a:t>T</a:t>
            </a:r>
            <a:r>
              <a:rPr b="0" i="1" lang="en-PH" sz="1800" spc="-1" strike="noStrike" baseline="-8000">
                <a:latin typeface="Lato"/>
                <a:ea typeface="AppleSystemUIFont"/>
              </a:rPr>
              <a:t>C</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Ideal Efficiency = _____________</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Ideal Efficiency = 42 % </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i="1" lang="en-PH" sz="1800" spc="-1" strike="noStrike">
                <a:latin typeface="Lato"/>
                <a:ea typeface="AppleSystemUIFont"/>
              </a:rPr>
              <a:t>       </a:t>
            </a:r>
            <a:r>
              <a:rPr b="0" lang="en-PH" sz="1800" spc="-1" strike="noStrike">
                <a:latin typeface="Lato"/>
                <a:ea typeface="AppleSystemUIFont"/>
              </a:rPr>
              <a:t>850 K</a:t>
            </a:r>
            <a:endParaRPr b="0" lang="en-PH" sz="1800" spc="-1" strike="noStrike">
              <a:latin typeface="Arial"/>
            </a:endParaRPr>
          </a:p>
        </p:txBody>
      </p:sp>
      <p:sp>
        <p:nvSpPr>
          <p:cNvPr id="206" name=""/>
          <p:cNvSpPr/>
          <p:nvPr/>
        </p:nvSpPr>
        <p:spPr>
          <a:xfrm>
            <a:off x="2952000" y="4571280"/>
            <a:ext cx="1128240" cy="345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i="1" lang="en-PH" sz="1800" spc="-1" strike="noStrike">
                <a:latin typeface="Lato"/>
                <a:ea typeface="AppleSystemUIFont"/>
              </a:rPr>
              <a:t>T</a:t>
            </a:r>
            <a:r>
              <a:rPr b="0" i="1" lang="en-PH" sz="1800" spc="-1" strike="noStrike" baseline="-8000">
                <a:latin typeface="Lato"/>
                <a:ea typeface="AppleSystemUIFont"/>
              </a:rPr>
              <a:t>H</a:t>
            </a:r>
            <a:r>
              <a:rPr b="0" i="1" lang="en-PH" sz="1800" spc="-1" strike="noStrike">
                <a:latin typeface="Lato"/>
                <a:ea typeface="AppleSystemUIFont"/>
              </a:rPr>
              <a:t> - T</a:t>
            </a:r>
            <a:r>
              <a:rPr b="0" i="1" lang="en-PH" sz="1800" spc="-1" strike="noStrike" baseline="-8000">
                <a:latin typeface="Lato"/>
                <a:ea typeface="AppleSystemUIFont"/>
              </a:rPr>
              <a:t>C </a:t>
            </a:r>
            <a:endParaRPr b="0" lang="en-PH" sz="1800" spc="-1" strike="noStrike">
              <a:latin typeface="Arial"/>
            </a:endParaRPr>
          </a:p>
        </p:txBody>
      </p:sp>
      <p:sp>
        <p:nvSpPr>
          <p:cNvPr id="207" name=""/>
          <p:cNvSpPr/>
          <p:nvPr/>
        </p:nvSpPr>
        <p:spPr>
          <a:xfrm>
            <a:off x="2993040" y="5147280"/>
            <a:ext cx="168660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ea typeface="AppleSystemUIFont"/>
              </a:rPr>
              <a:t>850 K - 490 K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10260000" y="5746320"/>
            <a:ext cx="176400" cy="342000"/>
          </a:xfrm>
          <a:prstGeom prst="rect">
            <a:avLst/>
          </a:prstGeom>
          <a:noFill/>
          <a:ln w="0">
            <a:noFill/>
          </a:ln>
        </p:spPr>
        <p:style>
          <a:lnRef idx="0"/>
          <a:fillRef idx="0"/>
          <a:effectRef idx="0"/>
          <a:fontRef idx="minor"/>
        </p:style>
      </p:sp>
      <p:sp>
        <p:nvSpPr>
          <p:cNvPr id="209"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210" name=""/>
          <p:cNvSpPr/>
          <p:nvPr/>
        </p:nvSpPr>
        <p:spPr>
          <a:xfrm>
            <a:off x="2844000" y="3780000"/>
            <a:ext cx="6503760" cy="1820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ea typeface="AppleSystemUIFont"/>
              </a:rPr>
              <a:t>___ 1. an ideal engine</a:t>
            </a:r>
            <a:endParaRPr b="0" lang="en-PH" sz="1800" spc="-1" strike="noStrike">
              <a:latin typeface="Arial"/>
            </a:endParaRPr>
          </a:p>
          <a:p>
            <a:pPr>
              <a:lnSpc>
                <a:spcPct val="150000"/>
              </a:lnSpc>
              <a:buNone/>
            </a:pPr>
            <a:r>
              <a:rPr b="0" lang="en-PH" sz="1800" spc="-1" strike="noStrike">
                <a:latin typeface="Lato"/>
                <a:ea typeface="AppleSystemUIFont"/>
              </a:rPr>
              <a:t>___ 2. used in electric power plants </a:t>
            </a:r>
            <a:endParaRPr b="0" lang="en-PH" sz="1800" spc="-1" strike="noStrike">
              <a:latin typeface="Arial"/>
            </a:endParaRPr>
          </a:p>
          <a:p>
            <a:pPr>
              <a:lnSpc>
                <a:spcPct val="150000"/>
              </a:lnSpc>
              <a:buNone/>
            </a:pPr>
            <a:r>
              <a:rPr b="0" lang="en-PH" sz="1800" spc="-1" strike="noStrike">
                <a:latin typeface="Lato"/>
                <a:ea typeface="AppleSystemUIFont"/>
              </a:rPr>
              <a:t>___ 3. also known as a four-stroke engine </a:t>
            </a:r>
            <a:endParaRPr b="0" lang="en-PH" sz="1800" spc="-1" strike="noStrike">
              <a:latin typeface="Arial"/>
            </a:endParaRPr>
          </a:p>
          <a:p>
            <a:pPr>
              <a:lnSpc>
                <a:spcPct val="150000"/>
              </a:lnSpc>
              <a:buNone/>
            </a:pPr>
            <a:r>
              <a:rPr b="0" lang="en-PH" sz="1800" spc="-1" strike="noStrike">
                <a:latin typeface="Lato"/>
                <a:ea typeface="AppleSystemUIFont"/>
              </a:rPr>
              <a:t>___ 4. needs a sufficiently higher temperature to ignite the fuel </a:t>
            </a:r>
            <a:endParaRPr b="0" lang="en-PH" sz="1800" spc="-1" strike="noStrike">
              <a:latin typeface="Arial"/>
            </a:endParaRPr>
          </a:p>
        </p:txBody>
      </p:sp>
      <p:sp>
        <p:nvSpPr>
          <p:cNvPr id="211" name=""/>
          <p:cNvSpPr/>
          <p:nvPr/>
        </p:nvSpPr>
        <p:spPr>
          <a:xfrm>
            <a:off x="999000" y="1836000"/>
            <a:ext cx="10194120" cy="53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Bold"/>
              </a:rPr>
              <a:t>Directions</a:t>
            </a:r>
            <a:r>
              <a:rPr b="0" lang="en-PH" sz="1800" spc="-1" strike="noStrike">
                <a:latin typeface="Lato"/>
                <a:ea typeface="AppleSystemUIFontBold"/>
              </a:rPr>
              <a:t>: </a:t>
            </a:r>
            <a:r>
              <a:rPr b="0" lang="en-PH" sz="1800" spc="-1" strike="noStrike">
                <a:latin typeface="Lato"/>
                <a:ea typeface="AppleSystemUIFont"/>
              </a:rPr>
              <a:t>Read and understand each question carefully. Write the letter of the correct answer.</a:t>
            </a:r>
            <a:endParaRPr b="0" lang="en-PH" sz="1800" spc="-1" strike="noStrike">
              <a:latin typeface="Arial"/>
            </a:endParaRPr>
          </a:p>
        </p:txBody>
      </p:sp>
      <p:sp>
        <p:nvSpPr>
          <p:cNvPr id="212" name=""/>
          <p:cNvSpPr/>
          <p:nvPr/>
        </p:nvSpPr>
        <p:spPr>
          <a:xfrm>
            <a:off x="3969000" y="2880000"/>
            <a:ext cx="4253760" cy="7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A. Carnot engine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diesel engine </a:t>
            </a:r>
            <a:endParaRPr b="0" lang="en-PH" sz="1800" spc="-1" strike="noStrike">
              <a:latin typeface="Arial"/>
            </a:endParaRPr>
          </a:p>
          <a:p>
            <a:pPr>
              <a:lnSpc>
                <a:spcPct val="100000"/>
              </a:lnSpc>
              <a:buNone/>
            </a:pPr>
            <a:r>
              <a:rPr b="0" lang="en-PH" sz="1800" spc="-1" strike="noStrike">
                <a:latin typeface="Lato"/>
                <a:ea typeface="AppleSystemUIFont"/>
              </a:rPr>
              <a:t>B. gasoline engine </a:t>
            </a:r>
            <a:r>
              <a:rPr b="0" lang="en-PH" sz="1800" spc="-1" strike="noStrike">
                <a:latin typeface="Lato"/>
                <a:ea typeface="AppleSystemUIFont"/>
              </a:rPr>
              <a:t>	</a:t>
            </a:r>
            <a:r>
              <a:rPr b="0" lang="en-PH" sz="1800" spc="-1" strike="noStrike">
                <a:latin typeface="Lato"/>
                <a:ea typeface="AppleSystemUIFont"/>
              </a:rPr>
              <a:t>D. steam engine </a:t>
            </a:r>
            <a:endParaRPr b="0" lang="en-PH" sz="1800" spc="-1" strike="noStrike">
              <a:latin typeface="Arial"/>
            </a:endParaRPr>
          </a:p>
        </p:txBody>
      </p:sp>
      <p:sp>
        <p:nvSpPr>
          <p:cNvPr id="213" name=""/>
          <p:cNvSpPr/>
          <p:nvPr/>
        </p:nvSpPr>
        <p:spPr>
          <a:xfrm>
            <a:off x="4475880" y="2483280"/>
            <a:ext cx="323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Refer to the following choices: </a:t>
            </a:r>
            <a:endParaRPr b="0" lang="en-PH" sz="1800" spc="-1" strike="noStrike">
              <a:latin typeface="Arial"/>
            </a:endParaRPr>
          </a:p>
        </p:txBody>
      </p:sp>
      <p:sp>
        <p:nvSpPr>
          <p:cNvPr id="214" name=""/>
          <p:cNvSpPr txBox="1"/>
          <p:nvPr/>
        </p:nvSpPr>
        <p:spPr>
          <a:xfrm>
            <a:off x="5285880" y="1260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
          <p:cNvSpPr/>
          <p:nvPr/>
        </p:nvSpPr>
        <p:spPr>
          <a:xfrm>
            <a:off x="10260000" y="5746320"/>
            <a:ext cx="176400" cy="342000"/>
          </a:xfrm>
          <a:prstGeom prst="rect">
            <a:avLst/>
          </a:prstGeom>
          <a:noFill/>
          <a:ln w="0">
            <a:noFill/>
          </a:ln>
        </p:spPr>
        <p:style>
          <a:lnRef idx="0"/>
          <a:fillRef idx="0"/>
          <a:effectRef idx="0"/>
          <a:fontRef idx="minor"/>
        </p:style>
      </p:sp>
      <p:sp>
        <p:nvSpPr>
          <p:cNvPr id="216"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217" name=""/>
          <p:cNvSpPr/>
          <p:nvPr/>
        </p:nvSpPr>
        <p:spPr>
          <a:xfrm>
            <a:off x="2855880" y="2715480"/>
            <a:ext cx="6503760" cy="1820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ea typeface="AppleSystemUIFont"/>
              </a:rPr>
              <a:t>___ 1. an ideal engine</a:t>
            </a:r>
            <a:endParaRPr b="0" lang="en-PH" sz="1800" spc="-1" strike="noStrike">
              <a:latin typeface="Arial"/>
            </a:endParaRPr>
          </a:p>
          <a:p>
            <a:pPr>
              <a:lnSpc>
                <a:spcPct val="150000"/>
              </a:lnSpc>
              <a:buNone/>
            </a:pPr>
            <a:r>
              <a:rPr b="0" lang="en-PH" sz="1800" spc="-1" strike="noStrike">
                <a:latin typeface="Lato"/>
                <a:ea typeface="AppleSystemUIFont"/>
              </a:rPr>
              <a:t>___ 2. used in electric power plants </a:t>
            </a:r>
            <a:endParaRPr b="0" lang="en-PH" sz="1800" spc="-1" strike="noStrike">
              <a:latin typeface="Arial"/>
            </a:endParaRPr>
          </a:p>
          <a:p>
            <a:pPr>
              <a:lnSpc>
                <a:spcPct val="150000"/>
              </a:lnSpc>
              <a:buNone/>
            </a:pPr>
            <a:r>
              <a:rPr b="0" lang="en-PH" sz="1800" spc="-1" strike="noStrike">
                <a:latin typeface="Lato"/>
                <a:ea typeface="AppleSystemUIFont"/>
              </a:rPr>
              <a:t>___ 3. also known as a four-stroke engine </a:t>
            </a:r>
            <a:endParaRPr b="0" lang="en-PH" sz="1800" spc="-1" strike="noStrike">
              <a:latin typeface="Arial"/>
            </a:endParaRPr>
          </a:p>
          <a:p>
            <a:pPr>
              <a:lnSpc>
                <a:spcPct val="150000"/>
              </a:lnSpc>
              <a:buNone/>
            </a:pPr>
            <a:r>
              <a:rPr b="0" lang="en-PH" sz="1800" spc="-1" strike="noStrike">
                <a:latin typeface="Lato"/>
                <a:ea typeface="AppleSystemUIFont"/>
              </a:rPr>
              <a:t>___ 4. needs a sufficiently higher temperature to ignite the fuel </a:t>
            </a:r>
            <a:endParaRPr b="0" lang="en-PH" sz="1800" spc="-1" strike="noStrike">
              <a:latin typeface="Arial"/>
            </a:endParaRPr>
          </a:p>
        </p:txBody>
      </p:sp>
      <p:sp>
        <p:nvSpPr>
          <p:cNvPr id="218" name=""/>
          <p:cNvSpPr/>
          <p:nvPr/>
        </p:nvSpPr>
        <p:spPr>
          <a:xfrm>
            <a:off x="5139000" y="1800000"/>
            <a:ext cx="191376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 </a:t>
            </a:r>
            <a:endParaRPr b="0" lang="en-PH" sz="2000" spc="-1" strike="noStrike">
              <a:solidFill>
                <a:srgbClr val="c9211e"/>
              </a:solidFill>
              <a:latin typeface="Arial"/>
            </a:endParaRPr>
          </a:p>
        </p:txBody>
      </p:sp>
      <p:sp>
        <p:nvSpPr>
          <p:cNvPr id="219" name=""/>
          <p:cNvSpPr/>
          <p:nvPr/>
        </p:nvSpPr>
        <p:spPr>
          <a:xfrm>
            <a:off x="2952000" y="2772000"/>
            <a:ext cx="3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a:t>
            </a:r>
            <a:endParaRPr b="0" lang="en-PH" sz="1800" spc="-1" strike="noStrike">
              <a:latin typeface="Arial"/>
            </a:endParaRPr>
          </a:p>
        </p:txBody>
      </p:sp>
      <p:sp>
        <p:nvSpPr>
          <p:cNvPr id="220" name=""/>
          <p:cNvSpPr/>
          <p:nvPr/>
        </p:nvSpPr>
        <p:spPr>
          <a:xfrm>
            <a:off x="2952000" y="3168360"/>
            <a:ext cx="3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D</a:t>
            </a:r>
            <a:endParaRPr b="0" lang="en-PH" sz="1800" spc="-1" strike="noStrike">
              <a:latin typeface="Arial"/>
            </a:endParaRPr>
          </a:p>
        </p:txBody>
      </p:sp>
      <p:sp>
        <p:nvSpPr>
          <p:cNvPr id="221" name=""/>
          <p:cNvSpPr/>
          <p:nvPr/>
        </p:nvSpPr>
        <p:spPr>
          <a:xfrm>
            <a:off x="2952000" y="3600720"/>
            <a:ext cx="3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B</a:t>
            </a:r>
            <a:endParaRPr b="0" lang="en-PH" sz="1800" spc="-1" strike="noStrike">
              <a:latin typeface="Arial"/>
            </a:endParaRPr>
          </a:p>
        </p:txBody>
      </p:sp>
      <p:sp>
        <p:nvSpPr>
          <p:cNvPr id="222" name=""/>
          <p:cNvSpPr/>
          <p:nvPr/>
        </p:nvSpPr>
        <p:spPr>
          <a:xfrm>
            <a:off x="2952000" y="3997080"/>
            <a:ext cx="35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C</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400" cy="342000"/>
          </a:xfrm>
          <a:prstGeom prst="rect">
            <a:avLst/>
          </a:prstGeom>
          <a:noFill/>
          <a:ln w="0">
            <a:noFill/>
          </a:ln>
        </p:spPr>
        <p:style>
          <a:lnRef idx="0"/>
          <a:fillRef idx="0"/>
          <a:effectRef idx="0"/>
          <a:fontRef idx="minor"/>
        </p:style>
      </p:sp>
      <p:sp>
        <p:nvSpPr>
          <p:cNvPr id="126"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27" name=""/>
          <p:cNvSpPr/>
          <p:nvPr/>
        </p:nvSpPr>
        <p:spPr>
          <a:xfrm>
            <a:off x="335880" y="2520000"/>
            <a:ext cx="11519280" cy="1515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The second law of thermodynamics </a:t>
            </a:r>
            <a:r>
              <a:rPr b="0" lang="en-PH" sz="1800" spc="-1" strike="noStrike">
                <a:solidFill>
                  <a:srgbClr val="000000"/>
                </a:solidFill>
                <a:latin typeface="Lato"/>
                <a:ea typeface="AppleSystemUIFont"/>
              </a:rPr>
              <a:t>emphasizes the direction or flow of heat. It states that heat flows naturally from a hot object to a cold object. Another form of this law claims that as energy is transferred or transformed, greater portion of it is wasted. It also states that each isolated system has a natural tendency to degrade into a more disordered state. There are a variety of ways to state the second law of thermodynamics.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260000" y="5746320"/>
            <a:ext cx="176400" cy="342000"/>
          </a:xfrm>
          <a:prstGeom prst="rect">
            <a:avLst/>
          </a:prstGeom>
          <a:noFill/>
          <a:ln w="0">
            <a:noFill/>
          </a:ln>
        </p:spPr>
        <p:style>
          <a:lnRef idx="0"/>
          <a:fillRef idx="0"/>
          <a:effectRef idx="0"/>
          <a:fontRef idx="minor"/>
        </p:style>
      </p:sp>
      <p:sp>
        <p:nvSpPr>
          <p:cNvPr id="129"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30" name=""/>
          <p:cNvSpPr/>
          <p:nvPr/>
        </p:nvSpPr>
        <p:spPr>
          <a:xfrm>
            <a:off x="2307960" y="1475280"/>
            <a:ext cx="7575480" cy="39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endParaRPr b="0" lang="en-PH" sz="1800" spc="-1" strike="noStrike">
              <a:latin typeface="Arial"/>
            </a:endParaRPr>
          </a:p>
        </p:txBody>
      </p:sp>
      <p:sp>
        <p:nvSpPr>
          <p:cNvPr id="131" name=""/>
          <p:cNvSpPr/>
          <p:nvPr/>
        </p:nvSpPr>
        <p:spPr>
          <a:xfrm>
            <a:off x="542520" y="2093400"/>
            <a:ext cx="1110672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latin typeface="Lato"/>
              </a:rPr>
              <a:t>Nicolas Léonard Sadi Carnot</a:t>
            </a:r>
            <a:r>
              <a:rPr b="0" lang="en-PH" sz="1800" spc="-1" strike="noStrike">
                <a:latin typeface="Lato"/>
              </a:rPr>
              <a:t> was a French physicist, a mechanical engineer, and a military scientist who is known as the “Father of Thermodynamics” because of his contributions to the development of the second law of thermodynamics. He used the concept of caloric (pertains to heat) to describe the law.</a:t>
            </a:r>
            <a:endParaRPr b="0" lang="en-PH" sz="1800" spc="-1" strike="noStrike">
              <a:latin typeface="Arial"/>
            </a:endParaRPr>
          </a:p>
        </p:txBody>
      </p:sp>
      <p:sp>
        <p:nvSpPr>
          <p:cNvPr id="132" name=""/>
          <p:cNvSpPr/>
          <p:nvPr/>
        </p:nvSpPr>
        <p:spPr>
          <a:xfrm>
            <a:off x="232200" y="3281040"/>
            <a:ext cx="11467440" cy="110628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1" lang="en-PH" sz="1800" spc="-1" strike="noStrike">
                <a:latin typeface="Lato"/>
                <a:ea typeface="AppleSystemUIFont"/>
              </a:rPr>
              <a:t>Rudolf Clausius</a:t>
            </a:r>
            <a:r>
              <a:rPr b="0" lang="en-PH" sz="1800" spc="-1" strike="noStrike">
                <a:latin typeface="Lato"/>
                <a:ea typeface="AppleSystemUIFont"/>
              </a:rPr>
              <a:t> was a German mathematical physicist who developed the Clausius statement: </a:t>
            </a:r>
            <a:r>
              <a:rPr b="0" i="1" lang="en-PH" sz="1800" spc="-1" strike="noStrike">
                <a:latin typeface="Lato"/>
                <a:ea typeface="AppleSystemUIFontItalic"/>
              </a:rPr>
              <a:t>Heat generally cannot flow spontaneously from a material at a lower temperature to a material at a higher temperature</a:t>
            </a:r>
            <a:r>
              <a:rPr b="0" lang="en-PH" sz="1800" spc="-1" strike="noStrike">
                <a:latin typeface="Lato"/>
                <a:ea typeface="AppleSystemUIFont"/>
              </a:rPr>
              <a:t>. </a:t>
            </a:r>
            <a:endParaRPr b="0" lang="en-PH" sz="1800" spc="-1" strike="noStrike">
              <a:latin typeface="Arial"/>
            </a:endParaRPr>
          </a:p>
        </p:txBody>
      </p:sp>
      <p:sp>
        <p:nvSpPr>
          <p:cNvPr id="133" name=""/>
          <p:cNvSpPr/>
          <p:nvPr/>
        </p:nvSpPr>
        <p:spPr>
          <a:xfrm>
            <a:off x="231840" y="4428000"/>
            <a:ext cx="11440080" cy="116424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1" lang="en-PH" sz="1800" spc="-1" strike="noStrike">
                <a:latin typeface="Lato"/>
                <a:ea typeface="AppleSystemUIFont"/>
              </a:rPr>
              <a:t>William Thomson</a:t>
            </a:r>
            <a:r>
              <a:rPr b="0" lang="en-PH" sz="1800" spc="-1" strike="noStrike">
                <a:latin typeface="Lato"/>
                <a:ea typeface="AppleSystemUIFont"/>
              </a:rPr>
              <a:t> was a Scottish engineer, mathematician, and a physicist. He was popularly known as Lord Kelvin. According to him, </a:t>
            </a:r>
            <a:r>
              <a:rPr b="0" i="1" lang="en-PH" sz="1800" spc="-1" strike="noStrike">
                <a:latin typeface="Lato"/>
                <a:ea typeface="AppleSystemUIFontItalic"/>
              </a:rPr>
              <a:t>it is impossible to convert heat completely in a cyclic process</a:t>
            </a:r>
            <a:r>
              <a:rPr b="0" lang="en-PH" sz="1800" spc="-1" strike="noStrike">
                <a:latin typeface="Lato"/>
                <a:ea typeface="AppleSystemUIFont"/>
              </a:rPr>
              <a:t>. This means that it is impossible to transform all the system’s energy into work without losing energy. </a:t>
            </a:r>
            <a:endParaRPr b="0" lang="en-PH" sz="1800" spc="-1" strike="noStrike">
              <a:latin typeface="Arial"/>
            </a:endParaRPr>
          </a:p>
        </p:txBody>
      </p:sp>
      <p:sp>
        <p:nvSpPr>
          <p:cNvPr id="134" name=""/>
          <p:cNvSpPr/>
          <p:nvPr/>
        </p:nvSpPr>
        <p:spPr>
          <a:xfrm>
            <a:off x="1415880" y="1440000"/>
            <a:ext cx="935964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nSpc>
                <a:spcPct val="100000"/>
              </a:lnSpc>
              <a:buNone/>
            </a:pPr>
            <a:r>
              <a:rPr b="1" lang="en-PH" sz="1800" spc="-1" strike="noStrike">
                <a:solidFill>
                  <a:srgbClr val="000000"/>
                </a:solidFill>
                <a:latin typeface="Lato"/>
                <a:ea typeface="AppleSystemUIFont"/>
              </a:rPr>
              <a:t>The following are the major contributors to the development of this law: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0260000" y="5746320"/>
            <a:ext cx="176400" cy="342000"/>
          </a:xfrm>
          <a:prstGeom prst="rect">
            <a:avLst/>
          </a:prstGeom>
          <a:noFill/>
          <a:ln w="0">
            <a:noFill/>
          </a:ln>
        </p:spPr>
        <p:style>
          <a:lnRef idx="0"/>
          <a:fillRef idx="0"/>
          <a:effectRef idx="0"/>
          <a:fontRef idx="minor"/>
        </p:style>
      </p:sp>
      <p:sp>
        <p:nvSpPr>
          <p:cNvPr id="136"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37" name=""/>
          <p:cNvSpPr/>
          <p:nvPr/>
        </p:nvSpPr>
        <p:spPr>
          <a:xfrm>
            <a:off x="5105880" y="1800000"/>
            <a:ext cx="197964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Heat Engine </a:t>
            </a:r>
            <a:endParaRPr b="0" lang="en-PH" sz="1800" spc="-1" strike="noStrike">
              <a:latin typeface="Arial"/>
            </a:endParaRPr>
          </a:p>
        </p:txBody>
      </p:sp>
      <p:sp>
        <p:nvSpPr>
          <p:cNvPr id="138" name=""/>
          <p:cNvSpPr/>
          <p:nvPr/>
        </p:nvSpPr>
        <p:spPr>
          <a:xfrm>
            <a:off x="279720" y="2556000"/>
            <a:ext cx="11631960" cy="1534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An important application of the second law of thermodynamics is the operation of a heat engine. A </a:t>
            </a:r>
            <a:r>
              <a:rPr b="1" lang="en-PH" sz="1800" spc="-1" strike="noStrike">
                <a:latin typeface="Lato"/>
                <a:ea typeface="AppleSystemUIFontBold"/>
              </a:rPr>
              <a:t>heat engine </a:t>
            </a:r>
            <a:r>
              <a:rPr b="0" lang="en-PH" sz="1800" spc="-1" strike="noStrike">
                <a:latin typeface="Lato"/>
                <a:ea typeface="AppleSystemUIFont"/>
              </a:rPr>
              <a:t>is any device that converts heat energy to mechanical energy. Some examples of this are gasoline engines and diesel engines, which can be found in cars and steam turbines that are used to generate electricity in power plants.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6400" cy="342000"/>
          </a:xfrm>
          <a:prstGeom prst="rect">
            <a:avLst/>
          </a:prstGeom>
          <a:noFill/>
          <a:ln w="0">
            <a:noFill/>
          </a:ln>
        </p:spPr>
        <p:style>
          <a:lnRef idx="0"/>
          <a:fillRef idx="0"/>
          <a:effectRef idx="0"/>
          <a:fontRef idx="minor"/>
        </p:style>
      </p:sp>
      <p:sp>
        <p:nvSpPr>
          <p:cNvPr id="140"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41" name=""/>
          <p:cNvSpPr/>
          <p:nvPr/>
        </p:nvSpPr>
        <p:spPr>
          <a:xfrm>
            <a:off x="360000" y="1406880"/>
            <a:ext cx="11372760" cy="1652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A heat engine has the following components: the </a:t>
            </a:r>
            <a:r>
              <a:rPr b="1" lang="en-PH" sz="1800" spc="-1" strike="noStrike">
                <a:latin typeface="Lato"/>
                <a:ea typeface="AppleSystemUIFontBold"/>
              </a:rPr>
              <a:t>heat source </a:t>
            </a:r>
            <a:r>
              <a:rPr b="0" lang="en-PH" sz="1800" spc="-1" strike="noStrike">
                <a:latin typeface="Lato"/>
                <a:ea typeface="AppleSystemUIFont"/>
              </a:rPr>
              <a:t>(hot reservoir), the </a:t>
            </a:r>
            <a:r>
              <a:rPr b="1" lang="en-PH" sz="1800" spc="-1" strike="noStrike">
                <a:latin typeface="Lato"/>
                <a:ea typeface="AppleSystemUIFontBold"/>
              </a:rPr>
              <a:t>heat sink </a:t>
            </a:r>
            <a:r>
              <a:rPr b="0" lang="en-PH" sz="1800" spc="-1" strike="noStrike">
                <a:latin typeface="Lato"/>
                <a:ea typeface="AppleSystemUIFont"/>
              </a:rPr>
              <a:t>(cold reservoir), and the </a:t>
            </a:r>
            <a:r>
              <a:rPr b="1" lang="en-PH" sz="1800" spc="-1" strike="noStrike">
                <a:latin typeface="Lato"/>
                <a:ea typeface="AppleSystemUIFontBold"/>
              </a:rPr>
              <a:t>heat engine</a:t>
            </a:r>
            <a:r>
              <a:rPr b="0" lang="en-PH" sz="1800" spc="-1" strike="noStrike">
                <a:latin typeface="Lato"/>
                <a:ea typeface="AppleSystemUIFont"/>
              </a:rPr>
              <a:t>, which performs useful work. The engine takes the heat from the high temperature reservoir. The energy absorbed by the heat engine is used to perform useful work. However, not all the heat absorbed can be fully converted to useful work, making it impossible to convert heat completely to work in a cyclic process. </a:t>
            </a:r>
            <a:endParaRPr b="0" lang="en-PH" sz="1800" spc="-1" strike="noStrike">
              <a:latin typeface="Arial"/>
            </a:endParaRPr>
          </a:p>
        </p:txBody>
      </p:sp>
      <p:pic>
        <p:nvPicPr>
          <p:cNvPr id="142" name="" descr=""/>
          <p:cNvPicPr/>
          <p:nvPr/>
        </p:nvPicPr>
        <p:blipFill>
          <a:blip r:embed="rId1"/>
          <a:stretch/>
        </p:blipFill>
        <p:spPr>
          <a:xfrm>
            <a:off x="9180000" y="2880000"/>
            <a:ext cx="2339640" cy="2900880"/>
          </a:xfrm>
          <a:prstGeom prst="rect">
            <a:avLst/>
          </a:prstGeom>
          <a:ln w="29160">
            <a:solidFill>
              <a:srgbClr val="000000"/>
            </a:solidFill>
            <a:prstDash val="sysDash"/>
            <a:round/>
          </a:ln>
        </p:spPr>
      </p:pic>
      <p:sp>
        <p:nvSpPr>
          <p:cNvPr id="143" name=""/>
          <p:cNvSpPr/>
          <p:nvPr/>
        </p:nvSpPr>
        <p:spPr>
          <a:xfrm>
            <a:off x="396000" y="3096000"/>
            <a:ext cx="8639640" cy="1868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 </a:t>
            </a:r>
            <a:r>
              <a:rPr b="1" lang="en-PH" sz="1800" spc="-1" strike="noStrike">
                <a:latin typeface="Lato"/>
                <a:ea typeface="AppleSystemUIFontBold"/>
              </a:rPr>
              <a:t>cyclic process </a:t>
            </a:r>
            <a:r>
              <a:rPr b="0" lang="en-PH" sz="1800" spc="-1" strike="noStrike">
                <a:latin typeface="Lato"/>
                <a:ea typeface="AppleSystemUIFont"/>
              </a:rPr>
              <a:t>means that the process returns to its initial state or condition in its operation. Portion of the heat absorbed will be expelled as waste heat. This waste heat goes to the heat sink. The energy converted to useful mechanical work (</a:t>
            </a:r>
            <a:r>
              <a:rPr b="0" i="1" lang="en-PH" sz="1800" spc="-1" strike="noStrike">
                <a:latin typeface="Lato"/>
                <a:ea typeface="AppleSystemUIFontItalic"/>
              </a:rPr>
              <a:t>W</a:t>
            </a:r>
            <a:r>
              <a:rPr b="0" lang="en-PH" sz="1800" spc="-1" strike="noStrike">
                <a:latin typeface="Lato"/>
                <a:ea typeface="AppleSystemUIFont"/>
              </a:rPr>
              <a:t>) is equal to the difference in heat input (</a:t>
            </a:r>
            <a:r>
              <a:rPr b="0" i="1" lang="en-PH" sz="1800" spc="-1" strike="noStrike">
                <a:latin typeface="Lato"/>
                <a:ea typeface="AppleSystemUIFontItalic"/>
              </a:rPr>
              <a:t>Q</a:t>
            </a:r>
            <a:r>
              <a:rPr b="0" i="1" lang="en-PH" sz="1800" spc="-1" strike="noStrike" baseline="-8000">
                <a:latin typeface="Lato"/>
                <a:ea typeface="AppleSystemUIFontItalic"/>
              </a:rPr>
              <a:t>H</a:t>
            </a:r>
            <a:r>
              <a:rPr b="0" lang="en-PH" sz="1800" spc="-1" strike="noStrike">
                <a:latin typeface="Lato"/>
                <a:ea typeface="AppleSystemUIFont"/>
              </a:rPr>
              <a:t>) and heat output (</a:t>
            </a:r>
            <a:r>
              <a:rPr b="0" i="1" lang="en-PH" sz="1800" spc="-1" strike="noStrike">
                <a:latin typeface="Lato"/>
                <a:ea typeface="AppleSystemUIFontItalic"/>
              </a:rPr>
              <a:t>Q</a:t>
            </a:r>
            <a:r>
              <a:rPr b="0" i="1" lang="en-PH" sz="1800" spc="-1" strike="noStrike" baseline="-8000">
                <a:latin typeface="Lato"/>
                <a:ea typeface="AppleSystemUIFontItalic"/>
              </a:rPr>
              <a:t>C</a:t>
            </a:r>
            <a:r>
              <a:rPr b="0" lang="en-PH" sz="1800" spc="-1" strike="noStrike">
                <a:latin typeface="Lato"/>
                <a:ea typeface="AppleSystemUIFont"/>
              </a:rPr>
              <a:t>). Mathematically, this can be expressed as:</a:t>
            </a:r>
            <a:endParaRPr b="0" lang="en-PH" sz="1800" spc="-1" strike="noStrike">
              <a:latin typeface="Arial"/>
            </a:endParaRPr>
          </a:p>
        </p:txBody>
      </p:sp>
      <p:sp>
        <p:nvSpPr>
          <p:cNvPr id="144" name=""/>
          <p:cNvSpPr/>
          <p:nvPr/>
        </p:nvSpPr>
        <p:spPr>
          <a:xfrm>
            <a:off x="3960000" y="5184000"/>
            <a:ext cx="1836000" cy="37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latin typeface="Lato"/>
                <a:ea typeface="AppleSystemUIFontItalic"/>
              </a:rPr>
              <a:t>W = Q</a:t>
            </a:r>
            <a:r>
              <a:rPr b="1" i="1" lang="en-PH" sz="2000" spc="-1" strike="noStrike" baseline="-8000">
                <a:latin typeface="Lato"/>
                <a:ea typeface="AppleSystemUIFontItalic"/>
              </a:rPr>
              <a:t>H</a:t>
            </a:r>
            <a:r>
              <a:rPr b="1" i="1" lang="en-PH" sz="2000" spc="-1" strike="noStrike">
                <a:latin typeface="Lato"/>
                <a:ea typeface="AppleSystemUIFontItalic"/>
              </a:rPr>
              <a:t> </a:t>
            </a:r>
            <a:r>
              <a:rPr b="1" i="1" lang="en-PH" sz="2000" spc="-1" strike="noStrike">
                <a:latin typeface="Lato"/>
                <a:ea typeface="AppleSystemUIFont"/>
              </a:rPr>
              <a:t>– Q</a:t>
            </a:r>
            <a:r>
              <a:rPr b="1" i="1" lang="en-PH" sz="2000" spc="-1" strike="noStrike" baseline="-8000">
                <a:latin typeface="Lato"/>
                <a:ea typeface="AppleSystemUIFont"/>
              </a:rPr>
              <a:t>C</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400" cy="342000"/>
          </a:xfrm>
          <a:prstGeom prst="rect">
            <a:avLst/>
          </a:prstGeom>
          <a:noFill/>
          <a:ln w="0">
            <a:noFill/>
          </a:ln>
        </p:spPr>
        <p:style>
          <a:lnRef idx="0"/>
          <a:fillRef idx="0"/>
          <a:effectRef idx="0"/>
          <a:fontRef idx="minor"/>
        </p:style>
      </p:sp>
      <p:sp>
        <p:nvSpPr>
          <p:cNvPr id="146"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47" name=""/>
          <p:cNvSpPr/>
          <p:nvPr/>
        </p:nvSpPr>
        <p:spPr>
          <a:xfrm>
            <a:off x="414000" y="1260000"/>
            <a:ext cx="11363760" cy="2202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Efficiency is one of the most important parameters for any heat engine. From the equation on the previous slide, we can understand why there is no 100% efficient engine. For example, cars, no matter how expensive or advanced they are, release a burned gas exhausting from their engines. Thus, heat is expelled to the environment. </a:t>
            </a:r>
            <a:r>
              <a:rPr b="0" i="1" lang="en-PH" sz="1800" spc="-1" strike="noStrike">
                <a:latin typeface="Lato"/>
                <a:ea typeface="AppleSystemUIFontItalic"/>
              </a:rPr>
              <a:t>Q</a:t>
            </a:r>
            <a:r>
              <a:rPr b="0" i="1" lang="en-PH" sz="1800" spc="-1" strike="noStrike" baseline="-8000">
                <a:latin typeface="Lato"/>
                <a:ea typeface="AppleSystemUIFontItalic"/>
              </a:rPr>
              <a:t>C</a:t>
            </a:r>
            <a:r>
              <a:rPr b="0" i="1" lang="en-PH" sz="1800" spc="-1" strike="noStrike">
                <a:latin typeface="Lato"/>
                <a:ea typeface="AppleSystemUIFontItalic"/>
              </a:rPr>
              <a:t> </a:t>
            </a:r>
            <a:r>
              <a:rPr b="0" lang="en-PH" sz="1800" spc="-1" strike="noStrike">
                <a:latin typeface="Lato"/>
                <a:ea typeface="AppleSystemUIFont"/>
              </a:rPr>
              <a:t>can never be zero and the efficiency is always less than 100%. The efficiency of an engine can be determined by taking the ratio between the work output, </a:t>
            </a:r>
            <a:r>
              <a:rPr b="0" i="1" lang="en-PH" sz="1800" spc="-1" strike="noStrike">
                <a:latin typeface="Lato"/>
                <a:ea typeface="AppleSystemUIFontItalic"/>
              </a:rPr>
              <a:t>W</a:t>
            </a:r>
            <a:r>
              <a:rPr b="0" lang="en-PH" sz="1800" spc="-1" strike="noStrike">
                <a:latin typeface="Lato"/>
                <a:ea typeface="AppleSystemUIFont"/>
              </a:rPr>
              <a:t>, and the heat input, </a:t>
            </a:r>
            <a:r>
              <a:rPr b="0" i="1" lang="en-PH" sz="1800" spc="-1" strike="noStrike">
                <a:latin typeface="Lato"/>
                <a:ea typeface="AppleSystemUIFontItalic"/>
              </a:rPr>
              <a:t>Q</a:t>
            </a:r>
            <a:r>
              <a:rPr b="0" i="1" lang="en-PH" sz="1800" spc="-1" strike="noStrike" baseline="-8000">
                <a:latin typeface="Lato"/>
                <a:ea typeface="AppleSystemUIFontItalic"/>
              </a:rPr>
              <a:t>H</a:t>
            </a:r>
            <a:r>
              <a:rPr b="0" lang="en-PH" sz="1800" spc="-1" strike="noStrike">
                <a:latin typeface="Lato"/>
                <a:ea typeface="AppleSystemUIFont"/>
              </a:rPr>
              <a:t>. On the other hand, the heat engine’s thermal efficiency, </a:t>
            </a:r>
            <a:r>
              <a:rPr b="0" i="1" lang="en-PH" sz="1800" spc="-1" strike="noStrike">
                <a:latin typeface="Lato"/>
                <a:ea typeface="AppleSystemUIFontItalic"/>
              </a:rPr>
              <a:t>e</a:t>
            </a:r>
            <a:r>
              <a:rPr b="0" lang="en-PH" sz="1800" spc="-1" strike="noStrike">
                <a:latin typeface="Lato"/>
                <a:ea typeface="AppleSystemUIFont"/>
              </a:rPr>
              <a:t>, is described by the formula below: </a:t>
            </a:r>
            <a:endParaRPr b="0" lang="en-PH" sz="1800" spc="-1" strike="noStrike">
              <a:latin typeface="Arial"/>
            </a:endParaRPr>
          </a:p>
        </p:txBody>
      </p:sp>
      <p:pic>
        <p:nvPicPr>
          <p:cNvPr id="148" name="" descr=""/>
          <p:cNvPicPr/>
          <p:nvPr/>
        </p:nvPicPr>
        <p:blipFill>
          <a:blip r:embed="rId1"/>
          <a:stretch/>
        </p:blipFill>
        <p:spPr>
          <a:xfrm>
            <a:off x="5421600" y="3623400"/>
            <a:ext cx="1348560" cy="2352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260000" y="5746320"/>
            <a:ext cx="176400" cy="342000"/>
          </a:xfrm>
          <a:prstGeom prst="rect">
            <a:avLst/>
          </a:prstGeom>
          <a:noFill/>
          <a:ln w="0">
            <a:noFill/>
          </a:ln>
        </p:spPr>
        <p:style>
          <a:lnRef idx="0"/>
          <a:fillRef idx="0"/>
          <a:effectRef idx="0"/>
          <a:fontRef idx="minor"/>
        </p:style>
      </p:sp>
      <p:sp>
        <p:nvSpPr>
          <p:cNvPr id="150"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51" name=""/>
          <p:cNvSpPr/>
          <p:nvPr/>
        </p:nvSpPr>
        <p:spPr>
          <a:xfrm>
            <a:off x="248760" y="2343240"/>
            <a:ext cx="11694240" cy="1668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There are many kinds of engines. Some of these are the gasoline engine, the diesel engine, and the steam engine. If the burning of fuel happens outside the engine, then it is classified as an </a:t>
            </a:r>
            <a:r>
              <a:rPr b="1" lang="en-PH" sz="1800" spc="-1" strike="noStrike">
                <a:latin typeface="Lato"/>
                <a:ea typeface="AppleSystemUIFontBold"/>
              </a:rPr>
              <a:t>external combustion engine</a:t>
            </a:r>
            <a:r>
              <a:rPr b="0" lang="en-PH" sz="1800" spc="-1" strike="noStrike">
                <a:latin typeface="Lato"/>
                <a:ea typeface="AppleSystemUIFont"/>
              </a:rPr>
              <a:t>. However, if the fuel is burned inside the cylinder or turbine chamber, then the engine is called as an </a:t>
            </a:r>
            <a:r>
              <a:rPr b="1" lang="en-PH" sz="1800" spc="-1" strike="noStrike">
                <a:latin typeface="Lato"/>
                <a:ea typeface="AppleSystemUIFontBold"/>
              </a:rPr>
              <a:t>internal combustion engine</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6400" cy="342000"/>
          </a:xfrm>
          <a:prstGeom prst="rect">
            <a:avLst/>
          </a:prstGeom>
          <a:noFill/>
          <a:ln w="0">
            <a:noFill/>
          </a:ln>
        </p:spPr>
        <p:style>
          <a:lnRef idx="0"/>
          <a:fillRef idx="0"/>
          <a:effectRef idx="0"/>
          <a:fontRef idx="minor"/>
        </p:style>
      </p:sp>
      <p:sp>
        <p:nvSpPr>
          <p:cNvPr id="153"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54" name=""/>
          <p:cNvSpPr/>
          <p:nvPr/>
        </p:nvSpPr>
        <p:spPr>
          <a:xfrm>
            <a:off x="1188360" y="1294920"/>
            <a:ext cx="9815040" cy="39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There are two types of internal combustion engines: the gasoline engine and the diesel engine. </a:t>
            </a:r>
            <a:endParaRPr b="0" lang="en-PH" sz="1800" spc="-1" strike="noStrike">
              <a:latin typeface="Arial"/>
            </a:endParaRPr>
          </a:p>
        </p:txBody>
      </p:sp>
      <p:sp>
        <p:nvSpPr>
          <p:cNvPr id="155" name=""/>
          <p:cNvSpPr/>
          <p:nvPr/>
        </p:nvSpPr>
        <p:spPr>
          <a:xfrm>
            <a:off x="360000" y="2016000"/>
            <a:ext cx="2339640" cy="539640"/>
          </a:xfrm>
          <a:prstGeom prst="rect">
            <a:avLst/>
          </a:prstGeom>
          <a:solidFill>
            <a:srgbClr val="ec9ba4"/>
          </a:solidFill>
          <a:ln w="29160">
            <a:solidFill>
              <a:srgbClr val="d62e4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Gasoline Engine </a:t>
            </a:r>
            <a:endParaRPr b="0" lang="en-PH" sz="1800" spc="-1" strike="noStrike">
              <a:latin typeface="Arial"/>
            </a:endParaRPr>
          </a:p>
        </p:txBody>
      </p:sp>
      <p:sp>
        <p:nvSpPr>
          <p:cNvPr id="156" name=""/>
          <p:cNvSpPr/>
          <p:nvPr/>
        </p:nvSpPr>
        <p:spPr>
          <a:xfrm>
            <a:off x="540360" y="2749320"/>
            <a:ext cx="11110680" cy="1534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 </a:t>
            </a:r>
            <a:r>
              <a:rPr b="1" lang="en-PH" sz="1800" spc="-1" strike="noStrike">
                <a:latin typeface="Lato"/>
                <a:ea typeface="AppleSystemUIFontBold"/>
              </a:rPr>
              <a:t>gasoline engine </a:t>
            </a:r>
            <a:r>
              <a:rPr b="0" lang="en-PH" sz="1800" spc="-1" strike="noStrike">
                <a:latin typeface="Lato"/>
                <a:ea typeface="AppleSystemUIFont"/>
              </a:rPr>
              <a:t>is also called a “four-stroke engine” because the internal combustion process that takes place involves four steps. Each step is referred to as </a:t>
            </a:r>
            <a:r>
              <a:rPr b="1" lang="en-PH" sz="1800" spc="-1" strike="noStrike">
                <a:latin typeface="Lato"/>
                <a:ea typeface="AppleSystemUIFontBold"/>
              </a:rPr>
              <a:t>stroke</a:t>
            </a:r>
            <a:r>
              <a:rPr b="0" lang="en-PH" sz="1800" spc="-1" strike="noStrike">
                <a:latin typeface="Lato"/>
                <a:ea typeface="AppleSystemUIFont"/>
              </a:rPr>
              <a:t>. The first stroke is the </a:t>
            </a:r>
            <a:r>
              <a:rPr b="1" lang="en-PH" sz="1800" spc="-1" strike="noStrike">
                <a:latin typeface="Lato"/>
                <a:ea typeface="AppleSystemUIFontBold"/>
              </a:rPr>
              <a:t>intake stroke</a:t>
            </a:r>
            <a:r>
              <a:rPr b="0" lang="en-PH" sz="1800" spc="-1" strike="noStrike">
                <a:latin typeface="Lato"/>
                <a:ea typeface="AppleSystemUIFont"/>
              </a:rPr>
              <a:t>. During this step, the intake valve opens to allow air inside. The piston moves downward, which increases the space to allow the air fuel mixture to enter the combustion chamber. </a:t>
            </a:r>
            <a:endParaRPr b="0" lang="en-PH" sz="1800" spc="-1" strike="noStrike">
              <a:latin typeface="Arial"/>
            </a:endParaRPr>
          </a:p>
        </p:txBody>
      </p:sp>
      <p:sp>
        <p:nvSpPr>
          <p:cNvPr id="157" name=""/>
          <p:cNvSpPr/>
          <p:nvPr/>
        </p:nvSpPr>
        <p:spPr>
          <a:xfrm>
            <a:off x="477000" y="4386240"/>
            <a:ext cx="1123776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next step is the </a:t>
            </a:r>
            <a:r>
              <a:rPr b="1" lang="en-PH" sz="1800" spc="-1" strike="noStrike">
                <a:latin typeface="Lato"/>
                <a:ea typeface="AppleSystemUIFontBold"/>
              </a:rPr>
              <a:t>compression stroke</a:t>
            </a:r>
            <a:r>
              <a:rPr b="0" lang="en-PH" sz="1800" spc="-1" strike="noStrike">
                <a:latin typeface="Lato"/>
                <a:ea typeface="AppleSystemUIFont"/>
              </a:rPr>
              <a:t>, which involves the compression of the mixture. During this process, the intake valve is closed and the piston moves up the chamber to the top. This compresses the fuel air mixture. A spark plug provides the compressed fuel in the activation energy for combustion.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6400" cy="342000"/>
          </a:xfrm>
          <a:prstGeom prst="rect">
            <a:avLst/>
          </a:prstGeom>
          <a:noFill/>
          <a:ln w="0">
            <a:noFill/>
          </a:ln>
        </p:spPr>
        <p:style>
          <a:lnRef idx="0"/>
          <a:fillRef idx="0"/>
          <a:effectRef idx="0"/>
          <a:fontRef idx="minor"/>
        </p:style>
      </p:sp>
      <p:sp>
        <p:nvSpPr>
          <p:cNvPr id="159" name=""/>
          <p:cNvSpPr/>
          <p:nvPr/>
        </p:nvSpPr>
        <p:spPr>
          <a:xfrm>
            <a:off x="4445640" y="468000"/>
            <a:ext cx="3300120" cy="536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Heat Engines </a:t>
            </a:r>
            <a:endParaRPr b="0" lang="en-PH" sz="3000" spc="-1" strike="noStrike">
              <a:latin typeface="Arial"/>
            </a:endParaRPr>
          </a:p>
        </p:txBody>
      </p:sp>
      <p:sp>
        <p:nvSpPr>
          <p:cNvPr id="160" name=""/>
          <p:cNvSpPr/>
          <p:nvPr/>
        </p:nvSpPr>
        <p:spPr>
          <a:xfrm>
            <a:off x="425880" y="2147400"/>
            <a:ext cx="1133964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After the compression stroke is the combustion of the fuel, which is known as the </a:t>
            </a:r>
            <a:r>
              <a:rPr b="1" lang="en-PH" sz="1800" spc="-1" strike="noStrike">
                <a:latin typeface="Lato"/>
                <a:ea typeface="AppleSystemUIFontBold"/>
              </a:rPr>
              <a:t>expansion stroke</a:t>
            </a:r>
            <a:r>
              <a:rPr b="0" lang="en-PH" sz="1800" spc="-1" strike="noStrike">
                <a:latin typeface="Lato"/>
                <a:ea typeface="AppleSystemUIFont"/>
              </a:rPr>
              <a:t>. As the fuel burns in the chamber, the heat released from the process increases the pressure, which forces the piston down and creates the power output. </a:t>
            </a:r>
            <a:endParaRPr b="0" lang="en-PH" sz="1800" spc="-1" strike="noStrike">
              <a:latin typeface="Arial"/>
            </a:endParaRPr>
          </a:p>
        </p:txBody>
      </p:sp>
      <p:sp>
        <p:nvSpPr>
          <p:cNvPr id="161" name=""/>
          <p:cNvSpPr/>
          <p:nvPr/>
        </p:nvSpPr>
        <p:spPr>
          <a:xfrm>
            <a:off x="425880" y="3479400"/>
            <a:ext cx="1133964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last step is the </a:t>
            </a:r>
            <a:r>
              <a:rPr b="1" lang="en-PH" sz="1800" spc="-1" strike="noStrike">
                <a:latin typeface="Lato"/>
                <a:ea typeface="AppleSystemUIFontBold"/>
              </a:rPr>
              <a:t>exhaust stroke</a:t>
            </a:r>
            <a:r>
              <a:rPr b="0" lang="en-PH" sz="1800" spc="-1" strike="noStrike">
                <a:latin typeface="Lato"/>
                <a:ea typeface="AppleSystemUIFont"/>
              </a:rPr>
              <a:t>. As the piston reaches the bottom, the exhaust valve opens and the remaining exhaust gas is pushed out by the piston as it moves back upward. The intake valve opens again, repeating the cycle.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2023-08-01T09:51:56Z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