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Evaluating Numbers in Exponential Notation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649080" y="105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Evaluate the given expressions.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1. 2</a:t>
            </a:r>
            <a:r>
              <a:rPr b="0" lang="en-PH" sz="1800" spc="-1" strike="noStrike" baseline="14000000">
                <a:latin typeface="Lato"/>
              </a:rPr>
              <a:t>5</a:t>
            </a:r>
            <a:r>
              <a:rPr b="0" lang="en-PH" sz="1800" spc="-1" strike="noStrike">
                <a:latin typeface="Lato"/>
              </a:rPr>
              <a:t> + 4</a:t>
            </a:r>
            <a:r>
              <a:rPr b="0" lang="en-PH" sz="1800" spc="-1" strike="noStrike" baseline="14000000">
                <a:latin typeface="Lato"/>
              </a:rPr>
              <a:t>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96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2. 4</a:t>
            </a:r>
            <a:r>
              <a:rPr b="0" lang="en-PH" sz="1800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• 3</a:t>
            </a:r>
            <a:r>
              <a:rPr b="0" lang="en-PH" sz="1800" spc="-1" strike="noStrike" baseline="14000000">
                <a:latin typeface="Lato"/>
              </a:rPr>
              <a:t>2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576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3. 7</a:t>
            </a:r>
            <a:r>
              <a:rPr b="0" lang="en-PH" sz="1800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- 2</a:t>
            </a:r>
            <a:r>
              <a:rPr b="0" lang="en-PH" sz="1800" spc="-1" strike="noStrike" baseline="14000000">
                <a:latin typeface="Lato"/>
              </a:rPr>
              <a:t>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41 </a:t>
            </a:r>
            <a:r>
              <a:rPr b="1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</a:rPr>
              <a:t>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Numbers involving exponents and operations can be evaluated and simplified. To evaluate numbers in exponential form, convert it into product form and perform multiplication.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aa95"/>
                </a:highlight>
                <a:latin typeface="Lato"/>
              </a:rPr>
              <a:t>Example 1:</a:t>
            </a:r>
            <a:r>
              <a:rPr b="0" lang="en-PH" sz="1800" spc="-1" strike="noStrike">
                <a:highlight>
                  <a:srgbClr val="ffaa95"/>
                </a:highlight>
                <a:latin typeface="Lato"/>
              </a:rPr>
              <a:t> Evaluate the fifth power of 3.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Answer:</a:t>
            </a:r>
            <a:r>
              <a:rPr b="0" lang="en-PH" sz="1800" spc="-1" strike="noStrike">
                <a:latin typeface="Lato"/>
              </a:rPr>
              <a:t> The fifth power of 3 is written as 35. To evaluate this, you have to express it in product form and then perform multiplication. By doing this, you will have: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</a:t>
            </a:r>
            <a:r>
              <a:rPr b="0" lang="en-PH" sz="1800" spc="-1" strike="noStrike">
                <a:latin typeface="Lato"/>
              </a:rPr>
              <a:t>3</a:t>
            </a:r>
            <a:r>
              <a:rPr b="0" lang="en-PH" sz="1800" spc="-1" strike="noStrike" baseline="14000000">
                <a:latin typeface="Lato"/>
              </a:rPr>
              <a:t>5</a:t>
            </a:r>
            <a:r>
              <a:rPr b="0" lang="en-PH" sz="1800" spc="-1" strike="noStrike">
                <a:latin typeface="Lato"/>
              </a:rPr>
              <a:t> = 3 × 3 × 3 × 3 × 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</a:t>
            </a:r>
            <a:r>
              <a:rPr b="0" lang="en-PH" sz="1800" spc="-1" strike="noStrike">
                <a:latin typeface="Lato"/>
              </a:rPr>
              <a:t>= 243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the fifth power of 3 is 243.</a:t>
            </a:r>
            <a:r>
              <a:rPr b="0" lang="en-PH" sz="1200" spc="-1" strike="noStrike">
                <a:latin typeface="Lato"/>
              </a:rPr>
              <a:t>          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a6a6"/>
                </a:highlight>
                <a:latin typeface="Lato"/>
              </a:rPr>
              <a:t>Example 2:</a:t>
            </a:r>
            <a:r>
              <a:rPr b="0" lang="en-PH" sz="1800" spc="-1" strike="noStrike">
                <a:highlight>
                  <a:srgbClr val="ffa6a6"/>
                </a:highlight>
                <a:latin typeface="Lato"/>
              </a:rPr>
              <a:t> Evaluate 211.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Answer:</a:t>
            </a:r>
            <a:r>
              <a:rPr b="0" lang="en-PH" sz="1800" spc="-1" strike="noStrike">
                <a:latin typeface="Lato"/>
              </a:rPr>
              <a:t> To evaluate this, you have to express it in the product form and then perform multiplication. By doing this, you will have: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</a:t>
            </a:r>
            <a:r>
              <a:rPr b="0" lang="en-PH" sz="1800" spc="-1" strike="noStrike">
                <a:latin typeface="Lato"/>
              </a:rPr>
              <a:t>2</a:t>
            </a:r>
            <a:r>
              <a:rPr b="0" lang="en-PH" sz="1800" spc="-1" strike="noStrike" baseline="14000000">
                <a:latin typeface="Lato"/>
              </a:rPr>
              <a:t>11</a:t>
            </a:r>
            <a:r>
              <a:rPr b="0" lang="en-PH" sz="1800" spc="-1" strike="noStrike">
                <a:latin typeface="Lato"/>
              </a:rPr>
              <a:t> = 2 • 2 • 2 • 2 • 2 • 2 • 2 • 2 • 2 • 2 • 2 = 2,048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211 is equal to 2,048.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</a:t>
            </a:r>
            <a:r>
              <a:rPr b="0" lang="en-PH" sz="1800" spc="-1" strike="noStrike">
                <a:latin typeface="Lato"/>
              </a:rPr>
              <a:t>It was a common perception that the base was multiplied by its exponent to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get the power or product. For example, the expression 32 is mistakenly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interpreted as 3 × 2 and yields an answer of 6. However, the correct way to write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32 is 3 × 3, which will give the correct answer of 9. </a:t>
            </a:r>
            <a:r>
              <a:rPr b="0" lang="en-PH" sz="1200" spc="-1" strike="noStrike">
                <a:latin typeface="Lato"/>
              </a:rPr>
              <a:t>       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900000" y="3600000"/>
            <a:ext cx="1281600" cy="125964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720000" y="3420360"/>
            <a:ext cx="10690560" cy="1619640"/>
          </a:xfrm>
          <a:prstGeom prst="rect">
            <a:avLst/>
          </a:prstGeom>
          <a:noFill/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649080" y="105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aa95"/>
                </a:highlight>
                <a:latin typeface="Lato"/>
              </a:rPr>
              <a:t>Example 3:</a:t>
            </a:r>
            <a:r>
              <a:rPr b="0" lang="en-PH" sz="1800" spc="-1" strike="noStrike">
                <a:highlight>
                  <a:srgbClr val="ffaa95"/>
                </a:highlight>
                <a:latin typeface="Lato"/>
              </a:rPr>
              <a:t> What is 251 – 100?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Answer:</a:t>
            </a:r>
            <a:r>
              <a:rPr b="0" lang="en-PH" sz="1800" spc="-1" strike="noStrike">
                <a:latin typeface="Lato"/>
              </a:rPr>
              <a:t> As stated in the previous lesson, if the exponent is 1, it will yield a power similar to its base. Thus, 251 is equal to 25. On the other hand, since 100 has a zero exponent, the resulting power will be 1. Thus, you will have: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</a:t>
            </a:r>
            <a:r>
              <a:rPr b="0" lang="en-PH" sz="1800" spc="-1" strike="noStrike">
                <a:latin typeface="Lato"/>
              </a:rPr>
              <a:t>25</a:t>
            </a:r>
            <a:r>
              <a:rPr b="0" lang="en-PH" sz="1800" spc="-1" strike="noStrike" baseline="14000000">
                <a:latin typeface="Lato"/>
              </a:rPr>
              <a:t>1</a:t>
            </a:r>
            <a:r>
              <a:rPr b="0" lang="en-PH" sz="1800" spc="-1" strike="noStrike">
                <a:latin typeface="Lato"/>
              </a:rPr>
              <a:t> – 10</a:t>
            </a:r>
            <a:r>
              <a:rPr b="0" lang="en-PH" sz="1800" spc="-1" strike="noStrike" baseline="14000000">
                <a:latin typeface="Lato"/>
              </a:rPr>
              <a:t>0</a:t>
            </a:r>
            <a:r>
              <a:rPr b="0" lang="en-PH" sz="1800" spc="-1" strike="noStrike">
                <a:latin typeface="Lato"/>
              </a:rPr>
              <a:t> = 25 - 1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            </a:t>
            </a:r>
            <a:r>
              <a:rPr b="0" lang="en-PH" sz="1800" spc="-1" strike="noStrike">
                <a:latin typeface="Lato"/>
              </a:rPr>
              <a:t>= 24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Therefore, 25</a:t>
            </a:r>
            <a:r>
              <a:rPr b="0" lang="en-PH" sz="1800" spc="-1" strike="noStrike" baseline="14000000">
                <a:latin typeface="Lato"/>
                <a:ea typeface="PingFang SC"/>
              </a:rPr>
              <a:t>1</a:t>
            </a:r>
            <a:r>
              <a:rPr b="0" lang="en-PH" sz="1800" spc="-1" strike="noStrike">
                <a:latin typeface="Lato"/>
                <a:ea typeface="PingFang SC"/>
              </a:rPr>
              <a:t> – 10</a:t>
            </a:r>
            <a:r>
              <a:rPr b="0" lang="en-PH" sz="1800" spc="-1" strike="noStrike" baseline="14000000">
                <a:latin typeface="Lato"/>
                <a:ea typeface="PingFang SC"/>
              </a:rPr>
              <a:t>0</a:t>
            </a:r>
            <a:r>
              <a:rPr b="0" lang="en-PH" sz="1800" spc="-1" strike="noStrike">
                <a:latin typeface="Lato"/>
                <a:ea typeface="PingFang SC"/>
              </a:rPr>
              <a:t> is equal to 24. </a:t>
            </a:r>
            <a:r>
              <a:rPr b="0" lang="en-PH" sz="1200" spc="-1" strike="noStrike">
                <a:latin typeface="Lato"/>
                <a:ea typeface="PingFang SC"/>
              </a:rPr>
              <a:t>      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649080" y="105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a6a6"/>
                </a:highlight>
                <a:latin typeface="Lato"/>
              </a:rPr>
              <a:t>Example 4:</a:t>
            </a:r>
            <a:r>
              <a:rPr b="0" lang="en-PH" sz="1800" spc="-1" strike="noStrike">
                <a:highlight>
                  <a:srgbClr val="ffa6a6"/>
                </a:highlight>
                <a:latin typeface="Lato"/>
              </a:rPr>
              <a:t> Show that the first, second, and third powers of 10 are 10, 100, and 1,000, respectively.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Answer:</a:t>
            </a: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latin typeface="Lato"/>
              </a:rPr>
              <a:t>              </a:t>
            </a:r>
            <a:r>
              <a:rPr b="0" lang="en-PH" sz="1800" spc="-1" strike="noStrike">
                <a:latin typeface="Lato"/>
              </a:rPr>
              <a:t>As stated in the previous lesson, if the exponent is 1, it will yield a power similar to its base. Thus, 10</a:t>
            </a:r>
            <a:r>
              <a:rPr b="0" lang="en-PH" sz="1800" spc="-1" strike="noStrike" baseline="14000000">
                <a:latin typeface="Lato"/>
              </a:rPr>
              <a:t>1</a:t>
            </a:r>
            <a:r>
              <a:rPr b="0" lang="en-PH" sz="1800" spc="-1" strike="noStrike">
                <a:latin typeface="Lato"/>
              </a:rPr>
              <a:t> is equal to 10. The second power of 10, written as 10</a:t>
            </a:r>
            <a:r>
              <a:rPr b="0" lang="en-PH" sz="1800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, can be written in product form as 10 × 10, which will yield a product of 100. Lastly, the third power of 10, written as 10</a:t>
            </a:r>
            <a:r>
              <a:rPr b="0" lang="en-PH" sz="1800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, can be written in product form as 10 × 10 × 10, which will yield a product of 1,000.    </a:t>
            </a:r>
            <a:r>
              <a:rPr b="0" lang="en-PH" sz="1200" spc="-1" strike="noStrike">
                <a:latin typeface="Lato"/>
              </a:rPr>
              <a:t>     </a:t>
            </a:r>
            <a:endParaRPr b="0" lang="en-PH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649080" y="105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aa95"/>
                </a:highlight>
                <a:latin typeface="Lato"/>
              </a:rPr>
              <a:t>Example 5:</a:t>
            </a:r>
            <a:r>
              <a:rPr b="0" lang="en-PH" sz="1800" spc="-1" strike="noStrike">
                <a:highlight>
                  <a:srgbClr val="ffaa95"/>
                </a:highlight>
                <a:latin typeface="Lato"/>
              </a:rPr>
              <a:t> What is 2</a:t>
            </a:r>
            <a:r>
              <a:rPr b="0" lang="en-PH" sz="1800" spc="-1" strike="noStrike" baseline="14000000">
                <a:highlight>
                  <a:srgbClr val="ffaa95"/>
                </a:highlight>
                <a:latin typeface="Lato"/>
              </a:rPr>
              <a:t>3</a:t>
            </a:r>
            <a:r>
              <a:rPr b="0" lang="en-PH" sz="1800" spc="-1" strike="noStrike">
                <a:highlight>
                  <a:srgbClr val="ffaa95"/>
                </a:highlight>
                <a:latin typeface="Lato"/>
              </a:rPr>
              <a:t> + 3</a:t>
            </a:r>
            <a:r>
              <a:rPr b="0" lang="en-PH" sz="1800" spc="-1" strike="noStrike" baseline="14000000">
                <a:highlight>
                  <a:srgbClr val="ffaa95"/>
                </a:highlight>
                <a:latin typeface="Lato"/>
              </a:rPr>
              <a:t>2</a:t>
            </a:r>
            <a:r>
              <a:rPr b="0" lang="en-PH" sz="1800" spc="-1" strike="noStrike">
                <a:highlight>
                  <a:srgbClr val="ffaa95"/>
                </a:highlight>
                <a:latin typeface="Lato"/>
              </a:rPr>
              <a:t>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Answer: </a:t>
            </a:r>
            <a:r>
              <a:rPr b="0" lang="en-PH" sz="1800" spc="-1" strike="noStrike">
                <a:latin typeface="Lato"/>
              </a:rPr>
              <a:t>First, you have to find the values of each exponential term. Afterward, you can add their results.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</a:t>
            </a:r>
            <a:r>
              <a:rPr b="0" lang="en-PH" sz="1800" spc="-1" strike="noStrike">
                <a:latin typeface="Lato"/>
              </a:rPr>
              <a:t>2</a:t>
            </a:r>
            <a:r>
              <a:rPr b="0" lang="en-PH" sz="1800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= 2 × 2 × 2                     3</a:t>
            </a:r>
            <a:r>
              <a:rPr b="0" lang="en-PH" sz="1800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= 3 × 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</a:t>
            </a:r>
            <a:r>
              <a:rPr b="0" lang="en-PH" sz="1800" spc="-1" strike="noStrike">
                <a:latin typeface="Lato"/>
              </a:rPr>
              <a:t>= 8                                     = 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</a:t>
            </a:r>
            <a:r>
              <a:rPr b="0" lang="en-PH" sz="1800" spc="-1" strike="noStrike">
                <a:latin typeface="Lato"/>
              </a:rPr>
              <a:t>2</a:t>
            </a:r>
            <a:r>
              <a:rPr b="0" lang="en-PH" sz="1800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+ 3</a:t>
            </a:r>
            <a:r>
              <a:rPr b="0" lang="en-PH" sz="1800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= 8 + 9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</a:t>
            </a:r>
            <a:r>
              <a:rPr b="0" lang="en-PH" sz="1800" spc="-1" strike="noStrike">
                <a:latin typeface="Lato"/>
              </a:rPr>
              <a:t>= 17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23 + 32 = 17.   </a:t>
            </a:r>
            <a:r>
              <a:rPr b="0" lang="en-PH" sz="1200" spc="-1" strike="noStrike">
                <a:latin typeface="Lato"/>
              </a:rPr>
              <a:t>   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649080" y="105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7"/>
              </a:spcBef>
              <a:buNone/>
            </a:pPr>
            <a:r>
              <a:rPr b="1" lang="en-PH" sz="1800" spc="-1" strike="noStrike">
                <a:highlight>
                  <a:srgbClr val="ffa6a6"/>
                </a:highlight>
                <a:latin typeface="Lato"/>
              </a:rPr>
              <a:t>Example 6:</a:t>
            </a:r>
            <a:r>
              <a:rPr b="0" lang="en-PH" sz="1800" spc="-1" strike="noStrike">
                <a:highlight>
                  <a:srgbClr val="ffa6a6"/>
                </a:highlight>
                <a:latin typeface="Lato"/>
              </a:rPr>
              <a:t> In geometry, the area of a square is equal to the square of its side (s). This relationship can be written in exponential form as the Area of a square = s2, where s is the measurement of one side of a square. Given this condition, what is the area of the square with sides measuring 4 centimeters?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r>
              <a:rPr b="0" lang="en-PH" sz="1800" spc="-1" strike="noStrike">
                <a:latin typeface="Lato"/>
              </a:rPr>
              <a:t> Since the area of the square is expressed as s2 where s is the measure of one side of a square, the area of the square whose side measures 4 centimeters can be written as: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</a:t>
            </a:r>
            <a:r>
              <a:rPr b="0" lang="en-PH" sz="1800" spc="-1" strike="noStrike">
                <a:latin typeface="Lato"/>
              </a:rPr>
              <a:t>Area of square = s</a:t>
            </a:r>
            <a:r>
              <a:rPr b="0" lang="en-PH" sz="1800" spc="-1" strike="noStrike" baseline="14000000">
                <a:latin typeface="Lato"/>
              </a:rPr>
              <a:t>2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        </a:t>
            </a:r>
            <a:r>
              <a:rPr b="0" lang="en-PH" sz="1800" spc="-1" strike="noStrike">
                <a:latin typeface="Lato"/>
              </a:rPr>
              <a:t>= 4</a:t>
            </a:r>
            <a:r>
              <a:rPr b="0" lang="en-PH" sz="1800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= 16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r>
              <a:rPr b="0" lang="en-PH" sz="1800" spc="-1" strike="noStrike">
                <a:latin typeface="Lato"/>
              </a:rPr>
              <a:t>Thus, the area of the square with sides that measure 4 centimeters is 16 square meters or 16 cm</a:t>
            </a:r>
            <a:r>
              <a:rPr b="0" lang="en-PH" sz="1800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. You have to express the unit of measure as square units. </a:t>
            </a:r>
            <a:r>
              <a:rPr b="0" lang="en-PH" sz="1200" spc="-1" strike="noStrike">
                <a:latin typeface="Lato"/>
              </a:rPr>
              <a:t>   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649080" y="105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aa95"/>
                </a:highlight>
                <a:latin typeface="Lato"/>
              </a:rPr>
              <a:t>Example 7:</a:t>
            </a:r>
            <a:r>
              <a:rPr b="0" lang="en-PH" sz="1800" spc="-1" strike="noStrike">
                <a:highlight>
                  <a:srgbClr val="ffaa95"/>
                </a:highlight>
                <a:latin typeface="Lato"/>
              </a:rPr>
              <a:t> If one side of a square lot in Las Piñas measures 16 meters, how much would the square lot cost if the price per square meter is ₱35,000?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 Since the measurement of one side of the square is 16 meters, its area can be expressed as (16 meters)</a:t>
            </a:r>
            <a:r>
              <a:rPr b="0" lang="en-PH" sz="1800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. Thus, you can evaluate it as: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</a:t>
            </a:r>
            <a:r>
              <a:rPr b="0" lang="en-PH" sz="1800" spc="-1" strike="noStrike">
                <a:latin typeface="Lato"/>
              </a:rPr>
              <a:t>162 = 16 × 16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</a:t>
            </a:r>
            <a:r>
              <a:rPr b="0" lang="en-PH" sz="1800" spc="-1" strike="noStrike">
                <a:latin typeface="Lato"/>
              </a:rPr>
              <a:t>= 256 square meters or 256 sq. 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</a:t>
            </a:r>
            <a:r>
              <a:rPr b="0" lang="en-PH" sz="1200" spc="-1" strike="noStrike">
                <a:latin typeface="Lato"/>
              </a:rPr>
              <a:t>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649080" y="105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Evaluating Numbers in Exponential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r>
              <a:rPr b="0" lang="en-PH" sz="1800" spc="-1" strike="noStrike">
                <a:latin typeface="Lato"/>
              </a:rPr>
              <a:t>You can now proceed to computing the price of the entire lot by multiplying the obtained area by the price per square meter. By doing that, you will have: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  </a:t>
            </a:r>
            <a:r>
              <a:rPr b="1" lang="en-PH" sz="1800" spc="-1" strike="noStrike">
                <a:latin typeface="Lato"/>
              </a:rPr>
              <a:t>Price of the square lot </a:t>
            </a:r>
            <a:r>
              <a:rPr b="0" lang="en-PH" sz="1800" spc="-1" strike="noStrike">
                <a:latin typeface="Lato"/>
              </a:rPr>
              <a:t>= (Area of the lot in sq. m) × (the price per sq. m)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</a:t>
            </a:r>
            <a:r>
              <a:rPr b="0" lang="en-PH" sz="1800" spc="-1" strike="noStrike">
                <a:latin typeface="Lato"/>
              </a:rPr>
              <a:t>= 256 × 35,000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</a:t>
            </a:r>
            <a:r>
              <a:rPr b="0" lang="en-PH" sz="1800" spc="-1" strike="noStrike">
                <a:latin typeface="Lato"/>
              </a:rPr>
              <a:t>= 8,960,000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the price of the square lot is </a:t>
            </a:r>
            <a:r>
              <a:rPr b="1" lang="en-PH" sz="1800" spc="-1" strike="noStrike">
                <a:latin typeface="Lato"/>
              </a:rPr>
              <a:t>₱8,960,000. </a:t>
            </a:r>
            <a:r>
              <a:rPr b="0" lang="en-PH" sz="1800" spc="-1" strike="noStrike">
                <a:latin typeface="Lato"/>
              </a:rPr>
              <a:t> </a:t>
            </a:r>
            <a:r>
              <a:rPr b="0" lang="en-PH" sz="1200" spc="-1" strike="noStrike">
                <a:latin typeface="Lato"/>
              </a:rPr>
              <a:t>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2023-03-28T11:42:45Z</dcterms:modified>
  <cp:revision>54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