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9160" cy="68450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6040" cy="2786040"/>
          </a:xfrm>
          <a:prstGeom prst="rect">
            <a:avLst/>
          </a:prstGeom>
          <a:ln w="0">
            <a:noFill/>
          </a:ln>
        </p:spPr>
      </p:pic>
      <p:sp>
        <p:nvSpPr>
          <p:cNvPr id="2" name="Rectangle 5"/>
          <p:cNvSpPr/>
          <p:nvPr/>
        </p:nvSpPr>
        <p:spPr>
          <a:xfrm>
            <a:off x="3487320" y="1475280"/>
            <a:ext cx="8691480" cy="38494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1480" cy="3711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9160" cy="622080"/>
          </a:xfrm>
          <a:prstGeom prst="rect">
            <a:avLst/>
          </a:prstGeom>
          <a:ln w="0">
            <a:noFill/>
          </a:ln>
        </p:spPr>
      </p:pic>
      <p:sp>
        <p:nvSpPr>
          <p:cNvPr id="43" name="Rectangle 7"/>
          <p:cNvSpPr/>
          <p:nvPr/>
        </p:nvSpPr>
        <p:spPr>
          <a:xfrm>
            <a:off x="10868760" y="0"/>
            <a:ext cx="957600" cy="9576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1680" cy="1021680"/>
          </a:xfrm>
          <a:prstGeom prst="rect">
            <a:avLst/>
          </a:prstGeom>
          <a:ln w="0">
            <a:noFill/>
          </a:ln>
        </p:spPr>
      </p:pic>
      <p:sp>
        <p:nvSpPr>
          <p:cNvPr id="45" name="TextBox 9"/>
          <p:cNvSpPr/>
          <p:nvPr/>
        </p:nvSpPr>
        <p:spPr>
          <a:xfrm>
            <a:off x="185400" y="6362280"/>
            <a:ext cx="467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0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3480" cy="33717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700000"/>
            <a:ext cx="77389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Uses of Plants to People and Surroundings</a:t>
            </a:r>
            <a:endParaRPr b="0" lang="en-PH" sz="3600" spc="-1" strike="noStrike">
              <a:latin typeface="Lato"/>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6760" cy="342360"/>
          </a:xfrm>
          <a:prstGeom prst="rect">
            <a:avLst/>
          </a:prstGeom>
          <a:noFill/>
          <a:ln w="0">
            <a:noFill/>
          </a:ln>
        </p:spPr>
        <p:style>
          <a:lnRef idx="0"/>
          <a:fillRef idx="0"/>
          <a:effectRef idx="0"/>
          <a:fontRef idx="minor"/>
        </p:style>
      </p:sp>
      <p:sp>
        <p:nvSpPr>
          <p:cNvPr id="126" name=""/>
          <p:cNvSpPr/>
          <p:nvPr/>
        </p:nvSpPr>
        <p:spPr>
          <a:xfrm>
            <a:off x="0" y="1080000"/>
            <a:ext cx="3060000" cy="540000"/>
          </a:xfrm>
          <a:prstGeom prst="rect">
            <a:avLst/>
          </a:prstGeom>
          <a:gradFill rotWithShape="0">
            <a:gsLst>
              <a:gs pos="0">
                <a:srgbClr val="ff860d">
                  <a:alpha val="0"/>
                </a:srgbClr>
              </a:gs>
              <a:gs pos="100000">
                <a:srgbClr val="ff860d"/>
              </a:gs>
            </a:gsLst>
            <a:path path="rect">
              <a:fillToRect l="50000" t="50000" r="50000" b="50000"/>
            </a:path>
          </a:gradFill>
          <a:ln cap="rnd" w="29160">
            <a:solidFill>
              <a:srgbClr val="b85c00"/>
            </a:solidFill>
            <a:prstDash val="lgDash"/>
            <a:round/>
          </a:ln>
        </p:spPr>
        <p:style>
          <a:lnRef idx="0"/>
          <a:fillRef idx="0"/>
          <a:effectRef idx="0"/>
          <a:fontRef idx="minor"/>
        </p:style>
        <p:txBody>
          <a:bodyPr lIns="104400" rIns="104400" tIns="59400" bIns="59400" anchor="ctr">
            <a:noAutofit/>
          </a:bodyPr>
          <a:p>
            <a:pPr algn="ctr">
              <a:lnSpc>
                <a:spcPct val="100000"/>
              </a:lnSpc>
              <a:buNone/>
            </a:pPr>
            <a:r>
              <a:rPr b="1" lang="en-PH" sz="2000" spc="-1" strike="noStrike">
                <a:solidFill>
                  <a:srgbClr val="000000"/>
                </a:solidFill>
                <a:latin typeface="Lato"/>
                <a:ea typeface="AppleSystemUIFont"/>
              </a:rPr>
              <a:t>What Plants Give Us</a:t>
            </a:r>
            <a:endParaRPr b="0" lang="en-PH" sz="2000" spc="-1" strike="noStrike">
              <a:solidFill>
                <a:srgbClr val="000000"/>
              </a:solidFill>
              <a:latin typeface="Arial"/>
            </a:endParaRPr>
          </a:p>
        </p:txBody>
      </p:sp>
      <p:sp>
        <p:nvSpPr>
          <p:cNvPr id="127" name=""/>
          <p:cNvSpPr txBox="1"/>
          <p:nvPr/>
        </p:nvSpPr>
        <p:spPr>
          <a:xfrm>
            <a:off x="540000" y="2052000"/>
            <a:ext cx="11121120" cy="790200"/>
          </a:xfrm>
          <a:prstGeom prst="rect">
            <a:avLst/>
          </a:prstGeom>
          <a:noFill/>
          <a:ln w="0">
            <a:noFill/>
          </a:ln>
        </p:spPr>
        <p:txBody>
          <a:bodyPr lIns="90000" rIns="90000" tIns="45000" bIns="45000" anchor="t">
            <a:noAutofit/>
          </a:bodyPr>
          <a:p>
            <a:pPr algn="just">
              <a:buNone/>
            </a:pPr>
            <a:r>
              <a:rPr b="0" lang="en-PH" sz="2000" spc="-1" strike="noStrike">
                <a:latin typeface="Lato"/>
                <a:ea typeface="AppleSystemUIFont"/>
              </a:rPr>
              <a:t>	</a:t>
            </a:r>
            <a:r>
              <a:rPr b="0" lang="en-PH" sz="2000" spc="-1" strike="noStrike">
                <a:latin typeface="Lato"/>
                <a:ea typeface="AppleSystemUIFont"/>
              </a:rPr>
              <a:t>Plants give us many things. Plants give us food. Plants give us materials for making clothes. </a:t>
            </a:r>
            <a:r>
              <a:rPr b="1" lang="en-PH" sz="2000" spc="-1" strike="noStrike">
                <a:latin typeface="Lato"/>
                <a:ea typeface="AppleSystemUIFont"/>
              </a:rPr>
              <a:t>Examples</a:t>
            </a:r>
            <a:r>
              <a:rPr b="0" lang="en-PH" sz="2000" spc="-1" strike="noStrike">
                <a:latin typeface="Lato"/>
                <a:ea typeface="AppleSystemUIFont"/>
              </a:rPr>
              <a:t> of these plants are the cotton plant, pineapple plant, and abaca.</a:t>
            </a:r>
            <a:endParaRPr b="0" lang="en-PH" sz="2000" spc="-1" strike="noStrike">
              <a:latin typeface="Lato"/>
              <a:ea typeface="AppleSystemUIFont"/>
            </a:endParaRPr>
          </a:p>
        </p:txBody>
      </p:sp>
      <p:sp>
        <p:nvSpPr>
          <p:cNvPr id="128" name=""/>
          <p:cNvSpPr txBox="1"/>
          <p:nvPr/>
        </p:nvSpPr>
        <p:spPr>
          <a:xfrm>
            <a:off x="335880" y="2968920"/>
            <a:ext cx="11520000" cy="770760"/>
          </a:xfrm>
          <a:prstGeom prst="rect">
            <a:avLst/>
          </a:prstGeom>
          <a:noFill/>
          <a:ln w="0">
            <a:noFill/>
          </a:ln>
        </p:spPr>
        <p:txBody>
          <a:bodyPr lIns="90000" rIns="90000" tIns="45000" bIns="45000" anchor="t">
            <a:noAutofit/>
          </a:bodyPr>
          <a:p>
            <a:pPr algn="just">
              <a:buNone/>
            </a:pPr>
            <a:r>
              <a:rPr b="0" lang="en-PH" sz="2000" spc="-1" strike="noStrike">
                <a:latin typeface="Lato"/>
                <a:ea typeface="AppleSystemUIFont"/>
              </a:rPr>
              <a:t>	</a:t>
            </a:r>
            <a:r>
              <a:rPr b="0" lang="en-PH" sz="2000" spc="-1" strike="noStrike">
                <a:latin typeface="Lato"/>
                <a:ea typeface="AppleSystemUIFont"/>
              </a:rPr>
              <a:t>Look around you. There are some places where there are plenty of plants. It feels cool and fresh in a place where there are many plants.</a:t>
            </a:r>
            <a:endParaRPr b="0" lang="en-PH" sz="2000" spc="-1" strike="noStrike">
              <a:latin typeface="Lato"/>
              <a:ea typeface="AppleSystemUIFont"/>
            </a:endParaRPr>
          </a:p>
        </p:txBody>
      </p:sp>
      <p:sp>
        <p:nvSpPr>
          <p:cNvPr id="129" name=""/>
          <p:cNvSpPr txBox="1"/>
          <p:nvPr/>
        </p:nvSpPr>
        <p:spPr>
          <a:xfrm>
            <a:off x="360000" y="3853440"/>
            <a:ext cx="11700000" cy="430560"/>
          </a:xfrm>
          <a:prstGeom prst="rect">
            <a:avLst/>
          </a:prstGeom>
          <a:noFill/>
          <a:ln w="0">
            <a:noFill/>
          </a:ln>
        </p:spPr>
        <p:txBody>
          <a:bodyPr lIns="90000" rIns="90000" tIns="45000" bIns="45000" anchor="t">
            <a:noAutofit/>
          </a:bodyPr>
          <a:p>
            <a:r>
              <a:rPr b="0" lang="en-PH" sz="2000" spc="-1" strike="noStrike">
                <a:latin typeface="Lato"/>
                <a:ea typeface="AppleSystemUIFont"/>
              </a:rPr>
              <a:t>Plants give off oxygen that makes air good to breathe in. People need fresh air to live and be healthy.</a:t>
            </a:r>
            <a:endParaRPr b="0" lang="en-PH" sz="2000" spc="-1" strike="noStrike">
              <a:latin typeface="Lato"/>
              <a:ea typeface="AppleSystemUIFont"/>
            </a:endParaRPr>
          </a:p>
        </p:txBody>
      </p:sp>
      <p:sp>
        <p:nvSpPr>
          <p:cNvPr id="130" name=""/>
          <p:cNvSpPr txBox="1"/>
          <p:nvPr/>
        </p:nvSpPr>
        <p:spPr>
          <a:xfrm>
            <a:off x="425880" y="4500000"/>
            <a:ext cx="11340000" cy="770760"/>
          </a:xfrm>
          <a:prstGeom prst="rect">
            <a:avLst/>
          </a:prstGeom>
          <a:noFill/>
          <a:ln w="0">
            <a:noFill/>
          </a:ln>
        </p:spPr>
        <p:txBody>
          <a:bodyPr lIns="90000" rIns="90000" tIns="45000" bIns="45000" anchor="t">
            <a:noAutofit/>
          </a:bodyPr>
          <a:p>
            <a:pPr algn="just">
              <a:buNone/>
            </a:pPr>
            <a:r>
              <a:rPr b="0" lang="en-PH" sz="2000" spc="-1" strike="noStrike">
                <a:latin typeface="Lato"/>
                <a:ea typeface="AppleSystemUIFont"/>
              </a:rPr>
              <a:t>	</a:t>
            </a:r>
            <a:r>
              <a:rPr b="0" lang="en-PH" sz="2000" spc="-1" strike="noStrike">
                <a:latin typeface="Lato"/>
                <a:ea typeface="AppleSystemUIFont"/>
              </a:rPr>
              <a:t>With fewer trees, there will be less fresh air. With less fresh air, more people will get sick. With fewer trees, many places will be flooded when it rains hard.</a:t>
            </a:r>
            <a:endParaRPr b="0"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10260000" y="5746320"/>
            <a:ext cx="176760" cy="342360"/>
          </a:xfrm>
          <a:prstGeom prst="rect">
            <a:avLst/>
          </a:prstGeom>
          <a:noFill/>
          <a:ln w="0">
            <a:noFill/>
          </a:ln>
        </p:spPr>
        <p:style>
          <a:lnRef idx="0"/>
          <a:fillRef idx="0"/>
          <a:effectRef idx="0"/>
          <a:fontRef idx="minor"/>
        </p:style>
      </p:sp>
      <p:sp>
        <p:nvSpPr>
          <p:cNvPr id="132" name=""/>
          <p:cNvSpPr/>
          <p:nvPr/>
        </p:nvSpPr>
        <p:spPr>
          <a:xfrm>
            <a:off x="0" y="540000"/>
            <a:ext cx="4140000" cy="540000"/>
          </a:xfrm>
          <a:prstGeom prst="rect">
            <a:avLst/>
          </a:prstGeom>
          <a:gradFill rotWithShape="0">
            <a:gsLst>
              <a:gs pos="0">
                <a:srgbClr val="ff860d">
                  <a:alpha val="0"/>
                </a:srgbClr>
              </a:gs>
              <a:gs pos="100000">
                <a:srgbClr val="ff860d"/>
              </a:gs>
            </a:gsLst>
            <a:path path="rect">
              <a:fillToRect l="50000" t="50000" r="50000" b="50000"/>
            </a:path>
          </a:gradFill>
          <a:ln cap="rnd" w="29160">
            <a:solidFill>
              <a:srgbClr val="b85c00"/>
            </a:solidFill>
            <a:prstDash val="lgDash"/>
            <a:round/>
          </a:ln>
        </p:spPr>
        <p:style>
          <a:lnRef idx="0"/>
          <a:fillRef idx="0"/>
          <a:effectRef idx="0"/>
          <a:fontRef idx="minor"/>
        </p:style>
        <p:txBody>
          <a:bodyPr lIns="104400" rIns="104400" tIns="59400" bIns="59400" anchor="ctr">
            <a:noAutofit/>
          </a:bodyPr>
          <a:p>
            <a:pPr algn="ctr">
              <a:buNone/>
            </a:pPr>
            <a:r>
              <a:rPr b="1" lang="en-PH" sz="2000" spc="-1" strike="noStrike">
                <a:solidFill>
                  <a:srgbClr val="000000"/>
                </a:solidFill>
                <a:latin typeface="Lato"/>
                <a:ea typeface="AppleSystemUIFont"/>
              </a:rPr>
              <a:t>Other Things Plants Give Us</a:t>
            </a:r>
            <a:endParaRPr b="0" lang="en-PH" sz="2000" spc="-1" strike="noStrike">
              <a:latin typeface="AppleSystemUIFont"/>
              <a:ea typeface="AppleSystemUIFont"/>
            </a:endParaRPr>
          </a:p>
        </p:txBody>
      </p:sp>
      <p:sp>
        <p:nvSpPr>
          <p:cNvPr id="133" name=""/>
          <p:cNvSpPr txBox="1"/>
          <p:nvPr/>
        </p:nvSpPr>
        <p:spPr>
          <a:xfrm>
            <a:off x="720000" y="1505160"/>
            <a:ext cx="4500000" cy="474840"/>
          </a:xfrm>
          <a:prstGeom prst="rect">
            <a:avLst/>
          </a:prstGeom>
          <a:noFill/>
          <a:ln w="0">
            <a:noFill/>
          </a:ln>
        </p:spPr>
        <p:txBody>
          <a:bodyPr lIns="90000" rIns="90000" tIns="45000" bIns="45000" anchor="t">
            <a:noAutofit/>
          </a:bodyPr>
          <a:p>
            <a:pPr algn="ctr">
              <a:buNone/>
            </a:pPr>
            <a:r>
              <a:rPr b="0" lang="en-PH" sz="2000" spc="-1" strike="noStrike">
                <a:highlight>
                  <a:srgbClr val="e0c2cd"/>
                </a:highlight>
                <a:latin typeface="Lato"/>
                <a:ea typeface="AppleSystemUIFont"/>
              </a:rPr>
              <a:t>Some Plants Are Used As Medicines</a:t>
            </a:r>
            <a:endParaRPr b="0" lang="en-PH" sz="2000" spc="-1" strike="noStrike">
              <a:highlight>
                <a:srgbClr val="e0c2cd"/>
              </a:highlight>
              <a:latin typeface="Lato"/>
              <a:ea typeface="AppleSystemUIFont"/>
            </a:endParaRPr>
          </a:p>
        </p:txBody>
      </p:sp>
      <p:sp>
        <p:nvSpPr>
          <p:cNvPr id="134" name=""/>
          <p:cNvSpPr txBox="1"/>
          <p:nvPr/>
        </p:nvSpPr>
        <p:spPr>
          <a:xfrm>
            <a:off x="875880" y="2109240"/>
            <a:ext cx="10440000" cy="770760"/>
          </a:xfrm>
          <a:prstGeom prst="rect">
            <a:avLst/>
          </a:prstGeom>
          <a:noFill/>
          <a:ln w="0">
            <a:noFill/>
          </a:ln>
        </p:spPr>
        <p:txBody>
          <a:bodyPr lIns="90000" rIns="90000" tIns="45000" bIns="45000" anchor="t">
            <a:noAutofit/>
          </a:bodyPr>
          <a:p>
            <a:pPr algn="just">
              <a:buNone/>
            </a:pPr>
            <a:r>
              <a:rPr b="0" lang="en-PH" sz="2000" spc="-1" strike="noStrike">
                <a:latin typeface="Lato"/>
                <a:ea typeface="AppleSystemUIFont"/>
              </a:rPr>
              <a:t>	</a:t>
            </a:r>
            <a:r>
              <a:rPr b="0" lang="en-PH" sz="2000" spc="-1" strike="noStrike">
                <a:latin typeface="Lato"/>
                <a:ea typeface="AppleSystemUIFont"/>
              </a:rPr>
              <a:t>Medicines obtained from plants are called herbal medicines. These are effective cures for common ailments.</a:t>
            </a:r>
            <a:endParaRPr b="0" lang="en-PH" sz="2000" spc="-1" strike="noStrike">
              <a:latin typeface="Lato"/>
              <a:ea typeface="AppleSystemUIFont"/>
            </a:endParaRPr>
          </a:p>
        </p:txBody>
      </p:sp>
      <p:sp>
        <p:nvSpPr>
          <p:cNvPr id="135" name=""/>
          <p:cNvSpPr txBox="1"/>
          <p:nvPr/>
        </p:nvSpPr>
        <p:spPr>
          <a:xfrm>
            <a:off x="474120" y="3102120"/>
            <a:ext cx="6365880" cy="497880"/>
          </a:xfrm>
          <a:prstGeom prst="rect">
            <a:avLst/>
          </a:prstGeom>
          <a:noFill/>
          <a:ln w="0">
            <a:noFill/>
          </a:ln>
        </p:spPr>
        <p:txBody>
          <a:bodyPr lIns="90000" rIns="90000" tIns="45000" bIns="45000" anchor="t">
            <a:noAutofit/>
          </a:bodyPr>
          <a:p>
            <a:r>
              <a:rPr b="0" lang="en-PH" sz="2000" spc="-1" strike="noStrike">
                <a:latin typeface="Lato"/>
                <a:ea typeface="AppleSystemUIFont"/>
              </a:rPr>
              <a:t>Here are some of the plants we use when we get sick.</a:t>
            </a:r>
            <a:endParaRPr b="0" lang="en-PH" sz="2000" spc="-1" strike="noStrike">
              <a:latin typeface="Lato"/>
              <a:ea typeface="AppleSystemUIFont"/>
            </a:endParaRPr>
          </a:p>
        </p:txBody>
      </p:sp>
      <p:sp>
        <p:nvSpPr>
          <p:cNvPr id="136" name=""/>
          <p:cNvSpPr txBox="1"/>
          <p:nvPr/>
        </p:nvSpPr>
        <p:spPr>
          <a:xfrm>
            <a:off x="540000" y="3714840"/>
            <a:ext cx="5220000" cy="2045160"/>
          </a:xfrm>
          <a:prstGeom prst="rect">
            <a:avLst/>
          </a:prstGeom>
          <a:noFill/>
          <a:ln w="0">
            <a:noFill/>
          </a:ln>
        </p:spPr>
        <p:txBody>
          <a:bodyPr lIns="90000" rIns="90000" tIns="45000" bIns="45000" anchor="t">
            <a:noAutofit/>
          </a:bodyPr>
          <a:p>
            <a:pPr>
              <a:lnSpc>
                <a:spcPct val="115000"/>
              </a:lnSpc>
              <a:buNone/>
            </a:pPr>
            <a:r>
              <a:rPr b="0" lang="en-PH" sz="2000" spc="-1" strike="noStrike">
                <a:latin typeface="Lato"/>
              </a:rPr>
              <a:t>1. guava leaves for wounds and diarrhea</a:t>
            </a:r>
            <a:endParaRPr b="0" lang="en-PH" sz="2000" spc="-1" strike="noStrike">
              <a:latin typeface="Lato"/>
              <a:ea typeface="AppleSystemUIFont"/>
            </a:endParaRPr>
          </a:p>
          <a:p>
            <a:pPr>
              <a:lnSpc>
                <a:spcPct val="115000"/>
              </a:lnSpc>
              <a:buNone/>
            </a:pPr>
            <a:r>
              <a:rPr b="0" lang="en-PH" sz="2000" spc="-1" strike="noStrike">
                <a:latin typeface="Lato"/>
              </a:rPr>
              <a:t>2. ampalaya leaves for colds and fever</a:t>
            </a:r>
            <a:endParaRPr b="0" lang="en-PH" sz="2000" spc="-1" strike="noStrike">
              <a:latin typeface="Lato"/>
              <a:ea typeface="AppleSystemUIFont"/>
            </a:endParaRPr>
          </a:p>
          <a:p>
            <a:pPr>
              <a:lnSpc>
                <a:spcPct val="115000"/>
              </a:lnSpc>
              <a:buNone/>
            </a:pPr>
            <a:r>
              <a:rPr b="0" lang="en-PH" sz="2000" spc="-1" strike="noStrike">
                <a:latin typeface="Lato"/>
              </a:rPr>
              <a:t>3. banaba leaves for kidney problems</a:t>
            </a:r>
            <a:endParaRPr b="0" lang="en-PH" sz="2000" spc="-1" strike="noStrike">
              <a:latin typeface="Lato"/>
              <a:ea typeface="AppleSystemUIFont"/>
            </a:endParaRPr>
          </a:p>
          <a:p>
            <a:pPr>
              <a:lnSpc>
                <a:spcPct val="115000"/>
              </a:lnSpc>
              <a:buNone/>
            </a:pPr>
            <a:r>
              <a:rPr b="0" lang="en-PH" sz="2000" spc="-1" strike="noStrike">
                <a:latin typeface="Lato"/>
              </a:rPr>
              <a:t>4. garlic for hypertension</a:t>
            </a:r>
            <a:endParaRPr b="0" lang="en-PH" sz="2000" spc="-1" strike="noStrike">
              <a:latin typeface="Lato"/>
              <a:ea typeface="AppleSystemUIFont"/>
            </a:endParaRPr>
          </a:p>
          <a:p>
            <a:pPr>
              <a:lnSpc>
                <a:spcPct val="115000"/>
              </a:lnSpc>
              <a:buNone/>
            </a:pPr>
            <a:r>
              <a:rPr b="0" lang="en-PH" sz="2000" spc="-1" strike="noStrike">
                <a:latin typeface="Lato"/>
              </a:rPr>
              <a:t>5. gumamela flowers for boils</a:t>
            </a:r>
            <a:endParaRPr b="0" lang="en-PH" sz="2000" spc="-1" strike="noStrike">
              <a:latin typeface="Lato"/>
              <a:ea typeface="AppleSystemUIFont"/>
            </a:endParaRPr>
          </a:p>
        </p:txBody>
      </p:sp>
      <p:pic>
        <p:nvPicPr>
          <p:cNvPr id="137" name="" descr=""/>
          <p:cNvPicPr/>
          <p:nvPr/>
        </p:nvPicPr>
        <p:blipFill>
          <a:blip r:embed="rId1"/>
          <a:stretch/>
        </p:blipFill>
        <p:spPr>
          <a:xfrm>
            <a:off x="7020000" y="2520000"/>
            <a:ext cx="4500000" cy="350460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0260000" y="5746320"/>
            <a:ext cx="176760" cy="342360"/>
          </a:xfrm>
          <a:prstGeom prst="rect">
            <a:avLst/>
          </a:prstGeom>
          <a:noFill/>
          <a:ln w="0">
            <a:noFill/>
          </a:ln>
        </p:spPr>
        <p:style>
          <a:lnRef idx="0"/>
          <a:fillRef idx="0"/>
          <a:effectRef idx="0"/>
          <a:fontRef idx="minor"/>
        </p:style>
      </p:sp>
      <p:sp>
        <p:nvSpPr>
          <p:cNvPr id="139" name=""/>
          <p:cNvSpPr txBox="1"/>
          <p:nvPr/>
        </p:nvSpPr>
        <p:spPr>
          <a:xfrm>
            <a:off x="180000" y="360000"/>
            <a:ext cx="5761080" cy="474840"/>
          </a:xfrm>
          <a:prstGeom prst="rect">
            <a:avLst/>
          </a:prstGeom>
          <a:noFill/>
          <a:ln w="0">
            <a:noFill/>
          </a:ln>
        </p:spPr>
        <p:txBody>
          <a:bodyPr lIns="90000" rIns="90000" tIns="45000" bIns="45000" anchor="t">
            <a:noAutofit/>
          </a:bodyPr>
          <a:p>
            <a:r>
              <a:rPr b="1" lang="en-PH" sz="2000" spc="-1" strike="noStrike">
                <a:highlight>
                  <a:srgbClr val="e0c2cd"/>
                </a:highlight>
                <a:latin typeface="Lato"/>
                <a:ea typeface="AppleSystemUIFont"/>
              </a:rPr>
              <a:t>Some Plants Give Us Building Materials</a:t>
            </a:r>
            <a:endParaRPr b="1" lang="en-PH" sz="2000" spc="-1" strike="noStrike">
              <a:highlight>
                <a:srgbClr val="e0c2cd"/>
              </a:highlight>
              <a:latin typeface="Lato"/>
              <a:ea typeface="AppleSystemUIFont"/>
            </a:endParaRPr>
          </a:p>
        </p:txBody>
      </p:sp>
      <p:sp>
        <p:nvSpPr>
          <p:cNvPr id="140" name=""/>
          <p:cNvSpPr txBox="1"/>
          <p:nvPr/>
        </p:nvSpPr>
        <p:spPr>
          <a:xfrm>
            <a:off x="360000" y="1029240"/>
            <a:ext cx="11520000" cy="770760"/>
          </a:xfrm>
          <a:prstGeom prst="rect">
            <a:avLst/>
          </a:prstGeom>
          <a:noFill/>
          <a:ln w="0">
            <a:noFill/>
          </a:ln>
        </p:spPr>
        <p:txBody>
          <a:bodyPr lIns="90000" rIns="90000" tIns="45000" bIns="45000" anchor="t">
            <a:noAutofit/>
          </a:bodyPr>
          <a:p>
            <a:pPr algn="just">
              <a:buNone/>
            </a:pPr>
            <a:r>
              <a:rPr b="0" lang="en-PH" sz="2000" spc="-1" strike="noStrike">
                <a:latin typeface="Lato"/>
                <a:ea typeface="AppleSystemUIFont"/>
              </a:rPr>
              <a:t>	</a:t>
            </a:r>
            <a:r>
              <a:rPr b="0" lang="en-PH" sz="2000" spc="-1" strike="noStrike">
                <a:latin typeface="Lato"/>
                <a:ea typeface="AppleSystemUIFont"/>
              </a:rPr>
              <a:t>Trees grow big, tall, and hard. They are good materials for building houses and schools. We get almost everything we need from plants. We should take good care of plants.</a:t>
            </a:r>
            <a:endParaRPr b="0" lang="en-PH" sz="2000" spc="-1" strike="noStrike">
              <a:latin typeface="Lato"/>
              <a:ea typeface="AppleSystemUIFont"/>
            </a:endParaRPr>
          </a:p>
        </p:txBody>
      </p:sp>
      <p:sp>
        <p:nvSpPr>
          <p:cNvPr id="141" name=""/>
          <p:cNvSpPr/>
          <p:nvPr/>
        </p:nvSpPr>
        <p:spPr>
          <a:xfrm>
            <a:off x="0" y="1908000"/>
            <a:ext cx="2880000" cy="540000"/>
          </a:xfrm>
          <a:prstGeom prst="rect">
            <a:avLst/>
          </a:prstGeom>
          <a:gradFill rotWithShape="0">
            <a:gsLst>
              <a:gs pos="0">
                <a:srgbClr val="ff860d">
                  <a:alpha val="0"/>
                </a:srgbClr>
              </a:gs>
              <a:gs pos="100000">
                <a:srgbClr val="ff860d"/>
              </a:gs>
            </a:gsLst>
            <a:path path="rect">
              <a:fillToRect l="50000" t="50000" r="50000" b="50000"/>
            </a:path>
          </a:gradFill>
          <a:ln cap="rnd" w="29160">
            <a:solidFill>
              <a:srgbClr val="b85c00"/>
            </a:solidFill>
            <a:prstDash val="lgDash"/>
            <a:round/>
          </a:ln>
        </p:spPr>
        <p:style>
          <a:lnRef idx="0"/>
          <a:fillRef idx="0"/>
          <a:effectRef idx="0"/>
          <a:fontRef idx="minor"/>
        </p:style>
        <p:txBody>
          <a:bodyPr lIns="104400" rIns="104400" tIns="59400" bIns="59400" anchor="ctr">
            <a:noAutofit/>
          </a:bodyPr>
          <a:p>
            <a:pPr algn="ctr">
              <a:buNone/>
            </a:pPr>
            <a:r>
              <a:rPr b="1" lang="en-PH" sz="2000" spc="-1" strike="noStrike">
                <a:solidFill>
                  <a:srgbClr val="000000"/>
                </a:solidFill>
                <a:latin typeface="Lato"/>
                <a:ea typeface="AppleSystemUIFont"/>
              </a:rPr>
              <a:t>Care for the Plants</a:t>
            </a:r>
            <a:endParaRPr b="0" lang="en-PH" sz="2000" spc="-1" strike="noStrike">
              <a:latin typeface="Lato"/>
              <a:ea typeface="AppleSystemUIFont"/>
            </a:endParaRPr>
          </a:p>
        </p:txBody>
      </p:sp>
      <p:sp>
        <p:nvSpPr>
          <p:cNvPr id="142" name=""/>
          <p:cNvSpPr txBox="1"/>
          <p:nvPr/>
        </p:nvSpPr>
        <p:spPr>
          <a:xfrm>
            <a:off x="242640" y="2556000"/>
            <a:ext cx="4905360" cy="430560"/>
          </a:xfrm>
          <a:prstGeom prst="rect">
            <a:avLst/>
          </a:prstGeom>
          <a:noFill/>
          <a:ln w="0">
            <a:noFill/>
          </a:ln>
        </p:spPr>
        <p:txBody>
          <a:bodyPr lIns="90000" rIns="90000" tIns="45000" bIns="45000" anchor="t">
            <a:noAutofit/>
          </a:bodyPr>
          <a:p>
            <a:r>
              <a:rPr b="0" lang="en-PH" sz="2000" spc="-1" strike="noStrike">
                <a:latin typeface="Lato"/>
                <a:ea typeface="AppleSystemUIFont"/>
              </a:rPr>
              <a:t>Here are some ways of caring for plants:</a:t>
            </a:r>
            <a:endParaRPr b="0" lang="en-PH" sz="2000" spc="-1" strike="noStrike">
              <a:latin typeface="Lato"/>
              <a:ea typeface="AppleSystemUIFont"/>
            </a:endParaRPr>
          </a:p>
        </p:txBody>
      </p:sp>
      <p:pic>
        <p:nvPicPr>
          <p:cNvPr id="143" name="" descr=""/>
          <p:cNvPicPr/>
          <p:nvPr/>
        </p:nvPicPr>
        <p:blipFill>
          <a:blip r:embed="rId1"/>
          <a:stretch/>
        </p:blipFill>
        <p:spPr>
          <a:xfrm>
            <a:off x="1260000" y="3600000"/>
            <a:ext cx="4680000" cy="2512800"/>
          </a:xfrm>
          <a:prstGeom prst="rect">
            <a:avLst/>
          </a:prstGeom>
          <a:ln w="19080">
            <a:solidFill>
              <a:srgbClr val="000000"/>
            </a:solidFill>
            <a:round/>
          </a:ln>
        </p:spPr>
      </p:pic>
      <p:sp>
        <p:nvSpPr>
          <p:cNvPr id="144" name=""/>
          <p:cNvSpPr txBox="1"/>
          <p:nvPr/>
        </p:nvSpPr>
        <p:spPr>
          <a:xfrm>
            <a:off x="1129320" y="3060000"/>
            <a:ext cx="3010680" cy="430560"/>
          </a:xfrm>
          <a:prstGeom prst="rect">
            <a:avLst/>
          </a:prstGeom>
          <a:noFill/>
          <a:ln w="0">
            <a:noFill/>
          </a:ln>
        </p:spPr>
        <p:txBody>
          <a:bodyPr lIns="90000" rIns="90000" tIns="45000" bIns="45000" anchor="t">
            <a:noAutofit/>
          </a:bodyPr>
          <a:p>
            <a:r>
              <a:rPr b="0" lang="en-PH" sz="2000" spc="-1" strike="noStrike">
                <a:highlight>
                  <a:srgbClr val="e0c2cd"/>
                </a:highlight>
                <a:latin typeface="Lato"/>
              </a:rPr>
              <a:t>1. </a:t>
            </a:r>
            <a:r>
              <a:rPr b="0" lang="en-PH" sz="2000" spc="-1" strike="noStrike">
                <a:highlight>
                  <a:srgbClr val="e0c2cd"/>
                </a:highlight>
                <a:latin typeface="Lato"/>
                <a:ea typeface="AppleSystemUIFont"/>
              </a:rPr>
              <a:t>Water plants regularly.</a:t>
            </a:r>
            <a:endParaRPr b="0" lang="en-PH" sz="2000" spc="-1" strike="noStrike">
              <a:highlight>
                <a:srgbClr val="e0c2cd"/>
              </a:highlight>
              <a:latin typeface="Arial"/>
            </a:endParaRPr>
          </a:p>
        </p:txBody>
      </p:sp>
      <p:pic>
        <p:nvPicPr>
          <p:cNvPr id="145" name="" descr=""/>
          <p:cNvPicPr/>
          <p:nvPr/>
        </p:nvPicPr>
        <p:blipFill>
          <a:blip r:embed="rId2"/>
          <a:stretch/>
        </p:blipFill>
        <p:spPr>
          <a:xfrm>
            <a:off x="6480000" y="3600000"/>
            <a:ext cx="4680000" cy="2512800"/>
          </a:xfrm>
          <a:prstGeom prst="rect">
            <a:avLst/>
          </a:prstGeom>
          <a:ln w="19080">
            <a:solidFill>
              <a:srgbClr val="000000"/>
            </a:solidFill>
            <a:round/>
          </a:ln>
        </p:spPr>
      </p:pic>
      <p:sp>
        <p:nvSpPr>
          <p:cNvPr id="146" name=""/>
          <p:cNvSpPr txBox="1"/>
          <p:nvPr/>
        </p:nvSpPr>
        <p:spPr>
          <a:xfrm>
            <a:off x="6300000" y="2793240"/>
            <a:ext cx="5040000" cy="770760"/>
          </a:xfrm>
          <a:prstGeom prst="rect">
            <a:avLst/>
          </a:prstGeom>
          <a:noFill/>
          <a:ln w="0">
            <a:noFill/>
          </a:ln>
        </p:spPr>
        <p:txBody>
          <a:bodyPr lIns="90000" rIns="90000" tIns="45000" bIns="45000" anchor="t">
            <a:noAutofit/>
          </a:bodyPr>
          <a:p>
            <a:pPr marL="216000" indent="-216000">
              <a:buClr>
                <a:srgbClr val="000000"/>
              </a:buClr>
              <a:buFont typeface="StarSymbol"/>
              <a:buAutoNum type="arabicPeriod" startAt="2"/>
            </a:pPr>
            <a:r>
              <a:rPr b="0" lang="en-PH" sz="2000" spc="-1" strike="noStrike">
                <a:highlight>
                  <a:srgbClr val="e0c2cd"/>
                </a:highlight>
                <a:latin typeface="Lato"/>
                <a:ea typeface="AppleSystemUIFont"/>
              </a:rPr>
              <a:t>Put the plants in spaces where they can get sunlight.</a:t>
            </a:r>
            <a:endParaRPr b="0" lang="en-PH" sz="2000" spc="-1" strike="noStrike">
              <a:highlight>
                <a:srgbClr val="e0c2cd"/>
              </a:highlight>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10260000" y="5746320"/>
            <a:ext cx="176760" cy="342360"/>
          </a:xfrm>
          <a:prstGeom prst="rect">
            <a:avLst/>
          </a:prstGeom>
          <a:noFill/>
          <a:ln w="0">
            <a:noFill/>
          </a:ln>
        </p:spPr>
        <p:style>
          <a:lnRef idx="0"/>
          <a:fillRef idx="0"/>
          <a:effectRef idx="0"/>
          <a:fontRef idx="minor"/>
        </p:style>
      </p:sp>
      <p:pic>
        <p:nvPicPr>
          <p:cNvPr id="148" name="" descr=""/>
          <p:cNvPicPr/>
          <p:nvPr/>
        </p:nvPicPr>
        <p:blipFill>
          <a:blip r:embed="rId1"/>
          <a:stretch/>
        </p:blipFill>
        <p:spPr>
          <a:xfrm>
            <a:off x="1980000" y="1800000"/>
            <a:ext cx="3960000" cy="3240000"/>
          </a:xfrm>
          <a:prstGeom prst="rect">
            <a:avLst/>
          </a:prstGeom>
          <a:ln w="19080">
            <a:solidFill>
              <a:srgbClr val="000000"/>
            </a:solidFill>
            <a:round/>
          </a:ln>
        </p:spPr>
      </p:pic>
      <p:pic>
        <p:nvPicPr>
          <p:cNvPr id="149" name="" descr=""/>
          <p:cNvPicPr/>
          <p:nvPr/>
        </p:nvPicPr>
        <p:blipFill>
          <a:blip r:embed="rId2"/>
          <a:stretch/>
        </p:blipFill>
        <p:spPr>
          <a:xfrm>
            <a:off x="6300000" y="1800000"/>
            <a:ext cx="3960000" cy="3240000"/>
          </a:xfrm>
          <a:prstGeom prst="rect">
            <a:avLst/>
          </a:prstGeom>
          <a:ln w="19080">
            <a:solidFill>
              <a:srgbClr val="000000"/>
            </a:solidFill>
            <a:round/>
          </a:ln>
        </p:spPr>
      </p:pic>
      <p:sp>
        <p:nvSpPr>
          <p:cNvPr id="150" name=""/>
          <p:cNvSpPr txBox="1"/>
          <p:nvPr/>
        </p:nvSpPr>
        <p:spPr>
          <a:xfrm>
            <a:off x="1872000" y="1260000"/>
            <a:ext cx="4320000" cy="430560"/>
          </a:xfrm>
          <a:prstGeom prst="rect">
            <a:avLst/>
          </a:prstGeom>
          <a:noFill/>
          <a:ln w="0">
            <a:noFill/>
          </a:ln>
        </p:spPr>
        <p:txBody>
          <a:bodyPr lIns="90000" rIns="90000" tIns="45000" bIns="45000" anchor="t">
            <a:noAutofit/>
          </a:bodyPr>
          <a:p>
            <a:pPr marL="216000" indent="-216000">
              <a:buClr>
                <a:srgbClr val="000000"/>
              </a:buClr>
              <a:buFont typeface="StarSymbol"/>
              <a:buAutoNum type="arabicPeriod" startAt="3"/>
            </a:pPr>
            <a:r>
              <a:rPr b="0" lang="en-PH" sz="2000" spc="-1" strike="noStrike">
                <a:highlight>
                  <a:srgbClr val="e0c2cd"/>
                </a:highlight>
                <a:latin typeface="Lato"/>
                <a:ea typeface="AppleSystemUIFont"/>
              </a:rPr>
              <a:t>Obey signs in gardens and parks.</a:t>
            </a:r>
            <a:endParaRPr b="0" lang="en-PH" sz="2000" spc="-1" strike="noStrike">
              <a:highlight>
                <a:srgbClr val="e0c2cd"/>
              </a:highlight>
              <a:latin typeface="Lato"/>
              <a:ea typeface="AppleSystemUIFont"/>
            </a:endParaRPr>
          </a:p>
        </p:txBody>
      </p:sp>
      <p:sp>
        <p:nvSpPr>
          <p:cNvPr id="151" name=""/>
          <p:cNvSpPr txBox="1"/>
          <p:nvPr/>
        </p:nvSpPr>
        <p:spPr>
          <a:xfrm>
            <a:off x="6300000" y="1260000"/>
            <a:ext cx="2880000" cy="430560"/>
          </a:xfrm>
          <a:prstGeom prst="rect">
            <a:avLst/>
          </a:prstGeom>
          <a:noFill/>
          <a:ln w="0">
            <a:noFill/>
          </a:ln>
        </p:spPr>
        <p:txBody>
          <a:bodyPr lIns="90000" rIns="90000" tIns="45000" bIns="45000" anchor="t">
            <a:noAutofit/>
          </a:bodyPr>
          <a:p>
            <a:pPr marL="216000" indent="-216000">
              <a:buClr>
                <a:srgbClr val="000000"/>
              </a:buClr>
              <a:buFont typeface="StarSymbol"/>
              <a:buAutoNum type="arabicPeriod" startAt="4"/>
            </a:pPr>
            <a:r>
              <a:rPr b="0" lang="en-PH" sz="2000" spc="-1" strike="noStrike">
                <a:highlight>
                  <a:srgbClr val="e0c2cd"/>
                </a:highlight>
                <a:latin typeface="Lato"/>
                <a:ea typeface="AppleSystemUIFont"/>
              </a:rPr>
              <a:t>Put enough fertilizer.</a:t>
            </a:r>
            <a:endParaRPr b="0" lang="en-PH" sz="2000" spc="-1" strike="noStrike">
              <a:highlight>
                <a:srgbClr val="e0c2cd"/>
              </a:highlight>
              <a:latin typeface="Lato"/>
              <a:ea typeface="AppleSystemUIFont"/>
            </a:endParaRPr>
          </a:p>
        </p:txBody>
      </p:sp>
      <p:sp>
        <p:nvSpPr>
          <p:cNvPr id="152" name=""/>
          <p:cNvSpPr txBox="1"/>
          <p:nvPr/>
        </p:nvSpPr>
        <p:spPr>
          <a:xfrm>
            <a:off x="245880" y="5220000"/>
            <a:ext cx="11700000" cy="770760"/>
          </a:xfrm>
          <a:prstGeom prst="rect">
            <a:avLst/>
          </a:prstGeom>
          <a:noFill/>
          <a:ln w="0">
            <a:noFill/>
          </a:ln>
        </p:spPr>
        <p:txBody>
          <a:bodyPr lIns="90000" rIns="90000" tIns="45000" bIns="45000" anchor="t">
            <a:noAutofit/>
          </a:bodyPr>
          <a:p>
            <a:pPr algn="just">
              <a:buNone/>
            </a:pPr>
            <a:r>
              <a:rPr b="0" lang="en-PH" sz="2000" spc="-1" strike="noStrike">
                <a:latin typeface="Lato"/>
                <a:ea typeface="AppleSystemUIFont"/>
              </a:rPr>
              <a:t>	</a:t>
            </a:r>
            <a:r>
              <a:rPr b="0" lang="en-PH" sz="2000" spc="-1" strike="noStrike">
                <a:latin typeface="Lato"/>
                <a:ea typeface="AppleSystemUIFont"/>
              </a:rPr>
              <a:t>Plants are important to everyone. You must take good care of them. Some people cut down trees in the forest. They also burn the trees.</a:t>
            </a:r>
            <a:endParaRPr b="0"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10260000" y="5746320"/>
            <a:ext cx="176760" cy="342360"/>
          </a:xfrm>
          <a:prstGeom prst="rect">
            <a:avLst/>
          </a:prstGeom>
          <a:noFill/>
          <a:ln w="0">
            <a:noFill/>
          </a:ln>
        </p:spPr>
        <p:style>
          <a:lnRef idx="0"/>
          <a:fillRef idx="0"/>
          <a:effectRef idx="0"/>
          <a:fontRef idx="minor"/>
        </p:style>
      </p:sp>
      <p:sp>
        <p:nvSpPr>
          <p:cNvPr id="154" name=""/>
          <p:cNvSpPr txBox="1"/>
          <p:nvPr/>
        </p:nvSpPr>
        <p:spPr>
          <a:xfrm>
            <a:off x="540000" y="1620000"/>
            <a:ext cx="8460000" cy="430560"/>
          </a:xfrm>
          <a:prstGeom prst="rect">
            <a:avLst/>
          </a:prstGeom>
          <a:noFill/>
          <a:ln w="0">
            <a:noFill/>
          </a:ln>
        </p:spPr>
        <p:txBody>
          <a:bodyPr lIns="90000" rIns="90000" tIns="45000" bIns="45000" anchor="t">
            <a:noAutofit/>
          </a:bodyPr>
          <a:p>
            <a:r>
              <a:rPr b="0" lang="en-PH" sz="2000" spc="-1" strike="noStrike">
                <a:latin typeface="Lato"/>
                <a:ea typeface="AppleSystemUIFont"/>
              </a:rPr>
              <a:t>What do you think would happen if there are no trees left in our forests?</a:t>
            </a:r>
            <a:endParaRPr b="0" lang="en-PH" sz="2000" spc="-1" strike="noStrike">
              <a:latin typeface="Lato"/>
              <a:ea typeface="AppleSystemUIFont"/>
            </a:endParaRPr>
          </a:p>
        </p:txBody>
      </p:sp>
      <p:sp>
        <p:nvSpPr>
          <p:cNvPr id="155" name=""/>
          <p:cNvSpPr txBox="1"/>
          <p:nvPr/>
        </p:nvSpPr>
        <p:spPr>
          <a:xfrm>
            <a:off x="360000" y="2269440"/>
            <a:ext cx="11453400" cy="430560"/>
          </a:xfrm>
          <a:prstGeom prst="rect">
            <a:avLst/>
          </a:prstGeom>
          <a:noFill/>
          <a:ln w="0">
            <a:noFill/>
          </a:ln>
        </p:spPr>
        <p:txBody>
          <a:bodyPr lIns="90000" rIns="90000" tIns="45000" bIns="45000" anchor="t">
            <a:noAutofit/>
          </a:bodyPr>
          <a:p>
            <a:r>
              <a:rPr b="0" lang="en-PH" sz="2000" spc="-1" strike="noStrike">
                <a:latin typeface="Lato"/>
                <a:ea typeface="AppleSystemUIFont"/>
              </a:rPr>
              <a:t>Animals in the forest will lose their homes. The lowlands will get flooded easily when the rains come.</a:t>
            </a:r>
            <a:endParaRPr b="0" lang="en-PH" sz="2000" spc="-1" strike="noStrike">
              <a:latin typeface="Lato"/>
              <a:ea typeface="AppleSystemUIFont"/>
            </a:endParaRPr>
          </a:p>
        </p:txBody>
      </p:sp>
      <p:sp>
        <p:nvSpPr>
          <p:cNvPr id="156" name=""/>
          <p:cNvSpPr txBox="1"/>
          <p:nvPr/>
        </p:nvSpPr>
        <p:spPr>
          <a:xfrm>
            <a:off x="347760" y="2880000"/>
            <a:ext cx="11496600" cy="770760"/>
          </a:xfrm>
          <a:prstGeom prst="rect">
            <a:avLst/>
          </a:prstGeom>
          <a:noFill/>
          <a:ln w="0">
            <a:noFill/>
          </a:ln>
        </p:spPr>
        <p:txBody>
          <a:bodyPr lIns="90000" rIns="90000" tIns="45000" bIns="45000" anchor="t">
            <a:noAutofit/>
          </a:bodyPr>
          <a:p>
            <a:pPr algn="just">
              <a:buNone/>
            </a:pPr>
            <a:r>
              <a:rPr b="0" lang="en-PH" sz="2000" spc="-1" strike="noStrike">
                <a:latin typeface="Lato"/>
                <a:ea typeface="AppleSystemUIFont"/>
              </a:rPr>
              <a:t>	</a:t>
            </a:r>
            <a:r>
              <a:rPr b="0" lang="en-PH" sz="2000" spc="-1" strike="noStrike">
                <a:latin typeface="Lato"/>
                <a:ea typeface="AppleSystemUIFont"/>
              </a:rPr>
              <a:t>Do you know that the roots of plants help prevent floods? They also help prevent soil from being washed away by heavy rains. The roots of plants hold the soil in place.</a:t>
            </a:r>
            <a:endParaRPr b="0" lang="en-PH" sz="2000" spc="-1" strike="noStrike">
              <a:latin typeface="Lato"/>
              <a:ea typeface="AppleSystemUIFont"/>
            </a:endParaRPr>
          </a:p>
        </p:txBody>
      </p:sp>
      <p:sp>
        <p:nvSpPr>
          <p:cNvPr id="157" name=""/>
          <p:cNvSpPr txBox="1"/>
          <p:nvPr/>
        </p:nvSpPr>
        <p:spPr>
          <a:xfrm>
            <a:off x="347760" y="3745440"/>
            <a:ext cx="10948680" cy="430560"/>
          </a:xfrm>
          <a:prstGeom prst="rect">
            <a:avLst/>
          </a:prstGeom>
          <a:noFill/>
          <a:ln w="0">
            <a:noFill/>
          </a:ln>
        </p:spPr>
        <p:txBody>
          <a:bodyPr lIns="90000" rIns="90000" tIns="45000" bIns="45000" anchor="t">
            <a:noAutofit/>
          </a:bodyPr>
          <a:p>
            <a:r>
              <a:rPr b="0" lang="en-PH" sz="2000" spc="-1" strike="noStrike">
                <a:latin typeface="Lato"/>
                <a:ea typeface="AppleSystemUIFont"/>
              </a:rPr>
              <a:t>We must stop cutting down trees and burning down forests. In fact, we should plant more trees.</a:t>
            </a:r>
            <a:endParaRPr b="0"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10260000" y="5746320"/>
            <a:ext cx="176760" cy="342360"/>
          </a:xfrm>
          <a:prstGeom prst="rect">
            <a:avLst/>
          </a:prstGeom>
          <a:noFill/>
          <a:ln w="0">
            <a:noFill/>
          </a:ln>
        </p:spPr>
        <p:style>
          <a:lnRef idx="0"/>
          <a:fillRef idx="0"/>
          <a:effectRef idx="0"/>
          <a:fontRef idx="minor"/>
        </p:style>
      </p:sp>
      <p:sp>
        <p:nvSpPr>
          <p:cNvPr id="159" name=""/>
          <p:cNvSpPr/>
          <p:nvPr/>
        </p:nvSpPr>
        <p:spPr>
          <a:xfrm>
            <a:off x="0" y="1260000"/>
            <a:ext cx="2700000" cy="540000"/>
          </a:xfrm>
          <a:prstGeom prst="rect">
            <a:avLst/>
          </a:prstGeom>
          <a:gradFill rotWithShape="0">
            <a:gsLst>
              <a:gs pos="0">
                <a:srgbClr val="ff860d">
                  <a:alpha val="0"/>
                </a:srgbClr>
              </a:gs>
              <a:gs pos="100000">
                <a:srgbClr val="ff860d"/>
              </a:gs>
            </a:gsLst>
            <a:path path="rect">
              <a:fillToRect l="50000" t="50000" r="50000" b="50000"/>
            </a:path>
          </a:gradFill>
          <a:ln cap="rnd" w="29160">
            <a:solidFill>
              <a:srgbClr val="b85c00"/>
            </a:solidFill>
            <a:prstDash val="lgDash"/>
            <a:round/>
          </a:ln>
        </p:spPr>
        <p:style>
          <a:lnRef idx="0"/>
          <a:fillRef idx="0"/>
          <a:effectRef idx="0"/>
          <a:fontRef idx="minor"/>
        </p:style>
        <p:txBody>
          <a:bodyPr lIns="104400" rIns="104400" tIns="59400" bIns="59400" anchor="ctr">
            <a:noAutofit/>
          </a:bodyPr>
          <a:p>
            <a:pPr algn="ctr">
              <a:buNone/>
            </a:pPr>
            <a:r>
              <a:rPr b="1" lang="en-PH" sz="2000" spc="-1" strike="noStrike">
                <a:solidFill>
                  <a:srgbClr val="000000"/>
                </a:solidFill>
                <a:latin typeface="Lato"/>
                <a:ea typeface="AppleSystemUIFont"/>
              </a:rPr>
              <a:t>Growth in Plants</a:t>
            </a:r>
            <a:endParaRPr b="0" lang="en-PH" sz="2000" spc="-1" strike="noStrike">
              <a:latin typeface="AppleSystemUIFont"/>
              <a:ea typeface="AppleSystemUIFont"/>
            </a:endParaRPr>
          </a:p>
        </p:txBody>
      </p:sp>
      <p:sp>
        <p:nvSpPr>
          <p:cNvPr id="160" name=""/>
          <p:cNvSpPr txBox="1"/>
          <p:nvPr/>
        </p:nvSpPr>
        <p:spPr>
          <a:xfrm>
            <a:off x="180000" y="2520000"/>
            <a:ext cx="7020000" cy="1110960"/>
          </a:xfrm>
          <a:prstGeom prst="rect">
            <a:avLst/>
          </a:prstGeom>
          <a:noFill/>
          <a:ln w="0">
            <a:noFill/>
          </a:ln>
        </p:spPr>
        <p:txBody>
          <a:bodyPr lIns="90000" rIns="90000" tIns="45000" bIns="45000" anchor="t">
            <a:noAutofit/>
          </a:bodyPr>
          <a:p>
            <a:pPr algn="just">
              <a:buNone/>
            </a:pPr>
            <a:r>
              <a:rPr b="0" lang="en-PH" sz="2000" spc="-1" strike="noStrike">
                <a:latin typeface="Lato"/>
                <a:ea typeface="AppleSystemUIFont"/>
              </a:rPr>
              <a:t>	</a:t>
            </a:r>
            <a:r>
              <a:rPr b="0" lang="en-PH" sz="2000" spc="-1" strike="noStrike">
                <a:latin typeface="Lato"/>
                <a:ea typeface="AppleSystemUIFont"/>
              </a:rPr>
              <a:t>When you plant seeds and provide what they need, they grow. As they grow, changes take place. The body parts of plants grow and change.</a:t>
            </a:r>
            <a:endParaRPr b="0" lang="en-PH" sz="2000" spc="-1" strike="noStrike">
              <a:latin typeface="Lato"/>
              <a:ea typeface="AppleSystemUIFont"/>
            </a:endParaRPr>
          </a:p>
        </p:txBody>
      </p:sp>
      <p:pic>
        <p:nvPicPr>
          <p:cNvPr id="161" name="" descr=""/>
          <p:cNvPicPr/>
          <p:nvPr/>
        </p:nvPicPr>
        <p:blipFill>
          <a:blip r:embed="rId1"/>
          <a:stretch/>
        </p:blipFill>
        <p:spPr>
          <a:xfrm>
            <a:off x="7380000" y="1260000"/>
            <a:ext cx="4472280" cy="4860000"/>
          </a:xfrm>
          <a:prstGeom prst="rect">
            <a:avLst/>
          </a:prstGeom>
          <a:ln w="19080">
            <a:solidFill>
              <a:srgbClr val="000000"/>
            </a:solidFill>
            <a:round/>
          </a:ln>
        </p:spPr>
      </p:pic>
      <p:sp>
        <p:nvSpPr>
          <p:cNvPr id="162" name=""/>
          <p:cNvSpPr txBox="1"/>
          <p:nvPr/>
        </p:nvSpPr>
        <p:spPr>
          <a:xfrm>
            <a:off x="180000" y="4109040"/>
            <a:ext cx="7020000" cy="1110960"/>
          </a:xfrm>
          <a:prstGeom prst="rect">
            <a:avLst/>
          </a:prstGeom>
          <a:noFill/>
          <a:ln w="0">
            <a:noFill/>
          </a:ln>
        </p:spPr>
        <p:txBody>
          <a:bodyPr lIns="90000" rIns="90000" tIns="45000" bIns="45000" anchor="t">
            <a:noAutofit/>
          </a:bodyPr>
          <a:p>
            <a:pPr algn="just">
              <a:buNone/>
            </a:pPr>
            <a:r>
              <a:rPr b="0" lang="en-PH" sz="2000" spc="-1" strike="noStrike">
                <a:latin typeface="Lato"/>
                <a:ea typeface="AppleSystemUIFont"/>
              </a:rPr>
              <a:t>	</a:t>
            </a:r>
            <a:r>
              <a:rPr b="0" lang="en-PH" sz="2000" spc="-1" strike="noStrike">
                <a:latin typeface="Lato"/>
                <a:ea typeface="AppleSystemUIFont"/>
              </a:rPr>
              <a:t>Most new plants grow from seeds. A seed has three important parts. These are the seed coat, seed leaves, and baby plant.</a:t>
            </a:r>
            <a:endParaRPr b="0"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10260000" y="5746320"/>
            <a:ext cx="176760" cy="342360"/>
          </a:xfrm>
          <a:prstGeom prst="rect">
            <a:avLst/>
          </a:prstGeom>
          <a:noFill/>
          <a:ln w="0">
            <a:noFill/>
          </a:ln>
        </p:spPr>
        <p:style>
          <a:lnRef idx="0"/>
          <a:fillRef idx="0"/>
          <a:effectRef idx="0"/>
          <a:fontRef idx="minor"/>
        </p:style>
      </p:sp>
      <p:sp>
        <p:nvSpPr>
          <p:cNvPr id="164" name=""/>
          <p:cNvSpPr txBox="1"/>
          <p:nvPr/>
        </p:nvSpPr>
        <p:spPr>
          <a:xfrm>
            <a:off x="335880" y="1108440"/>
            <a:ext cx="11520000" cy="2170440"/>
          </a:xfrm>
          <a:prstGeom prst="rect">
            <a:avLst/>
          </a:prstGeom>
          <a:noFill/>
          <a:ln w="0">
            <a:noFill/>
          </a:ln>
        </p:spPr>
        <p:txBody>
          <a:bodyPr lIns="90000" rIns="90000" tIns="45000" bIns="45000" anchor="t">
            <a:noAutofit/>
          </a:bodyPr>
          <a:p>
            <a:pPr algn="just">
              <a:buNone/>
            </a:pPr>
            <a:r>
              <a:rPr b="0" lang="en-PH" sz="2000" spc="-1" strike="noStrike">
                <a:latin typeface="Lato"/>
                <a:ea typeface="AppleSystemUIFont"/>
              </a:rPr>
              <a:t>	</a:t>
            </a:r>
            <a:r>
              <a:rPr b="0" lang="en-PH" sz="2000" spc="-1" strike="noStrike">
                <a:latin typeface="Lato"/>
                <a:ea typeface="AppleSystemUIFont"/>
              </a:rPr>
              <a:t>The </a:t>
            </a:r>
            <a:r>
              <a:rPr b="1" lang="en-PH" sz="2000" spc="-1" strike="noStrike">
                <a:latin typeface="Lato"/>
                <a:ea typeface="AppleSystemUIFont"/>
              </a:rPr>
              <a:t>seed coat</a:t>
            </a:r>
            <a:r>
              <a:rPr b="0" lang="en-PH" sz="2000" spc="-1" strike="noStrike">
                <a:latin typeface="Lato"/>
                <a:ea typeface="AppleSystemUIFont"/>
              </a:rPr>
              <a:t> protects the baby plant inside the seed. The </a:t>
            </a:r>
            <a:r>
              <a:rPr b="1" lang="en-PH" sz="2000" spc="-1" strike="noStrike">
                <a:latin typeface="Lato"/>
                <a:ea typeface="AppleSystemUIFont"/>
              </a:rPr>
              <a:t>seed leaves</a:t>
            </a:r>
            <a:r>
              <a:rPr b="0" lang="en-PH" sz="2000" spc="-1" strike="noStrike">
                <a:latin typeface="Lato"/>
                <a:ea typeface="AppleSystemUIFont"/>
              </a:rPr>
              <a:t> provide the </a:t>
            </a:r>
            <a:r>
              <a:rPr b="1" lang="en-PH" sz="2000" spc="-1" strike="noStrike">
                <a:latin typeface="Lato"/>
                <a:ea typeface="AppleSystemUIFont"/>
              </a:rPr>
              <a:t>baby plant</a:t>
            </a:r>
            <a:r>
              <a:rPr b="0" lang="en-PH" sz="2000" spc="-1" strike="noStrike">
                <a:latin typeface="Lato"/>
                <a:ea typeface="AppleSystemUIFont"/>
              </a:rPr>
              <a:t> with the food it needs to grow. As the baby plant or embryo grows, the seed leaves become smaller. Then the seed breaks open and the roots begin to move down into the soil. When the roots have fully anchored the young plant to the soil, other parts begin to grow and develop as well— the main stem begins to grow in length and branches emerge and more leaves start to grow and develop. A new young plant begins to grow!</a:t>
            </a:r>
            <a:endParaRPr b="0" lang="en-PH" sz="2000" spc="-1" strike="noStrike">
              <a:latin typeface="Lato"/>
              <a:ea typeface="AppleSystemUIFont"/>
            </a:endParaRPr>
          </a:p>
        </p:txBody>
      </p:sp>
      <p:pic>
        <p:nvPicPr>
          <p:cNvPr id="165" name="" descr=""/>
          <p:cNvPicPr/>
          <p:nvPr/>
        </p:nvPicPr>
        <p:blipFill>
          <a:blip r:embed="rId1"/>
          <a:stretch/>
        </p:blipFill>
        <p:spPr>
          <a:xfrm>
            <a:off x="2771280" y="3350880"/>
            <a:ext cx="6649200" cy="271836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763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2023-08-11T11:23:41Z</dcterms:modified>
  <cp:revision>105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