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D639EEE9-8ECB-4C8A-8454-EFD11EFC13BB}"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100554D-49D7-476B-9916-5E0B5F2533DB}"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06D9E465-B3B9-4CC7-BA8C-F6723970777D}"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214A1568-A60C-4780-BF05-32FA14430AD9}"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2ECCD53A-9D94-4417-88A6-03462E730240}"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5E39D63-06EE-4AFF-BE3A-D3F9AB980847}"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16F75B93-D77F-4CC9-B04B-6682A2FF3F6D}"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BDED3CE-9DFD-4F5C-B4B2-1AB9AD7EDC3C}"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D0589ED-7EB6-4AF3-BC82-87906122F683}"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ABE036D-DFE8-46F0-8003-EBF6C3216735}"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D6F196E-C870-4A34-8AFB-6657006CA27B}"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0394F35-23CE-40FF-B06D-EB49EAB3C391}"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18FCC19-A871-4813-A9F6-9A5DFA311DF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4113CEC-B54F-4D70-84C1-AE8845E201F1}"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9DC229C-E83F-4B4A-9634-409090AF9C72}"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9D3A1427-A971-4A8E-9FB6-0EE4209CC61F}"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FC6BE52-382E-494F-B297-2BC5DE4F29EC}"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827A0566-CD82-4394-8B4E-1B27A79A5194}"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2118ADBB-B918-44A6-8F2E-C46573941FD0}"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4098B7C7-984C-48CF-8424-FD0B89FBF9AD}"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14DD3D6-404E-4C9C-82D1-F021DA715555}"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43EEF1C-320E-44E8-97B6-C7B429CEECFF}"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1D3ED5F-44E9-4A8C-B7B0-C825EAA5E95D}"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27D93B9-822B-4DAC-91BB-1F73912CE31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075DF06-672B-4700-A90B-9B9C1AC23EF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3348AD3-8DA6-44E8-A607-5C1E43D8D6C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F596ADC-56DE-498C-9E39-9CB92525009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C1892E0-99D5-4A8E-A381-1D83EA40937E}"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AEF976E3-787F-4711-8C1A-38D3AB9A70B9}"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75175190-92E5-4B4A-850C-5364B4196C6D}"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E7877EC-17E9-4612-A85C-53E7C1C6C9E0}"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4D4E0E6-9143-4B3E-A0DE-A3045EC6620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27CCDFD-D705-4FA8-91BB-2A7F5F21BFD7}"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AF1B3A6-8F2E-4072-B4C2-9CCE8722D3B5}"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DB22C00-918A-40B5-AB44-25B54EDD5756}"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A833AC6-DFC5-4EBC-AD8D-E288F0B47C50}"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7516E4E8-2BC9-412E-B664-BBF00B948DC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30714F52-F83B-42D9-B896-7923BB9058A4}"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6E856381-530D-4151-8E50-BA9C3E0B3D7C}"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376000"/>
            <a:ext cx="6824520" cy="212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Katangian, Karapatan at Tungkulin ng Isang Matalinong Mamimili</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94658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96087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Katangian ng Matalinong Mamimili</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929880" y="1592280"/>
            <a:ext cx="10137600" cy="4107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1" lang="en-PH" sz="1800" spc="-1" strike="noStrike">
                <a:solidFill>
                  <a:srgbClr val="000000"/>
                </a:solidFill>
                <a:latin typeface="Lato"/>
              </a:rPr>
              <a:t>Makatuwiran</a:t>
            </a:r>
            <a:r>
              <a:rPr b="0" lang="en-PH" sz="1800" spc="-1" strike="noStrike">
                <a:solidFill>
                  <a:srgbClr val="000000"/>
                </a:solidFill>
                <a:latin typeface="Lato"/>
              </a:rPr>
              <a:t> – Kinakailangang maging kapaki-pakinabang ang mga biniling produkto sa isang mamimili na makatuwiran. Sinusuri niya nang maigi ang kalidad ng produkto at kung akma ba ito sa presyo nito. Isinasaalang-alang din niya ang kasiyahan na matatamo sa pagbili ng produkto.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1" lang="en-PH" sz="1800" spc="-1" strike="noStrike">
                <a:solidFill>
                  <a:srgbClr val="000000"/>
                </a:solidFill>
                <a:latin typeface="Lato"/>
              </a:rPr>
              <a:t>May alternatibo</a:t>
            </a:r>
            <a:r>
              <a:rPr b="0" lang="en-PH" sz="1800" spc="-1" strike="noStrike">
                <a:solidFill>
                  <a:srgbClr val="000000"/>
                </a:solidFill>
                <a:latin typeface="Lato"/>
              </a:rPr>
              <a:t> – Ang isang matalinong mamimili ay marunong humanap ng alternatibong produkto na makatutugon sa pangangailangan.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1" lang="en-PH" sz="1800" spc="-1" strike="noStrike">
                <a:solidFill>
                  <a:srgbClr val="000000"/>
                </a:solidFill>
                <a:latin typeface="Lato"/>
                <a:ea typeface="AppleSystemUIFont"/>
              </a:rPr>
              <a:t>Hindi nagpa-</a:t>
            </a:r>
            <a:r>
              <a:rPr b="1" i="1" lang="en-PH" sz="1800" spc="-1" strike="noStrike">
                <a:solidFill>
                  <a:srgbClr val="000000"/>
                </a:solidFill>
                <a:latin typeface="Lato"/>
                <a:ea typeface="AppleSystemUIFont"/>
              </a:rPr>
              <a:t>panic buying</a:t>
            </a:r>
            <a:r>
              <a:rPr b="0" i="1"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Ang isang matalinong mamimili ay hindi agad nababahala sa kakulangan ng mga produkto sa pamilihan at iniisip ang magiging epekto nito sa presyo ng mga produkto.</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1" lang="en-PH" sz="1800" spc="-1" strike="noStrike">
                <a:solidFill>
                  <a:srgbClr val="000000"/>
                </a:solidFill>
                <a:latin typeface="Lato"/>
                <a:ea typeface="AppleSystemUIFont"/>
              </a:rPr>
              <a:t>Hindi nagpapadala sa mga anunsiyo</a:t>
            </a:r>
            <a:r>
              <a:rPr b="0" lang="en-PH" sz="1800" spc="-1" strike="noStrike">
                <a:solidFill>
                  <a:srgbClr val="000000"/>
                </a:solidFill>
                <a:latin typeface="Lato"/>
                <a:ea typeface="AppleSystemUIFont"/>
              </a:rPr>
              <a:t> – Mas binibigyang-halaga ng isang matalinong mamimili ang kalidad ng mga produktong binibili kaysa sa mga sinasabi sa mgaanunsiyo ng mga kilalang tao.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94658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5"/>
          <p:cNvSpPr/>
          <p:nvPr/>
        </p:nvSpPr>
        <p:spPr>
          <a:xfrm>
            <a:off x="426960" y="532080"/>
            <a:ext cx="96087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Katangian ng Matalinong Mamimili</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929880" y="1592280"/>
            <a:ext cx="10137600" cy="3279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1" lang="en-PH" sz="1800" spc="-1" strike="noStrike">
                <a:solidFill>
                  <a:srgbClr val="000000"/>
                </a:solidFill>
                <a:latin typeface="Lato"/>
                <a:ea typeface="AppleSystemUIFont"/>
              </a:rPr>
              <a:t>Mapanuri</a:t>
            </a:r>
            <a:r>
              <a:rPr b="0" lang="en-PH" sz="1800" spc="-1" strike="noStrike">
                <a:solidFill>
                  <a:srgbClr val="000000"/>
                </a:solidFill>
                <a:latin typeface="Lato"/>
                <a:ea typeface="AppleSystemUIFont"/>
              </a:rPr>
              <a:t> – Sinusuring mabuti ng isang matalinong mamimili ang produktong bibilhin mula sa kalidad nito hanggang sa kung kailan ang </a:t>
            </a:r>
            <a:r>
              <a:rPr b="0" i="1" lang="en-PH" sz="1800" spc="-1" strike="noStrike">
                <a:solidFill>
                  <a:srgbClr val="000000"/>
                </a:solidFill>
                <a:latin typeface="Lato"/>
                <a:ea typeface="AppleSystemUIFont"/>
              </a:rPr>
              <a:t>expiration date</a:t>
            </a:r>
            <a:r>
              <a:rPr b="0" lang="en-PH" sz="1800" spc="-1" strike="noStrike">
                <a:solidFill>
                  <a:srgbClr val="000000"/>
                </a:solidFill>
                <a:latin typeface="Lato"/>
                <a:ea typeface="AppleSystemUIFont"/>
              </a:rPr>
              <a:t> nito. Bahagi rin ng kaniyang pagsusuri ang mga sangkap na ginamit sa produkto at ang dami nito.</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1" lang="en-PH" sz="1800" spc="-1" strike="noStrike">
                <a:solidFill>
                  <a:srgbClr val="000000"/>
                </a:solidFill>
                <a:latin typeface="Lato"/>
                <a:ea typeface="AppleSystemUIFont"/>
              </a:rPr>
              <a:t>Sumusunod sa badyet</a:t>
            </a:r>
            <a:r>
              <a:rPr b="0" lang="en-PH" sz="1800" spc="-1" strike="noStrike">
                <a:solidFill>
                  <a:srgbClr val="000000"/>
                </a:solidFill>
                <a:latin typeface="Lato"/>
                <a:ea typeface="AppleSystemUIFont"/>
              </a:rPr>
              <a:t> – Iniaayon ng isang matalinong mamimili ang kaniyang bibilhin sa kaniyang kakanyahan. Sinusunod niya ang kaniyang badyet. Hindi rin niya ugali na mangutang upang may maipambili ng mga produktong hindi kailangan.</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1" lang="en-PH" sz="1800" spc="-1" strike="noStrike">
                <a:solidFill>
                  <a:srgbClr val="000000"/>
                </a:solidFill>
                <a:latin typeface="Lato"/>
                <a:ea typeface="AppleSystemUIFont"/>
              </a:rPr>
              <a:t>Hindi nagpapadaya</a:t>
            </a:r>
            <a:r>
              <a:rPr b="0" lang="en-PH" sz="1800" spc="-1" strike="noStrike">
                <a:solidFill>
                  <a:srgbClr val="000000"/>
                </a:solidFill>
                <a:latin typeface="Lato"/>
                <a:ea typeface="AppleSystemUIFont"/>
              </a:rPr>
              <a:t> – Masasabing alerto, aktibo, at mapagmasid ang isang matalinong mamimili. Masusing tinitingnan ng mamimili ang timbangan upang masigurong tama sa timbang ang produkto at tinitiyak din niyang maganda ang kalidad ng kaniyang binibiling produkto.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8"/>
          <p:cNvSpPr/>
          <p:nvPr/>
        </p:nvSpPr>
        <p:spPr>
          <a:xfrm>
            <a:off x="-113040" y="532080"/>
            <a:ext cx="823932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9"/>
          <p:cNvSpPr/>
          <p:nvPr/>
        </p:nvSpPr>
        <p:spPr>
          <a:xfrm>
            <a:off x="426960" y="532080"/>
            <a:ext cx="8173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Tungkulin ng Isang Mamimili</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607320" y="1377360"/>
            <a:ext cx="10892160" cy="4685760"/>
          </a:xfrm>
          <a:prstGeom prst="rect">
            <a:avLst/>
          </a:prstGeom>
          <a:blipFill rotWithShape="0">
            <a:blip r:embed="rId1"/>
            <a:srcRect/>
            <a:stretch/>
          </a:blipFill>
          <a:ln w="0">
            <a:noFill/>
          </a:ln>
        </p:spPr>
        <p:style>
          <a:lnRef idx="0"/>
          <a:fillRef idx="0"/>
          <a:effectRef idx="0"/>
          <a:fontRef idx="minor"/>
        </p:style>
        <p:txBody>
          <a:bodyPr lIns="90000" rIns="90000" tIns="45000" bIns="45000" anchor="ctr" anchorCtr="1">
            <a:noAutofit/>
          </a:bodyPr>
          <a:p>
            <a:pPr algn="ctr">
              <a:lnSpc>
                <a:spcPct val="100000"/>
              </a:lnSpc>
            </a:pPr>
            <a:r>
              <a:rPr b="1" lang="en-PH" sz="1800" spc="-1" strike="noStrike">
                <a:solidFill>
                  <a:srgbClr val="000000"/>
                </a:solidFill>
                <a:latin typeface="Lato"/>
              </a:rPr>
              <a:t>Mga Tungkulin ng Isang Mamimili</a:t>
            </a:r>
            <a:endParaRPr b="0" lang="en-PH" sz="1800" spc="-1" strike="noStrike">
              <a:solidFill>
                <a:srgbClr val="000000"/>
              </a:solidFill>
              <a:latin typeface="Arial"/>
            </a:endParaRPr>
          </a:p>
        </p:txBody>
      </p:sp>
      <p:sp>
        <p:nvSpPr>
          <p:cNvPr id="143" name=""/>
          <p:cNvSpPr/>
          <p:nvPr/>
        </p:nvSpPr>
        <p:spPr>
          <a:xfrm>
            <a:off x="1100880" y="1624680"/>
            <a:ext cx="4794840" cy="1721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Nararapat na ang isang mamimili ay maging mapagmasid, mulat, at alerto sa mga posibleng katiwalian at kapabayaan ng ibang negosyante at ilang miyembro ng sektor ng pamahalaan.</a:t>
            </a:r>
            <a:endParaRPr b="0" lang="en-PH" sz="1800" spc="-1" strike="noStrike">
              <a:solidFill>
                <a:srgbClr val="000000"/>
              </a:solidFill>
              <a:latin typeface="Arial"/>
            </a:endParaRPr>
          </a:p>
        </p:txBody>
      </p:sp>
      <p:sp>
        <p:nvSpPr>
          <p:cNvPr id="144" name=""/>
          <p:cNvSpPr/>
          <p:nvPr/>
        </p:nvSpPr>
        <p:spPr>
          <a:xfrm>
            <a:off x="6164280" y="1641240"/>
            <a:ext cx="4719240" cy="1386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Tinatangkilik at ipinagmamalaki ng isang mamimili ang mga lokal o sariling produkto ng Pilipinas at iniisip ang kapakanan ng ibang konsumer.</a:t>
            </a:r>
            <a:endParaRPr b="0" lang="en-PH" sz="1800" spc="-1" strike="noStrike">
              <a:solidFill>
                <a:srgbClr val="000000"/>
              </a:solidFill>
              <a:latin typeface="Arial"/>
            </a:endParaRPr>
          </a:p>
        </p:txBody>
      </p:sp>
      <p:sp>
        <p:nvSpPr>
          <p:cNvPr id="145" name=""/>
          <p:cNvSpPr/>
          <p:nvPr/>
        </p:nvSpPr>
        <p:spPr>
          <a:xfrm>
            <a:off x="989640" y="4322520"/>
            <a:ext cx="4933800" cy="1397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Kumikilos at binabantayan ng isang mamimili ang pagpapatupad ng tamang presyo. Nakikiisa siya at matatag sa paninindigan na ipaglaban ang karapatan niya bilang mamimili.</a:t>
            </a:r>
            <a:endParaRPr b="0" lang="en-PH" sz="1800" spc="-1" strike="noStrike">
              <a:solidFill>
                <a:srgbClr val="000000"/>
              </a:solidFill>
              <a:latin typeface="Arial"/>
            </a:endParaRPr>
          </a:p>
        </p:txBody>
      </p:sp>
      <p:sp>
        <p:nvSpPr>
          <p:cNvPr id="146" name=""/>
          <p:cNvSpPr/>
          <p:nvPr/>
        </p:nvSpPr>
        <p:spPr>
          <a:xfrm>
            <a:off x="6107760" y="4348440"/>
            <a:ext cx="4903560" cy="1316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Pinangangalagaan at pinoprotektahan niya ang kapaligiran sapagkat dito nagmumula ang mga hilaw na materyales na kailangan sa produksiyon.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0"/>
          <p:cNvSpPr/>
          <p:nvPr/>
        </p:nvSpPr>
        <p:spPr>
          <a:xfrm>
            <a:off x="-113040" y="532080"/>
            <a:ext cx="70682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Rectangle 11"/>
          <p:cNvSpPr/>
          <p:nvPr/>
        </p:nvSpPr>
        <p:spPr>
          <a:xfrm>
            <a:off x="426960" y="532080"/>
            <a:ext cx="8173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Karapatan ng Mamimili</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9" name=""/>
          <p:cNvSpPr/>
          <p:nvPr/>
        </p:nvSpPr>
        <p:spPr>
          <a:xfrm>
            <a:off x="942120" y="1587960"/>
            <a:ext cx="10427040" cy="4360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1" lang="en-PH" sz="1800" spc="-1" strike="noStrike">
                <a:solidFill>
                  <a:srgbClr val="000000"/>
                </a:solidFill>
                <a:latin typeface="Lato"/>
              </a:rPr>
              <a:t>Karapatan sa pagpili</a:t>
            </a:r>
            <a:r>
              <a:rPr b="0" lang="en-PH" sz="1800" spc="-1" strike="noStrike">
                <a:solidFill>
                  <a:srgbClr val="000000"/>
                </a:solidFill>
                <a:latin typeface="Lato"/>
              </a:rPr>
              <a:t> – Dito nakapaloob ang kasabihang </a:t>
            </a:r>
            <a:r>
              <a:rPr b="1" i="1" lang="en-PH" sz="1800" spc="-1" strike="noStrike">
                <a:solidFill>
                  <a:srgbClr val="000000"/>
                </a:solidFill>
                <a:latin typeface="Lato"/>
              </a:rPr>
              <a:t>“The customer is always right.” </a:t>
            </a:r>
            <a:r>
              <a:rPr b="0" lang="en-PH" sz="1800" spc="-1" strike="noStrike">
                <a:solidFill>
                  <a:srgbClr val="000000"/>
                </a:solidFill>
                <a:latin typeface="Lato"/>
              </a:rPr>
              <a:t>May karapatan at kalayaan ang isang mamimili na pumili ng gusto niyang bilhin ayon sa kaniyang kakanyahan. Bunga nito, hindi maaaring magtakda ng </a:t>
            </a:r>
            <a:r>
              <a:rPr b="1" i="1" lang="en-PH" sz="1800" spc="-1" strike="noStrike">
                <a:solidFill>
                  <a:srgbClr val="000000"/>
                </a:solidFill>
                <a:latin typeface="Lato"/>
              </a:rPr>
              <a:t>“No return, no exchange”</a:t>
            </a:r>
            <a:r>
              <a:rPr b="0" lang="en-PH" sz="1800" spc="-1" strike="noStrike">
                <a:solidFill>
                  <a:srgbClr val="000000"/>
                </a:solidFill>
                <a:latin typeface="Lato"/>
              </a:rPr>
              <a:t> ang mga tindahan lalo na kung may sira ang produktong nabili ng isang konsyumer at dapat niya itong mapalitan.</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1" lang="en-PH" sz="1800" spc="-1" strike="noStrike">
                <a:solidFill>
                  <a:srgbClr val="000000"/>
                </a:solidFill>
                <a:latin typeface="Lato"/>
              </a:rPr>
              <a:t>Karapatan sa tamang impormasyon</a:t>
            </a:r>
            <a:r>
              <a:rPr b="0" lang="en-PH" sz="1800" spc="-1" strike="noStrike">
                <a:solidFill>
                  <a:srgbClr val="000000"/>
                </a:solidFill>
                <a:latin typeface="Lato"/>
              </a:rPr>
              <a:t> – Karapatan ng isang mamimili na malaman ang tamang impormasyon o sangkap sa produktong nais bilhin. Ang pag-aanunsiyo ay nakatutulong upang maibahagi ang tamang kaalaman at impormasyon ng produkto sa isang mamimili. Bahagi rin ng karapatang ito ang paglalagay sa pakete ng mga sangkap ng produkto o kaya ay mga babala kung may nakapipinsalang epekto dahil sa paggamit ng produkto.</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1" lang="en-PH" sz="1800" spc="-1" strike="noStrike">
                <a:solidFill>
                  <a:srgbClr val="000000"/>
                </a:solidFill>
                <a:latin typeface="Lato"/>
              </a:rPr>
              <a:t>Karapatan sa maayos at malinis na kapaligiran </a:t>
            </a:r>
            <a:r>
              <a:rPr b="0" lang="en-PH" sz="1800" spc="-1" strike="noStrike">
                <a:solidFill>
                  <a:srgbClr val="000000"/>
                </a:solidFill>
                <a:latin typeface="Lato"/>
              </a:rPr>
              <a:t>– Kinakailangang panatilihing malinis, mabango, at maayos ang mga tindahan, kainan, pagawaan, at pamilihan upang maiwasan ang mga sakit at kapahamakan habang namimili sa mga nasabing lugar.</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12"/>
          <p:cNvSpPr/>
          <p:nvPr/>
        </p:nvSpPr>
        <p:spPr>
          <a:xfrm>
            <a:off x="-113040" y="532080"/>
            <a:ext cx="70682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1" name="Rectangle 13"/>
          <p:cNvSpPr/>
          <p:nvPr/>
        </p:nvSpPr>
        <p:spPr>
          <a:xfrm>
            <a:off x="426960" y="532080"/>
            <a:ext cx="8173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Karapatan ng Mamimili</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
          <p:cNvSpPr/>
          <p:nvPr/>
        </p:nvSpPr>
        <p:spPr>
          <a:xfrm>
            <a:off x="942120" y="1587960"/>
            <a:ext cx="10427040" cy="4504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1" lang="en-PH" sz="1800" spc="-1" strike="noStrike">
                <a:solidFill>
                  <a:srgbClr val="000000"/>
                </a:solidFill>
                <a:latin typeface="Lato"/>
                <a:ea typeface="AppleSystemUIFont"/>
              </a:rPr>
              <a:t>Karapatang magtatag ng organisasyon</a:t>
            </a:r>
            <a:r>
              <a:rPr b="0" lang="en-PH" sz="1800" spc="-1" strike="noStrike">
                <a:solidFill>
                  <a:srgbClr val="000000"/>
                </a:solidFill>
                <a:latin typeface="Lato"/>
                <a:ea typeface="AppleSystemUIFont"/>
              </a:rPr>
              <a:t> – May karapatan ang mga mamimili na magtatag ng organisasyon na naglalayong mangalaga at magbigay-proteksiyon kung sakaling may pang-aabuso silang nakikita. Ilan sa mga halimbawa ng samahan ng mga mamimili ay ang Consumers Union of the Philippines o CUP at Laban Konsyumer Incorporated o LKI.</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1" lang="en-PH" sz="1800" spc="-1" strike="noStrike">
                <a:solidFill>
                  <a:srgbClr val="000000"/>
                </a:solidFill>
                <a:latin typeface="Lato"/>
                <a:ea typeface="AppleSystemUIFont"/>
              </a:rPr>
              <a:t>Karapatang magkaroon ng pangunahing pangangailangan</a:t>
            </a:r>
            <a:r>
              <a:rPr b="0" lang="en-PH" sz="1800" spc="-1" strike="noStrike">
                <a:solidFill>
                  <a:srgbClr val="000000"/>
                </a:solidFill>
                <a:latin typeface="Lato"/>
                <a:ea typeface="AppleSystemUIFont"/>
              </a:rPr>
              <a:t> – Upang matugunan ang pangangailangan ng mga mamimili, kinakailangang siguraduhin ng mga ahensiya ng pamahalaan ang pagkakaroon ng sapat na suplay ng mga produkto at serbisyo.</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1" lang="en-PH" sz="1800" spc="-1" strike="noStrike">
                <a:solidFill>
                  <a:srgbClr val="000000"/>
                </a:solidFill>
                <a:latin typeface="Lato"/>
                <a:ea typeface="AppleSystemUIFont"/>
              </a:rPr>
              <a:t>Karapatang magkaroon ng edukasyon</a:t>
            </a:r>
            <a:r>
              <a:rPr b="0" lang="en-PH" sz="1800" spc="-1" strike="noStrike">
                <a:solidFill>
                  <a:srgbClr val="000000"/>
                </a:solidFill>
                <a:latin typeface="Lato"/>
                <a:ea typeface="AppleSystemUIFont"/>
              </a:rPr>
              <a:t> – Ang mga mamimili ay kinakailangang magkaroon ng tama at sapat na edukasyon at mga pagsasanay upang maging isang matalinong mamimili.</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1" lang="en-PH" sz="1800" spc="-1" strike="noStrike">
                <a:solidFill>
                  <a:srgbClr val="000000"/>
                </a:solidFill>
                <a:latin typeface="Lato"/>
                <a:ea typeface="AppleSystemUIFont"/>
              </a:rPr>
              <a:t>Karapatang magtamo ng kaligtasan</a:t>
            </a:r>
            <a:r>
              <a:rPr b="0" lang="en-PH" sz="1800" spc="-1" strike="noStrike">
                <a:solidFill>
                  <a:srgbClr val="000000"/>
                </a:solidFill>
                <a:latin typeface="Lato"/>
                <a:ea typeface="AppleSystemUIFont"/>
              </a:rPr>
              <a:t> – Kinakailangang ligtas mula sa mga sakit na galing sa mga hayop at mapaminsalang kemikal ang mga produktong nasa pamilihan. Bilang bahagi ng karapatan ng mga mamimili, nararapat na may babala sa pakete ng mga produkto kung sakaling ito ay naglalaman ng mga sangkap na may banta sa kalusugan o banta sa maling paggamit.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5"/>
          <p:cNvSpPr/>
          <p:nvPr/>
        </p:nvSpPr>
        <p:spPr>
          <a:xfrm>
            <a:off x="-113040" y="552240"/>
            <a:ext cx="38894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4" name="Rectangle 192"/>
          <p:cNvSpPr/>
          <p:nvPr/>
        </p:nvSpPr>
        <p:spPr>
          <a:xfrm>
            <a:off x="540000" y="516240"/>
            <a:ext cx="2868120" cy="65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5"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6" name=""/>
          <p:cNvSpPr/>
          <p:nvPr/>
        </p:nvSpPr>
        <p:spPr>
          <a:xfrm>
            <a:off x="817560" y="1496160"/>
            <a:ext cx="10040760" cy="12466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1" lang="en-PH" sz="1800" spc="-1" strike="noStrike">
                <a:solidFill>
                  <a:srgbClr val="000000"/>
                </a:solidFill>
                <a:latin typeface="Lato"/>
              </a:rPr>
              <a:t>I. Panuto: Sagutin ang sumusunod na tanong at isulat sa mga patlang ang sagot.</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Ano-ano ang katangian ng isang matalinong mamimili?</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Bakit mahalagang malaman ng isang mamimili ang kaniyang mga karapatan?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1"/>
          <p:cNvSpPr/>
          <p:nvPr/>
        </p:nvSpPr>
        <p:spPr>
          <a:xfrm>
            <a:off x="-113040" y="552240"/>
            <a:ext cx="658080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8" name="Rectangle 2"/>
          <p:cNvSpPr/>
          <p:nvPr/>
        </p:nvSpPr>
        <p:spPr>
          <a:xfrm>
            <a:off x="426960" y="527760"/>
            <a:ext cx="4940640" cy="676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9" name="Rectangle 3"/>
          <p:cNvSpPr/>
          <p:nvPr/>
        </p:nvSpPr>
        <p:spPr>
          <a:xfrm>
            <a:off x="540000" y="231480"/>
            <a:ext cx="1013148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sp>
        <p:nvSpPr>
          <p:cNvPr id="160" name=""/>
          <p:cNvSpPr/>
          <p:nvPr/>
        </p:nvSpPr>
        <p:spPr>
          <a:xfrm>
            <a:off x="933840" y="1570680"/>
            <a:ext cx="10468080" cy="2847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0" lang="en-PH" sz="1800" spc="-1" strike="noStrike">
                <a:solidFill>
                  <a:srgbClr val="000000"/>
                </a:solidFill>
                <a:latin typeface="Lato"/>
              </a:rPr>
              <a:t>1. Ang mga katangian ng isang matalinong mamimili ay: makatuwiran, may alternatibo, hindi nagpa-</a:t>
            </a:r>
            <a:r>
              <a:rPr b="0" i="1" lang="en-PH" sz="1800" spc="-1" strike="noStrike">
                <a:solidFill>
                  <a:srgbClr val="000000"/>
                </a:solidFill>
                <a:latin typeface="Lato"/>
              </a:rPr>
              <a:t>panic buying</a:t>
            </a:r>
            <a:r>
              <a:rPr b="0" lang="en-PH" sz="1800" spc="-1" strike="noStrike">
                <a:solidFill>
                  <a:srgbClr val="000000"/>
                </a:solidFill>
                <a:latin typeface="Lato"/>
              </a:rPr>
              <a:t>, hindi nagpapadala sa mga anunsiyo, mapanuri, sumusunod sa badyet, at hindi nagpapadaya.</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rPr>
              <a:t>2. Mahalagang malaman ng isang mamimili ang kaniyang mga karapatan upang mapangalagaan o maproteksiyonan niya ang kaniyang sarili sa pagtugon ng kaniyang mga pangangailangan at kagustuhan laban sa mga ilang mapagsamantalang prodyuser o negosyante.</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1920</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2023-04-26T13:41:10Z</dcterms:modified>
  <cp:revision>209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