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440" cy="68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4320" cy="2794320"/>
          </a:xfrm>
          <a:prstGeom prst="rect">
            <a:avLst/>
          </a:prstGeom>
          <a:ln w="0">
            <a:noFill/>
          </a:ln>
        </p:spPr>
      </p:pic>
      <p:sp>
        <p:nvSpPr>
          <p:cNvPr id="2" name="Rectangle 5"/>
          <p:cNvSpPr/>
          <p:nvPr/>
        </p:nvSpPr>
        <p:spPr>
          <a:xfrm>
            <a:off x="3487320" y="1475280"/>
            <a:ext cx="8699760" cy="3857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760" cy="3794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440" cy="630360"/>
          </a:xfrm>
          <a:prstGeom prst="rect">
            <a:avLst/>
          </a:prstGeom>
          <a:ln w="0">
            <a:noFill/>
          </a:ln>
        </p:spPr>
      </p:pic>
      <p:sp>
        <p:nvSpPr>
          <p:cNvPr id="43" name="Rectangle 7"/>
          <p:cNvSpPr/>
          <p:nvPr/>
        </p:nvSpPr>
        <p:spPr>
          <a:xfrm>
            <a:off x="10868760" y="0"/>
            <a:ext cx="965880" cy="96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960" cy="1029960"/>
          </a:xfrm>
          <a:prstGeom prst="rect">
            <a:avLst/>
          </a:prstGeom>
          <a:ln w="0">
            <a:noFill/>
          </a:ln>
        </p:spPr>
      </p:pic>
      <p:sp>
        <p:nvSpPr>
          <p:cNvPr id="45" name="TextBox 9"/>
          <p:cNvSpPr/>
          <p:nvPr/>
        </p:nvSpPr>
        <p:spPr>
          <a:xfrm>
            <a:off x="185400" y="6362280"/>
            <a:ext cx="468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7440" cy="630360"/>
          </a:xfrm>
          <a:prstGeom prst="rect">
            <a:avLst/>
          </a:prstGeom>
          <a:ln w="0">
            <a:noFill/>
          </a:ln>
        </p:spPr>
      </p:pic>
      <p:sp>
        <p:nvSpPr>
          <p:cNvPr id="86" name="Rectangle 7"/>
          <p:cNvSpPr/>
          <p:nvPr/>
        </p:nvSpPr>
        <p:spPr>
          <a:xfrm>
            <a:off x="10868760" y="0"/>
            <a:ext cx="965880" cy="96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9960" cy="1029960"/>
          </a:xfrm>
          <a:prstGeom prst="rect">
            <a:avLst/>
          </a:prstGeom>
          <a:ln w="0">
            <a:noFill/>
          </a:ln>
        </p:spPr>
      </p:pic>
      <p:sp>
        <p:nvSpPr>
          <p:cNvPr id="88" name="TextBox 9"/>
          <p:cNvSpPr/>
          <p:nvPr/>
        </p:nvSpPr>
        <p:spPr>
          <a:xfrm>
            <a:off x="185400" y="6362280"/>
            <a:ext cx="468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11760" cy="338004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3708000" y="2215800"/>
            <a:ext cx="828000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Arial"/>
              </a:rPr>
              <a:t>Using the Dictionary, Thesaurus, and Online Resources to Get the Meaning of Words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Box 1"/>
          <p:cNvSpPr/>
          <p:nvPr/>
        </p:nvSpPr>
        <p:spPr>
          <a:xfrm>
            <a:off x="1080000" y="428040"/>
            <a:ext cx="9648000" cy="1551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200" spc="-1" strike="noStrike">
                <a:solidFill>
                  <a:srgbClr val="000000"/>
                </a:solidFill>
                <a:latin typeface="Lato"/>
                <a:ea typeface="Arial;Arial"/>
              </a:rPr>
              <a:t>Using the Dictionary, Thesaurus, and Online Resources to Get the Meaning of Words </a:t>
            </a:r>
            <a:endParaRPr b="0" lang="en-PH" sz="3200" spc="-1" strike="noStrike">
              <a:latin typeface="Arial"/>
            </a:endParaRPr>
          </a:p>
        </p:txBody>
      </p:sp>
      <p:sp>
        <p:nvSpPr>
          <p:cNvPr id="169" name=""/>
          <p:cNvSpPr/>
          <p:nvPr/>
        </p:nvSpPr>
        <p:spPr>
          <a:xfrm>
            <a:off x="864360" y="3744000"/>
            <a:ext cx="10799280" cy="1506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A dictionary uses </a:t>
            </a:r>
            <a:r>
              <a:rPr b="1" lang="en-PH" sz="2000" spc="-1" strike="noStrike">
                <a:solidFill>
                  <a:srgbClr val="000000"/>
                </a:solidFill>
                <a:latin typeface="Lato"/>
                <a:ea typeface="DejaVu Sans"/>
              </a:rPr>
              <a:t>guide words</a:t>
            </a:r>
            <a:r>
              <a:rPr b="0" lang="en-PH" sz="2000" spc="-1" strike="noStrike">
                <a:solidFill>
                  <a:srgbClr val="000000"/>
                </a:solidFill>
                <a:latin typeface="Lato"/>
                <a:ea typeface="DejaVu Sans"/>
              </a:rPr>
              <a:t> that help learners see right away what words are defined on a given page. You will see those guide words at the top or bottom of the page. The first guide word is the first word you will see on that page, while the second guide word is the word that is defined last on that page. Other words between the guide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words are arranged alphabetically.</a:t>
            </a:r>
            <a:r>
              <a:rPr b="0" lang="en-PH" sz="2000" spc="-1" strike="noStrike">
                <a:solidFill>
                  <a:srgbClr val="000000"/>
                </a:solidFill>
                <a:latin typeface="Arial"/>
                <a:ea typeface="PingFang SC"/>
              </a:rPr>
              <a:t> </a:t>
            </a:r>
            <a:endParaRPr b="0" lang="en-PH" sz="2000" spc="-1" strike="noStrike">
              <a:latin typeface="Arial"/>
            </a:endParaRPr>
          </a:p>
        </p:txBody>
      </p:sp>
      <p:sp>
        <p:nvSpPr>
          <p:cNvPr id="170" name=""/>
          <p:cNvSpPr txBox="1"/>
          <p:nvPr/>
        </p:nvSpPr>
        <p:spPr>
          <a:xfrm>
            <a:off x="677520" y="2232000"/>
            <a:ext cx="10842480" cy="1215720"/>
          </a:xfrm>
          <a:prstGeom prst="rect">
            <a:avLst/>
          </a:prstGeom>
          <a:noFill/>
          <a:ln w="0">
            <a:noFill/>
          </a:ln>
        </p:spPr>
        <p:txBody>
          <a:bodyPr lIns="90000" rIns="90000" tIns="45000" bIns="45000" anchor="t">
            <a:noAutofit/>
          </a:bodyPr>
          <a:p>
            <a:pPr algn="just">
              <a:buNone/>
            </a:pPr>
            <a:r>
              <a:rPr b="0" lang="en-PH" sz="2200" spc="-1" strike="noStrike">
                <a:latin typeface="Lato"/>
                <a:ea typeface="AppleSystemUIFont"/>
              </a:rPr>
              <a:t>	</a:t>
            </a:r>
            <a:r>
              <a:rPr b="0" lang="en-PH" sz="2200" spc="-1" strike="noStrike">
                <a:latin typeface="Lato"/>
                <a:ea typeface="AppleSystemUIFont"/>
              </a:rPr>
              <a:t>When you use the </a:t>
            </a:r>
            <a:r>
              <a:rPr b="1" i="1" lang="en-PH" sz="2200" spc="-1" strike="noStrike">
                <a:latin typeface="Lato"/>
                <a:ea typeface="AppleSystemUIFont"/>
              </a:rPr>
              <a:t>dictionary</a:t>
            </a:r>
            <a:r>
              <a:rPr b="0" lang="en-PH" sz="2200" spc="-1" strike="noStrike">
                <a:latin typeface="Lato"/>
                <a:ea typeface="AppleSystemUIFont"/>
              </a:rPr>
              <a:t> to look for the meaning of a word, it gives you an exact definition of the word and some other important details such as its part of speech, its pronunciation, and how you can use it in a sentence.  </a:t>
            </a:r>
            <a:endParaRPr b="0" lang="en-PH" sz="2200" spc="-1" strike="noStrike">
              <a:latin typeface="Lato"/>
              <a:ea typeface="AppleSystemUIFont"/>
            </a:endParaRPr>
          </a:p>
        </p:txBody>
      </p:sp>
      <p:sp>
        <p:nvSpPr>
          <p:cNvPr id="171" name=""/>
          <p:cNvSpPr txBox="1"/>
          <p:nvPr/>
        </p:nvSpPr>
        <p:spPr>
          <a:xfrm>
            <a:off x="720000" y="3686040"/>
            <a:ext cx="10800000" cy="1983960"/>
          </a:xfrm>
          <a:prstGeom prst="rect">
            <a:avLst/>
          </a:prstGeom>
          <a:noFill/>
          <a:ln w="0">
            <a:noFill/>
          </a:ln>
        </p:spPr>
        <p:txBody>
          <a:bodyPr lIns="90000" rIns="90000" tIns="45000" bIns="45000" anchor="t">
            <a:noAutofit/>
          </a:bodyPr>
          <a:p>
            <a:pPr algn="just">
              <a:buNone/>
            </a:pPr>
            <a:r>
              <a:rPr b="0" lang="en-PH" sz="2200" spc="-1" strike="noStrike">
                <a:latin typeface="Lato"/>
                <a:ea typeface="AppleSystemUIFont"/>
              </a:rPr>
              <a:t>	</a:t>
            </a:r>
            <a:r>
              <a:rPr b="0" lang="en-PH" sz="2200" spc="-1" strike="noStrike">
                <a:latin typeface="Lato"/>
                <a:ea typeface="AppleSystemUIFont"/>
              </a:rPr>
              <a:t>A </a:t>
            </a:r>
            <a:r>
              <a:rPr b="1" lang="en-PH" sz="2200" spc="-1" strike="noStrike">
                <a:latin typeface="Lato"/>
                <a:ea typeface="AppleSystemUIFont"/>
              </a:rPr>
              <a:t>dictionary</a:t>
            </a:r>
            <a:r>
              <a:rPr b="0" lang="en-PH" sz="2200" spc="-1" strike="noStrike">
                <a:latin typeface="Lato"/>
                <a:ea typeface="AppleSystemUIFont"/>
              </a:rPr>
              <a:t> uses guide words that help learners see right away what words are defined on a given page. You will see those guide words at the top or bottom of the page. The first guide word is the first word you will see on that page, while the second guide word is the word that is defined last on that page. Other words between the guide </a:t>
            </a:r>
            <a:r>
              <a:rPr b="0" lang="en-PH" sz="2200" spc="-1" strike="noStrike">
                <a:latin typeface="Lato"/>
                <a:ea typeface="AppleSystemUIFont"/>
              </a:rPr>
              <a:t>	</a:t>
            </a:r>
            <a:r>
              <a:rPr b="0" lang="en-PH" sz="2200" spc="-1" strike="noStrike">
                <a:latin typeface="Lato"/>
                <a:ea typeface="AppleSystemUIFont"/>
              </a:rPr>
              <a:t>words are arranged alphabetically. </a:t>
            </a:r>
            <a:endParaRPr b="0" lang="en-PH" sz="22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Box 2"/>
          <p:cNvSpPr/>
          <p:nvPr/>
        </p:nvSpPr>
        <p:spPr>
          <a:xfrm>
            <a:off x="4680000" y="1149840"/>
            <a:ext cx="6838920" cy="1278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600" spc="-1" strike="noStrike">
                <a:solidFill>
                  <a:srgbClr val="000000"/>
                </a:solidFill>
                <a:latin typeface="Lato"/>
                <a:ea typeface="Arial;Arial"/>
              </a:rPr>
              <a:t>Using the Dictionary, Thesaurus, and Online Resources to Get the Meaning of Words </a:t>
            </a:r>
            <a:endParaRPr b="0" lang="en-PH" sz="2600" spc="-1" strike="noStrike">
              <a:latin typeface="Arial"/>
            </a:endParaRPr>
          </a:p>
        </p:txBody>
      </p:sp>
      <p:pic>
        <p:nvPicPr>
          <p:cNvPr id="173" name="" descr=""/>
          <p:cNvPicPr/>
          <p:nvPr/>
        </p:nvPicPr>
        <p:blipFill>
          <a:blip r:embed="rId1"/>
          <a:stretch/>
        </p:blipFill>
        <p:spPr>
          <a:xfrm rot="15000">
            <a:off x="911160" y="645120"/>
            <a:ext cx="3713400" cy="5106240"/>
          </a:xfrm>
          <a:prstGeom prst="rect">
            <a:avLst/>
          </a:prstGeom>
          <a:ln w="0">
            <a:noFill/>
          </a:ln>
        </p:spPr>
      </p:pic>
      <p:sp>
        <p:nvSpPr>
          <p:cNvPr id="174" name=""/>
          <p:cNvSpPr/>
          <p:nvPr/>
        </p:nvSpPr>
        <p:spPr>
          <a:xfrm>
            <a:off x="5040000" y="2880000"/>
            <a:ext cx="6119640" cy="2811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ea typeface="AppleSystemUIFont"/>
              </a:rPr>
              <a:t>	</a:t>
            </a:r>
            <a:r>
              <a:rPr b="0" lang="en-PH" sz="2000" spc="-1" strike="noStrike">
                <a:latin typeface="Lato"/>
                <a:ea typeface="AppleSystemUIFont"/>
              </a:rPr>
              <a:t>Let us pretend that we are looking for the meaning of the word </a:t>
            </a:r>
            <a:r>
              <a:rPr b="0" i="1" lang="en-PH" sz="2000" spc="-1" strike="noStrike">
                <a:latin typeface="Lato"/>
                <a:ea typeface="AppleSystemUIFontItalic"/>
              </a:rPr>
              <a:t>chrome</a:t>
            </a:r>
            <a:r>
              <a:rPr b="0" lang="en-PH" sz="2000" spc="-1" strike="noStrike">
                <a:latin typeface="Lato"/>
                <a:ea typeface="AppleSystemUIFont"/>
              </a:rPr>
              <a:t>. As you can see, the first guide word is </a:t>
            </a:r>
            <a:r>
              <a:rPr b="0" i="1" lang="en-PH" sz="2000" spc="-1" strike="noStrike">
                <a:latin typeface="Lato"/>
                <a:ea typeface="AppleSystemUIFontItalic"/>
              </a:rPr>
              <a:t>chortle </a:t>
            </a:r>
            <a:r>
              <a:rPr b="0" lang="en-PH" sz="2000" spc="-1" strike="noStrike">
                <a:latin typeface="Lato"/>
                <a:ea typeface="AppleSystemUIFont"/>
              </a:rPr>
              <a:t>because it is the first word on the page. </a:t>
            </a:r>
            <a:r>
              <a:rPr b="0" i="1" lang="en-PH" sz="2000" spc="-1" strike="noStrike">
                <a:latin typeface="Lato"/>
                <a:ea typeface="AppleSystemUIFontItalic"/>
              </a:rPr>
              <a:t>Chronometer </a:t>
            </a:r>
            <a:r>
              <a:rPr b="0" lang="en-PH" sz="2000" spc="-1" strike="noStrike">
                <a:latin typeface="Lato"/>
                <a:ea typeface="AppleSystemUIFont"/>
              </a:rPr>
              <a:t>is the last word on the page; that is why it is also the second guide word. </a:t>
            </a:r>
            <a:r>
              <a:rPr b="0" i="1" lang="en-PH" sz="2000" spc="-1" strike="noStrike">
                <a:latin typeface="Lato"/>
                <a:ea typeface="AppleSystemUIFontItalic"/>
              </a:rPr>
              <a:t>Chrome </a:t>
            </a:r>
            <a:r>
              <a:rPr b="0" lang="en-PH" sz="2000" spc="-1" strike="noStrike">
                <a:latin typeface="Lato"/>
                <a:ea typeface="AppleSystemUIFont"/>
              </a:rPr>
              <a:t>appears in between these two guide words: </a:t>
            </a:r>
            <a:r>
              <a:rPr b="0" i="1" lang="en-PH" sz="2000" spc="-1" strike="noStrike">
                <a:latin typeface="Lato"/>
                <a:ea typeface="AppleSystemUIFontItalic"/>
              </a:rPr>
              <a:t>chortle </a:t>
            </a:r>
            <a:r>
              <a:rPr b="0" lang="en-PH" sz="2000" spc="-1" strike="noStrike">
                <a:latin typeface="Lato"/>
                <a:ea typeface="AppleSystemUIFont"/>
              </a:rPr>
              <a:t>and </a:t>
            </a:r>
            <a:r>
              <a:rPr b="0" i="1" lang="en-PH" sz="2000" spc="-1" strike="noStrike">
                <a:latin typeface="Lato"/>
                <a:ea typeface="AppleSystemUIFontItalic"/>
              </a:rPr>
              <a:t>chronometer</a:t>
            </a:r>
            <a:r>
              <a:rPr b="0" lang="en-PH" sz="2000" spc="-1" strike="noStrike">
                <a:latin typeface="Lato"/>
                <a:ea typeface="AppleSystemUIFont"/>
              </a:rPr>
              <a:t>. The guide words help speed up your word search in this manner.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1247760" y="540000"/>
            <a:ext cx="93700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Using the Dictionary, Thesaurus, and Online Resources to Get the Meaning of Words </a:t>
            </a:r>
            <a:endParaRPr b="0" lang="en-PH" sz="2800" spc="-1" strike="noStrike">
              <a:latin typeface="Arial"/>
            </a:endParaRPr>
          </a:p>
        </p:txBody>
      </p:sp>
      <p:pic>
        <p:nvPicPr>
          <p:cNvPr id="176" name="" descr=""/>
          <p:cNvPicPr/>
          <p:nvPr/>
        </p:nvPicPr>
        <p:blipFill>
          <a:blip r:embed="rId1"/>
          <a:stretch/>
        </p:blipFill>
        <p:spPr>
          <a:xfrm>
            <a:off x="5145120" y="2160000"/>
            <a:ext cx="6554160" cy="3059280"/>
          </a:xfrm>
          <a:prstGeom prst="rect">
            <a:avLst/>
          </a:prstGeom>
          <a:ln w="0">
            <a:noFill/>
          </a:ln>
        </p:spPr>
      </p:pic>
      <p:sp>
        <p:nvSpPr>
          <p:cNvPr id="177" name=""/>
          <p:cNvSpPr/>
          <p:nvPr/>
        </p:nvSpPr>
        <p:spPr>
          <a:xfrm>
            <a:off x="540000" y="2430000"/>
            <a:ext cx="3875400" cy="629640"/>
          </a:xfrm>
          <a:prstGeom prst="rect">
            <a:avLst/>
          </a:prstGeom>
          <a:noFill/>
          <a:ln w="0">
            <a:noFill/>
          </a:ln>
        </p:spPr>
        <p:style>
          <a:lnRef idx="0"/>
          <a:fillRef idx="0"/>
          <a:effectRef idx="0"/>
          <a:fontRef idx="minor"/>
        </p:style>
        <p:txBody>
          <a:bodyPr lIns="0" rIns="0" tIns="0" bIns="0" anchor="t">
            <a:noAutofit/>
          </a:bodyPr>
          <a:p>
            <a:pPr marL="216000" indent="-216000" algn="just">
              <a:lnSpc>
                <a:spcPct val="100000"/>
              </a:lnSpc>
              <a:spcBef>
                <a:spcPts val="499"/>
              </a:spcBef>
              <a:spcAft>
                <a:spcPts val="499"/>
              </a:spcAft>
              <a:buClr>
                <a:srgbClr val="000000"/>
              </a:buClr>
              <a:buSzPct val="45000"/>
              <a:buFont typeface="Wingdings" charset="2"/>
              <a:buChar char=""/>
            </a:pPr>
            <a:r>
              <a:rPr b="0" lang="en-PH" sz="2000" spc="-1" strike="noStrike">
                <a:solidFill>
                  <a:srgbClr val="000000"/>
                </a:solidFill>
                <a:latin typeface="Arial;Arial"/>
                <a:ea typeface="Arial;Arial"/>
              </a:rPr>
              <a:t>This is a word entry from a dictionary. </a:t>
            </a:r>
            <a:endParaRPr b="0" lang="en-PH" sz="2000" spc="-1" strike="noStrike">
              <a:latin typeface="Arial"/>
            </a:endParaRPr>
          </a:p>
        </p:txBody>
      </p:sp>
      <p:sp>
        <p:nvSpPr>
          <p:cNvPr id="178" name=""/>
          <p:cNvSpPr/>
          <p:nvPr/>
        </p:nvSpPr>
        <p:spPr>
          <a:xfrm>
            <a:off x="506160" y="3240000"/>
            <a:ext cx="4353480" cy="188964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Arial;Arial"/>
                <a:ea typeface="Arial;Arial"/>
              </a:rPr>
              <a:t>Each part tells you how the word is spelled correctly, which part of speech the word belongs to, how the word is pronounced correctly, and the definition of the word.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636120" y="239040"/>
            <a:ext cx="1009116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Using the Dictionary, Thesaurus, and Online Resources to Get the Meaning of Words </a:t>
            </a:r>
            <a:endParaRPr b="0" lang="en-PH" sz="2800" spc="-1" strike="noStrike">
              <a:latin typeface="Arial"/>
            </a:endParaRPr>
          </a:p>
        </p:txBody>
      </p:sp>
      <p:pic>
        <p:nvPicPr>
          <p:cNvPr id="180" name="" descr=""/>
          <p:cNvPicPr/>
          <p:nvPr/>
        </p:nvPicPr>
        <p:blipFill>
          <a:blip r:embed="rId1"/>
          <a:stretch/>
        </p:blipFill>
        <p:spPr>
          <a:xfrm>
            <a:off x="720000" y="1980000"/>
            <a:ext cx="6119280" cy="3239280"/>
          </a:xfrm>
          <a:prstGeom prst="rect">
            <a:avLst/>
          </a:prstGeom>
          <a:ln w="0">
            <a:noFill/>
          </a:ln>
        </p:spPr>
      </p:pic>
      <p:sp>
        <p:nvSpPr>
          <p:cNvPr id="181" name=""/>
          <p:cNvSpPr/>
          <p:nvPr/>
        </p:nvSpPr>
        <p:spPr>
          <a:xfrm>
            <a:off x="6660000" y="1080000"/>
            <a:ext cx="4859280" cy="4766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pPr>
            <a:endParaRPr b="0" lang="en-PH" sz="1800" spc="-1" strike="noStrike">
              <a:latin typeface="Arial"/>
            </a:endParaRPr>
          </a:p>
          <a:p>
            <a:pPr algn="just">
              <a:lnSpc>
                <a:spcPct val="100000"/>
              </a:lnSpc>
              <a:spcBef>
                <a:spcPts val="499"/>
              </a:spcBef>
              <a:spcAft>
                <a:spcPts val="499"/>
              </a:spcAft>
              <a:buNone/>
            </a:pPr>
            <a:endParaRPr b="0" lang="en-PH" sz="1800" spc="-1" strike="noStrike">
              <a:latin typeface="Arial"/>
            </a:endParaRPr>
          </a:p>
        </p:txBody>
      </p:sp>
      <p:sp>
        <p:nvSpPr>
          <p:cNvPr id="182" name=""/>
          <p:cNvSpPr/>
          <p:nvPr/>
        </p:nvSpPr>
        <p:spPr>
          <a:xfrm>
            <a:off x="7078680" y="1332000"/>
            <a:ext cx="4440960" cy="5552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latin typeface="Lato"/>
                <a:ea typeface="AppleSystemUIFont"/>
              </a:rPr>
              <a:t>The </a:t>
            </a:r>
            <a:r>
              <a:rPr b="1" lang="en-PH" sz="1800" spc="-1" strike="noStrike">
                <a:latin typeface="Lato"/>
                <a:ea typeface="AppleSystemUIFontBold"/>
              </a:rPr>
              <a:t>thesaurus </a:t>
            </a:r>
            <a:r>
              <a:rPr b="0" lang="en-PH" sz="1800" spc="-1" strike="noStrike">
                <a:latin typeface="Lato"/>
                <a:ea typeface="AppleSystemUIFont"/>
              </a:rPr>
              <a:t>can help you find a similar word of a word you are looking for or the opposite word of a word you are looking for. </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ea typeface="AppleSystemUIFont"/>
              </a:rPr>
              <a:t>The parts of a thesaurus are a bit different because they no longer give you the definition of a word. Instead, they give you the synonyms and antonyms of a word as well as a sample sentence to give you a clue on how to use the word. Like a dictionary, a thesaurus will also show the spelling of a word and what part of speech it belongs 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1332360" y="360000"/>
            <a:ext cx="8999280" cy="1089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200" spc="-1" strike="noStrike">
                <a:solidFill>
                  <a:srgbClr val="000000"/>
                </a:solidFill>
                <a:latin typeface="Lato"/>
                <a:ea typeface="Arial;Arial"/>
              </a:rPr>
              <a:t>Using the Dictionary, Thesaurus, and Online Resources to Get the Meaning of Words </a:t>
            </a:r>
            <a:endParaRPr b="0" lang="en-PH" sz="3200" spc="-1" strike="noStrike">
              <a:latin typeface="Arial"/>
            </a:endParaRPr>
          </a:p>
        </p:txBody>
      </p:sp>
      <p:sp>
        <p:nvSpPr>
          <p:cNvPr id="184" name=""/>
          <p:cNvSpPr/>
          <p:nvPr/>
        </p:nvSpPr>
        <p:spPr>
          <a:xfrm>
            <a:off x="683640" y="2052000"/>
            <a:ext cx="10836360" cy="317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buNone/>
            </a:pPr>
            <a:r>
              <a:rPr b="0" lang="en-PH" sz="2100" spc="-1" strike="noStrike">
                <a:latin typeface="Lato"/>
                <a:ea typeface="AppleSystemUIFont"/>
              </a:rPr>
              <a:t>	</a:t>
            </a:r>
            <a:r>
              <a:rPr b="0" lang="en-PH" sz="2100" spc="-1" strike="noStrike">
                <a:latin typeface="Lato"/>
                <a:ea typeface="AppleSystemUIFont"/>
              </a:rPr>
              <a:t>In today’s generation, we have a third source of information, which is the Internet.</a:t>
            </a:r>
            <a:endParaRPr b="0" lang="en-PH" sz="2100" spc="-1" strike="noStrike">
              <a:latin typeface="Arial"/>
              <a:ea typeface="PingFang SC"/>
            </a:endParaRPr>
          </a:p>
          <a:p>
            <a:pPr algn="just">
              <a:lnSpc>
                <a:spcPct val="100000"/>
              </a:lnSpc>
              <a:spcBef>
                <a:spcPts val="283"/>
              </a:spcBef>
              <a:spcAft>
                <a:spcPts val="283"/>
              </a:spcAft>
              <a:buNone/>
            </a:pPr>
            <a:endParaRPr b="0" lang="en-PH" sz="2100" spc="-1" strike="noStrike">
              <a:latin typeface="Arial"/>
              <a:ea typeface="PingFang SC"/>
            </a:endParaRPr>
          </a:p>
          <a:p>
            <a:pPr algn="just">
              <a:lnSpc>
                <a:spcPct val="100000"/>
              </a:lnSpc>
              <a:spcBef>
                <a:spcPts val="283"/>
              </a:spcBef>
              <a:spcAft>
                <a:spcPts val="283"/>
              </a:spcAft>
              <a:buNone/>
            </a:pPr>
            <a:r>
              <a:rPr b="1" lang="en-PH" sz="2100" spc="-1" strike="noStrike">
                <a:latin typeface="Lato"/>
                <a:ea typeface="PingFang SC"/>
              </a:rPr>
              <a:t>Internet</a:t>
            </a:r>
            <a:r>
              <a:rPr b="0" lang="en-PH" sz="2100" spc="-1" strike="noStrike">
                <a:latin typeface="Lato"/>
                <a:ea typeface="PingFang SC"/>
              </a:rPr>
              <a:t> </a:t>
            </a:r>
            <a:endParaRPr b="0" lang="en-PH" sz="2100" spc="-1" strike="noStrike">
              <a:latin typeface="Arial"/>
              <a:ea typeface="PingFang SC"/>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2100" spc="-1" strike="noStrike">
                <a:latin typeface="Lato"/>
                <a:ea typeface="PingFang SC"/>
              </a:rPr>
              <a:t>has sites where you can easily type in an unfamiliar word, and a search engine will pull up a handful of digital dictionaries and thesauruses that can help you find the meaning of the word. </a:t>
            </a:r>
            <a:r>
              <a:rPr b="0" lang="en-PH" sz="2100" spc="-1" strike="noStrike">
                <a:latin typeface="Arial"/>
                <a:ea typeface="PingFang SC"/>
              </a:rPr>
              <a:t> </a:t>
            </a:r>
            <a:endParaRPr b="0" lang="en-PH" sz="2100" spc="-1" strike="noStrike">
              <a:latin typeface="Arial"/>
              <a:ea typeface="PingFang SC"/>
            </a:endParaRPr>
          </a:p>
          <a:p>
            <a:pPr algn="just">
              <a:lnSpc>
                <a:spcPct val="100000"/>
              </a:lnSpc>
              <a:spcBef>
                <a:spcPts val="283"/>
              </a:spcBef>
              <a:spcAft>
                <a:spcPts val="283"/>
              </a:spcAft>
              <a:buNone/>
            </a:pPr>
            <a:endParaRPr b="0" lang="en-PH" sz="2100" spc="-1" strike="noStrike">
              <a:latin typeface="Arial"/>
              <a:ea typeface="PingFang SC"/>
            </a:endParaRPr>
          </a:p>
          <a:p>
            <a:pPr algn="just">
              <a:buNone/>
            </a:pPr>
            <a:r>
              <a:rPr b="1" lang="en-PH" sz="2100" spc="-1" strike="noStrike">
                <a:latin typeface="Lato"/>
                <a:ea typeface="PingFang SC"/>
              </a:rPr>
              <a:t>Merriam-Webster: merriam-webster.com (m-w.com)</a:t>
            </a:r>
            <a:r>
              <a:rPr b="0" lang="en-PH" sz="2100" spc="-1" strike="noStrike">
                <a:latin typeface="Lato"/>
                <a:ea typeface="PingFang SC"/>
              </a:rPr>
              <a:t> </a:t>
            </a:r>
            <a:endParaRPr b="0" lang="en-PH" sz="2100" spc="-1" strike="noStrike">
              <a:latin typeface="AppleSystemUIFont"/>
              <a:ea typeface="AppleSystemUIFont"/>
            </a:endParaRPr>
          </a:p>
          <a:p>
            <a:pPr lvl="1" marL="432000" indent="-216000" algn="just">
              <a:buClr>
                <a:srgbClr val="000000"/>
              </a:buClr>
              <a:buSzPct val="45000"/>
              <a:buFont typeface="Wingdings" charset="2"/>
              <a:buChar char=""/>
            </a:pPr>
            <a:r>
              <a:rPr b="0" lang="en-PH" sz="2100" spc="-1" strike="noStrike">
                <a:latin typeface="Lato"/>
                <a:ea typeface="PingFang SC"/>
              </a:rPr>
              <a:t>is designed to be just like a real dictionary, but it is digital. This means you can also do word searches on this site.</a:t>
            </a:r>
            <a:r>
              <a:rPr b="0" lang="en-PH" sz="2100" spc="-1" strike="noStrike">
                <a:latin typeface="Arial"/>
                <a:ea typeface="PingFang SC"/>
              </a:rPr>
              <a:t> </a:t>
            </a:r>
            <a:endParaRPr b="0" lang="en-PH" sz="21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1620000" y="900000"/>
            <a:ext cx="8999280" cy="1089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Using the Dictionary, Thesaurus, and Online Resources to Get the Meaning of Words </a:t>
            </a:r>
            <a:endParaRPr b="0" lang="en-PH" sz="2800" spc="-1" strike="noStrike">
              <a:latin typeface="Arial"/>
            </a:endParaRPr>
          </a:p>
        </p:txBody>
      </p:sp>
      <p:sp>
        <p:nvSpPr>
          <p:cNvPr id="186" name=""/>
          <p:cNvSpPr/>
          <p:nvPr/>
        </p:nvSpPr>
        <p:spPr>
          <a:xfrm>
            <a:off x="900000" y="2728440"/>
            <a:ext cx="10259640" cy="2189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ea typeface="AppleSystemUIFont"/>
              </a:rPr>
              <a:t>	</a:t>
            </a:r>
            <a:r>
              <a:rPr b="0" lang="en-PH" sz="2000" spc="-1" strike="noStrike">
                <a:latin typeface="Lato"/>
                <a:ea typeface="AppleSystemUIFont"/>
              </a:rPr>
              <a:t>You can say that a digital dictionary and a digital thesaurus are almost similar to physical ones since they give you the definition of a word, its spelling, pronunciation, and synonyms and antonyms, as well as a sample sentence. </a:t>
            </a:r>
            <a:r>
              <a:rPr b="1" lang="en-PH" sz="2000" spc="-1" strike="noStrike">
                <a:latin typeface="Lato"/>
                <a:ea typeface="AppleSystemUIFont"/>
              </a:rPr>
              <a:t>The only difference is that you can access this information through any smart device with an Internet connection.</a:t>
            </a:r>
            <a:r>
              <a:rPr b="0" lang="en-PH" sz="2000" spc="-1" strike="noStrike">
                <a:latin typeface="Lato"/>
                <a:ea typeface="AppleSystemUIFont"/>
              </a:rPr>
              <a:t> But not all information on the Internet is correct, so there is always a need to verify the information.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620280" y="1404000"/>
            <a:ext cx="10899720" cy="1300680"/>
          </a:xfrm>
          <a:prstGeom prst="rect">
            <a:avLst/>
          </a:prstGeom>
          <a:noFill/>
          <a:ln w="0">
            <a:noFill/>
          </a:ln>
        </p:spPr>
        <p:style>
          <a:lnRef idx="0"/>
          <a:fillRef idx="0"/>
          <a:effectRef idx="0"/>
          <a:fontRef idx="minor"/>
        </p:style>
        <p:txBody>
          <a:bodyPr lIns="90000" rIns="90000" tIns="45000" bIns="45000" anchor="t">
            <a:noAutofit/>
          </a:bodyPr>
          <a:p>
            <a:pPr algn="just">
              <a:lnSpc>
                <a:spcPts val="1406"/>
              </a:lnSpc>
              <a:spcBef>
                <a:spcPts val="1001"/>
              </a:spcBef>
              <a:spcAft>
                <a:spcPts val="499"/>
              </a:spcAft>
              <a:buNone/>
            </a:pPr>
            <a:endParaRPr b="0" lang="en-PH" sz="18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Read the given words. Use a thesaurus to look for two synonyms of each word. Make a sentence using each of the given words. The first one is done for you as an example.</a:t>
            </a:r>
            <a:endParaRPr b="0" lang="en-PH" sz="2000" spc="-1" strike="noStrike">
              <a:latin typeface="Arial"/>
            </a:endParaRPr>
          </a:p>
        </p:txBody>
      </p:sp>
      <p:sp>
        <p:nvSpPr>
          <p:cNvPr id="188" name=""/>
          <p:cNvSpPr/>
          <p:nvPr/>
        </p:nvSpPr>
        <p:spPr>
          <a:xfrm>
            <a:off x="1080000" y="2520000"/>
            <a:ext cx="5835240" cy="209520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99"/>
              </a:spcBef>
              <a:spcAft>
                <a:spcPts val="499"/>
              </a:spcAft>
              <a:buNone/>
              <a:tabLst>
                <a:tab algn="l" pos="0"/>
              </a:tabLst>
            </a:pPr>
            <a:r>
              <a:rPr b="0" lang="en-PH" sz="2000" spc="-1" strike="noStrike">
                <a:solidFill>
                  <a:srgbClr val="000000"/>
                </a:solidFill>
                <a:latin typeface="Lato"/>
                <a:ea typeface="DejaVu Sans"/>
              </a:rPr>
              <a:t>1. brave </a:t>
            </a:r>
            <a:endParaRPr b="0" lang="en-PH" sz="2000" spc="-1" strike="noStrike">
              <a:latin typeface="Arial"/>
            </a:endParaRPr>
          </a:p>
          <a:p>
            <a:pPr marL="457200" indent="-457200" algn="just">
              <a:lnSpc>
                <a:spcPct val="100000"/>
              </a:lnSpc>
              <a:spcBef>
                <a:spcPts val="300"/>
              </a:spcBef>
              <a:spcAft>
                <a:spcPts val="499"/>
              </a:spcAft>
              <a:buNone/>
              <a:tabLst>
                <a:tab algn="l" pos="0"/>
              </a:tabLst>
            </a:pPr>
            <a:r>
              <a:rPr b="0" lang="en-PH" sz="2000" spc="-1" strike="noStrike">
                <a:solidFill>
                  <a:srgbClr val="000000"/>
                </a:solidFill>
                <a:latin typeface="Lato"/>
                <a:ea typeface="DejaVu Sans"/>
              </a:rPr>
              <a:t>2. quick </a:t>
            </a:r>
            <a:endParaRPr b="0" lang="en-PH" sz="2000" spc="-1" strike="noStrike">
              <a:latin typeface="Arial"/>
            </a:endParaRPr>
          </a:p>
          <a:p>
            <a:pPr marL="457200" indent="-457200" algn="just">
              <a:lnSpc>
                <a:spcPct val="100000"/>
              </a:lnSpc>
              <a:spcBef>
                <a:spcPts val="300"/>
              </a:spcBef>
              <a:spcAft>
                <a:spcPts val="499"/>
              </a:spcAft>
              <a:buNone/>
              <a:tabLst>
                <a:tab algn="l" pos="0"/>
              </a:tabLst>
            </a:pPr>
            <a:r>
              <a:rPr b="0" lang="en-PH" sz="2000" spc="-1" strike="noStrike">
                <a:solidFill>
                  <a:srgbClr val="000000"/>
                </a:solidFill>
                <a:latin typeface="Lato"/>
                <a:ea typeface="DejaVu Sans"/>
              </a:rPr>
              <a:t>3. kind</a:t>
            </a:r>
            <a:endParaRPr b="0" lang="en-PH" sz="2000" spc="-1" strike="noStrike">
              <a:latin typeface="Arial"/>
            </a:endParaRPr>
          </a:p>
          <a:p>
            <a:pPr marL="457200" indent="-457200" algn="just">
              <a:lnSpc>
                <a:spcPct val="100000"/>
              </a:lnSpc>
              <a:buNone/>
              <a:tabLst>
                <a:tab algn="l" pos="0"/>
              </a:tabLst>
            </a:pPr>
            <a:r>
              <a:rPr b="0" lang="en-PH" sz="2000" spc="-1" strike="noStrike">
                <a:solidFill>
                  <a:srgbClr val="000000"/>
                </a:solidFill>
                <a:latin typeface="Lato"/>
                <a:ea typeface="Arial;Arial"/>
              </a:rPr>
              <a:t>4. silent</a:t>
            </a:r>
            <a:endParaRPr b="0" lang="en-PH" sz="2000" spc="-1" strike="noStrike">
              <a:latin typeface="Arial"/>
            </a:endParaRPr>
          </a:p>
          <a:p>
            <a:pPr marL="457200" indent="-457200" algn="just">
              <a:lnSpc>
                <a:spcPts val="2480"/>
              </a:lnSpc>
              <a:spcBef>
                <a:spcPts val="300"/>
              </a:spcBef>
              <a:spcAft>
                <a:spcPts val="499"/>
              </a:spcAft>
              <a:buNone/>
              <a:tabLst>
                <a:tab algn="l" pos="0"/>
              </a:tabLst>
            </a:pPr>
            <a:r>
              <a:rPr b="0" lang="en-PH" sz="2000" spc="-1" strike="noStrike">
                <a:solidFill>
                  <a:srgbClr val="000000"/>
                </a:solidFill>
                <a:latin typeface="Lato"/>
                <a:ea typeface="Arial;Arial"/>
              </a:rPr>
              <a:t>5. warm</a:t>
            </a:r>
            <a:endParaRPr b="0" lang="en-PH" sz="2000" spc="-1" strike="noStrike">
              <a:latin typeface="Arial"/>
            </a:endParaRPr>
          </a:p>
        </p:txBody>
      </p:sp>
      <p:sp>
        <p:nvSpPr>
          <p:cNvPr id="189" name=""/>
          <p:cNvSpPr/>
          <p:nvPr/>
        </p:nvSpPr>
        <p:spPr>
          <a:xfrm>
            <a:off x="605880" y="4416120"/>
            <a:ext cx="10518120" cy="170388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99"/>
              </a:spcBef>
              <a:spcAft>
                <a:spcPts val="499"/>
              </a:spcAft>
              <a:buNone/>
              <a:tabLst>
                <a:tab algn="l" pos="0"/>
              </a:tabLst>
            </a:pPr>
            <a:endParaRPr b="0" lang="en-PH" sz="1800" spc="-1" strike="noStrike">
              <a:latin typeface="Arial"/>
            </a:endParaRPr>
          </a:p>
          <a:p>
            <a:pPr marL="457200" indent="-457200" algn="just">
              <a:lnSpc>
                <a:spcPct val="100000"/>
              </a:lnSpc>
              <a:spcBef>
                <a:spcPts val="499"/>
              </a:spcBef>
              <a:spcAft>
                <a:spcPts val="499"/>
              </a:spcAft>
              <a:buNone/>
              <a:tabLst>
                <a:tab algn="l" pos="0"/>
              </a:tabLst>
            </a:pPr>
            <a:r>
              <a:rPr b="0" lang="en-PH" sz="2000" spc="-1" strike="noStrike">
                <a:solidFill>
                  <a:srgbClr val="000000"/>
                </a:solidFill>
                <a:latin typeface="Lato"/>
                <a:ea typeface="DejaVu Sans"/>
              </a:rPr>
              <a:t>1. brave―bold, courageous </a:t>
            </a:r>
            <a:endParaRPr b="0" lang="en-PH" sz="2000" spc="-1" strike="noStrike">
              <a:latin typeface="Arial"/>
            </a:endParaRPr>
          </a:p>
          <a:p>
            <a:pPr marL="457200" indent="-457200" algn="just">
              <a:lnSpc>
                <a:spcPct val="100000"/>
              </a:lnSpc>
              <a:spcBef>
                <a:spcPts val="499"/>
              </a:spcBef>
              <a:spcAft>
                <a:spcPts val="499"/>
              </a:spcAft>
              <a:buNone/>
              <a:tabLst>
                <a:tab algn="l" pos="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Sentence: Our frontliners are brave individuals who serve the country amid the pandemic.</a:t>
            </a:r>
            <a:endParaRPr b="0" lang="en-PH" sz="2000" spc="-1" strike="noStrike">
              <a:latin typeface="Arial"/>
            </a:endParaRPr>
          </a:p>
        </p:txBody>
      </p:sp>
      <p:sp>
        <p:nvSpPr>
          <p:cNvPr id="190" name=""/>
          <p:cNvSpPr/>
          <p:nvPr/>
        </p:nvSpPr>
        <p:spPr>
          <a:xfrm>
            <a:off x="1332000" y="457920"/>
            <a:ext cx="8999280" cy="1089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Using the Dictionary, Thesaurus, and Online Resources to Get the Meaning of Words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p:nvPr/>
        </p:nvSpPr>
        <p:spPr>
          <a:xfrm>
            <a:off x="1476000" y="288000"/>
            <a:ext cx="8999280" cy="1089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Using the Dictionary, Thesaurus, and Online Resources to Get the Meaning of Words </a:t>
            </a:r>
            <a:endParaRPr b="0" lang="en-PH" sz="2800" spc="-1" strike="noStrike">
              <a:latin typeface="Arial"/>
            </a:endParaRPr>
          </a:p>
        </p:txBody>
      </p:sp>
      <p:sp>
        <p:nvSpPr>
          <p:cNvPr id="192" name=""/>
          <p:cNvSpPr/>
          <p:nvPr/>
        </p:nvSpPr>
        <p:spPr>
          <a:xfrm>
            <a:off x="900000" y="1700280"/>
            <a:ext cx="10874160" cy="4563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ea typeface="AppleSystemUIFont"/>
              </a:rPr>
              <a:t>Answers may vary. These are the sample answers:</a:t>
            </a:r>
            <a:endParaRPr b="0" lang="en-PH" sz="2000" spc="-1" strike="noStrike">
              <a:latin typeface="Arial"/>
            </a:endParaRPr>
          </a:p>
          <a:p>
            <a:pPr>
              <a:lnSpc>
                <a:spcPct val="100000"/>
              </a:lnSpc>
              <a:buNone/>
            </a:pPr>
            <a:r>
              <a:rPr b="0" lang="en-PH" sz="2000" spc="-1" strike="noStrike">
                <a:latin typeface="Lato"/>
                <a:ea typeface="AppleSystemUIFont"/>
              </a:rPr>
              <a:t>1. Given</a:t>
            </a:r>
            <a:endParaRPr b="0" lang="en-PH" sz="2000" spc="-1" strike="noStrike">
              <a:latin typeface="Arial"/>
            </a:endParaRPr>
          </a:p>
          <a:p>
            <a:pPr>
              <a:lnSpc>
                <a:spcPct val="115000"/>
              </a:lnSpc>
              <a:buNone/>
            </a:pPr>
            <a:r>
              <a:rPr b="0" lang="en-PH" sz="2000" spc="-1" strike="noStrike">
                <a:latin typeface="Lato"/>
                <a:ea typeface="AppleSystemUIFont"/>
              </a:rPr>
              <a:t>2. quick―alert, immediate </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Sentence: He was quick to run out of the building when he saw a fire.</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3. kind―considerate, good </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Sentence: We all need to have a kind heart.</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4. silent―quiet, hushed </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Sentence: The library is a silent place.</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5. warm―toasty, lukewarm </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Sentence: We experience warm weather every summer.</a:t>
            </a:r>
            <a:endParaRPr b="0" lang="en-PH" sz="2000" spc="-1" strike="noStrike">
              <a:latin typeface="Arial"/>
            </a:endParaRPr>
          </a:p>
        </p:txBody>
      </p:sp>
      <p:sp>
        <p:nvSpPr>
          <p:cNvPr id="193" name=""/>
          <p:cNvSpPr/>
          <p:nvPr/>
        </p:nvSpPr>
        <p:spPr>
          <a:xfrm>
            <a:off x="4860000" y="1279800"/>
            <a:ext cx="233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2023-07-10T09:46:15Z</dcterms:modified>
  <cp:revision>45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