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400" cy="68392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280" cy="2780280"/>
          </a:xfrm>
          <a:prstGeom prst="rect">
            <a:avLst/>
          </a:prstGeom>
          <a:ln w="0">
            <a:noFill/>
          </a:ln>
        </p:spPr>
      </p:pic>
      <p:sp>
        <p:nvSpPr>
          <p:cNvPr id="2" name="Rectangle 5"/>
          <p:cNvSpPr/>
          <p:nvPr/>
        </p:nvSpPr>
        <p:spPr>
          <a:xfrm>
            <a:off x="3487320" y="1475280"/>
            <a:ext cx="8685720" cy="38437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720" cy="3654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400" cy="616320"/>
          </a:xfrm>
          <a:prstGeom prst="rect">
            <a:avLst/>
          </a:prstGeom>
          <a:ln w="0">
            <a:noFill/>
          </a:ln>
        </p:spPr>
      </p:pic>
      <p:sp>
        <p:nvSpPr>
          <p:cNvPr id="43" name="Rectangle 7"/>
          <p:cNvSpPr/>
          <p:nvPr/>
        </p:nvSpPr>
        <p:spPr>
          <a:xfrm>
            <a:off x="10868760" y="0"/>
            <a:ext cx="951840" cy="9518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920" cy="1015920"/>
          </a:xfrm>
          <a:prstGeom prst="rect">
            <a:avLst/>
          </a:prstGeom>
          <a:ln w="0">
            <a:noFill/>
          </a:ln>
        </p:spPr>
      </p:pic>
      <p:sp>
        <p:nvSpPr>
          <p:cNvPr id="45"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720" cy="3366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584440"/>
            <a:ext cx="80816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PAGBABAHAGI NG SARILING REAKSIYON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74480" cy="621720"/>
          </a:xfrm>
          <a:prstGeom prst="rect">
            <a:avLst/>
          </a:prstGeom>
          <a:noFill/>
          <a:ln w="0">
            <a:noFill/>
          </a:ln>
        </p:spPr>
        <p:style>
          <a:lnRef idx="0"/>
          <a:fillRef idx="0"/>
          <a:effectRef idx="0"/>
          <a:fontRef idx="minor"/>
        </p:style>
      </p:sp>
      <p:sp>
        <p:nvSpPr>
          <p:cNvPr id="126" name=""/>
          <p:cNvSpPr/>
          <p:nvPr/>
        </p:nvSpPr>
        <p:spPr>
          <a:xfrm>
            <a:off x="540000" y="3240000"/>
            <a:ext cx="10785240" cy="2505240"/>
          </a:xfrm>
          <a:prstGeom prst="rect">
            <a:avLst/>
          </a:prstGeom>
          <a:noFill/>
          <a:ln w="0">
            <a:noFill/>
          </a:ln>
        </p:spPr>
        <p:style>
          <a:lnRef idx="0"/>
          <a:fillRef idx="0"/>
          <a:effectRef idx="0"/>
          <a:fontRef idx="minor"/>
        </p:style>
      </p:sp>
      <p:sp>
        <p:nvSpPr>
          <p:cNvPr id="127" name="PlaceHolder 3"/>
          <p:cNvSpPr/>
          <p:nvPr/>
        </p:nvSpPr>
        <p:spPr>
          <a:xfrm>
            <a:off x="363960" y="2068920"/>
            <a:ext cx="10795320" cy="12063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reaksiyon ay tumutukoy sa pagtugon ng isang indibidwal sa kaniyang ginamit na batis ng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impormasyon katulad ng binasang akda, pinakinggang balita, pinanood na pelikula, at mga kaugnay.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pagbibigay ng reaksiyon ay nangangailangan ng masusing pag-aanalisa sa nilalaman ng teksto,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ebalwasyon sa kawastuhan ng mga argumentong ginamit sa teksto, at kung minsan ay ang pag-uugnay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 teksto sa personal na karanasan.</a:t>
            </a:r>
            <a:endParaRPr b="0" lang="en-PH" sz="1800" spc="-1" strike="noStrike">
              <a:latin typeface="Arial"/>
            </a:endParaRPr>
          </a:p>
        </p:txBody>
      </p:sp>
      <p:sp>
        <p:nvSpPr>
          <p:cNvPr id="128" name="PlaceHolder 4"/>
          <p:cNvSpPr/>
          <p:nvPr/>
        </p:nvSpPr>
        <p:spPr>
          <a:xfrm>
            <a:off x="482400" y="540000"/>
            <a:ext cx="10496880" cy="2326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REAKSIYON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74480" cy="621720"/>
          </a:xfrm>
          <a:prstGeom prst="rect">
            <a:avLst/>
          </a:prstGeom>
          <a:noFill/>
          <a:ln w="0">
            <a:noFill/>
          </a:ln>
        </p:spPr>
        <p:style>
          <a:lnRef idx="0"/>
          <a:fillRef idx="0"/>
          <a:effectRef idx="0"/>
          <a:fontRef idx="minor"/>
        </p:style>
      </p:sp>
      <p:sp>
        <p:nvSpPr>
          <p:cNvPr id="130" name=""/>
          <p:cNvSpPr/>
          <p:nvPr/>
        </p:nvSpPr>
        <p:spPr>
          <a:xfrm>
            <a:off x="540000" y="3240000"/>
            <a:ext cx="10785240" cy="2505240"/>
          </a:xfrm>
          <a:prstGeom prst="rect">
            <a:avLst/>
          </a:prstGeom>
          <a:noFill/>
          <a:ln w="0">
            <a:noFill/>
          </a:ln>
        </p:spPr>
        <p:style>
          <a:lnRef idx="0"/>
          <a:fillRef idx="0"/>
          <a:effectRef idx="0"/>
          <a:fontRef idx="minor"/>
        </p:style>
      </p:sp>
      <p:sp>
        <p:nvSpPr>
          <p:cNvPr id="131" name="PlaceHolder 1"/>
          <p:cNvSpPr/>
          <p:nvPr/>
        </p:nvSpPr>
        <p:spPr>
          <a:xfrm>
            <a:off x="363960" y="2068920"/>
            <a:ext cx="10795320" cy="12063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32" name=""/>
          <p:cNvGraphicFramePr/>
          <p:nvPr/>
        </p:nvGraphicFramePr>
        <p:xfrm>
          <a:off x="282960" y="772920"/>
          <a:ext cx="11423520" cy="2918520"/>
        </p:xfrm>
        <a:graphic>
          <a:graphicData uri="http://schemas.openxmlformats.org/drawingml/2006/table">
            <a:tbl>
              <a:tblPr/>
              <a:tblGrid>
                <a:gridCol w="1719720"/>
                <a:gridCol w="2199960"/>
                <a:gridCol w="2124720"/>
                <a:gridCol w="2320920"/>
                <a:gridCol w="3058560"/>
              </a:tblGrid>
              <a:tr h="66780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PAGBASA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PANONOOD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PAKIKINIG</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PANAYAM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251080">
                <a:tc>
                  <a:txBody>
                    <a:bodyPr lIns="90000" rIns="90000" anchor="t">
                      <a:noAutofit/>
                    </a:bodyPr>
                    <a:p>
                      <a:pPr>
                        <a:lnSpc>
                          <a:spcPct val="100000"/>
                        </a:lnSpc>
                        <a:buNone/>
                      </a:pPr>
                      <a:r>
                        <a:rPr b="0" lang="en-PH" sz="1800" spc="-1" strike="noStrike">
                          <a:latin typeface="Arial"/>
                        </a:rPr>
                        <a:t>Proseso bago</a:t>
                      </a:r>
                      <a:endParaRPr b="0" lang="en-PH" sz="1800" spc="-1" strike="noStrike">
                        <a:latin typeface="Arial"/>
                      </a:endParaRPr>
                    </a:p>
                    <a:p>
                      <a:pPr>
                        <a:lnSpc>
                          <a:spcPct val="100000"/>
                        </a:lnSpc>
                        <a:buNone/>
                      </a:pPr>
                      <a:r>
                        <a:rPr b="0" lang="en-PH" sz="1800" spc="-1" strike="noStrike">
                          <a:latin typeface="Arial"/>
                        </a:rPr>
                        <a:t>Magbigay ng</a:t>
                      </a:r>
                      <a:endParaRPr b="0" lang="en-PH" sz="1800" spc="-1" strike="noStrike">
                        <a:latin typeface="Arial"/>
                      </a:endParaRPr>
                    </a:p>
                    <a:p>
                      <a:pPr>
                        <a:lnSpc>
                          <a:spcPct val="100000"/>
                        </a:lnSpc>
                        <a:buNone/>
                      </a:pPr>
                      <a:r>
                        <a:rPr b="0" lang="en-PH" sz="1800" spc="-1" strike="noStrike">
                          <a:latin typeface="Arial"/>
                        </a:rPr>
                        <a:t>Reaksiyon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 </a:t>
                      </a:r>
                      <a:r>
                        <a:rPr b="0" lang="en-PH" sz="1800" spc="-1" strike="noStrike">
                          <a:latin typeface="Lato"/>
                        </a:rPr>
                        <a:t>Paglalagay ng </a:t>
                      </a:r>
                      <a:r>
                        <a:rPr b="0" lang="en-PH" sz="1800" spc="-1" strike="noStrike" u="sng">
                          <a:uFillTx/>
                          <a:latin typeface="Lato"/>
                        </a:rPr>
                        <a:t>highlight o kulay</a:t>
                      </a:r>
                      <a:endParaRPr b="0" lang="en-PH" sz="1800" spc="-1" strike="noStrike">
                        <a:latin typeface="Arial"/>
                      </a:endParaRPr>
                    </a:p>
                    <a:p>
                      <a:pPr>
                        <a:lnSpc>
                          <a:spcPct val="100000"/>
                        </a:lnSpc>
                        <a:buNone/>
                      </a:pPr>
                      <a:r>
                        <a:rPr b="0" lang="en-PH" sz="1800" spc="-1" strike="noStrike">
                          <a:latin typeface="Lato"/>
                        </a:rPr>
                        <a:t>sa mahahalagang</a:t>
                      </a:r>
                      <a:endParaRPr b="0" lang="en-PH" sz="1800" spc="-1" strike="noStrike">
                        <a:latin typeface="Arial"/>
                      </a:endParaRPr>
                    </a:p>
                    <a:p>
                      <a:pPr>
                        <a:lnSpc>
                          <a:spcPct val="100000"/>
                        </a:lnSpc>
                        <a:buNone/>
                      </a:pPr>
                      <a:r>
                        <a:rPr b="0" lang="en-PH" sz="1800" spc="-1" strike="noStrike">
                          <a:latin typeface="Lato"/>
                        </a:rPr>
                        <a:t>detalye ng babasahin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Paglalagay ng</a:t>
                      </a:r>
                      <a:endParaRPr b="0" lang="en-PH" sz="1800" spc="-1" strike="noStrike">
                        <a:latin typeface="Arial"/>
                      </a:endParaRPr>
                    </a:p>
                    <a:p>
                      <a:pPr>
                        <a:lnSpc>
                          <a:spcPct val="100000"/>
                        </a:lnSpc>
                        <a:buNone/>
                      </a:pPr>
                      <a:r>
                        <a:rPr b="0" lang="en-PH" sz="1800" spc="-1" strike="noStrike" u="sng">
                          <a:uFillTx/>
                          <a:latin typeface="Lato"/>
                        </a:rPr>
                        <a:t>salungguhit</a:t>
                      </a:r>
                      <a:r>
                        <a:rPr b="0" lang="en-PH" sz="1800" spc="-1" strike="noStrike">
                          <a:latin typeface="Lato"/>
                        </a:rPr>
                        <a:t> sa</a:t>
                      </a:r>
                      <a:endParaRPr b="0" lang="en-PH" sz="1800" spc="-1" strike="noStrike">
                        <a:latin typeface="Arial"/>
                      </a:endParaRPr>
                    </a:p>
                    <a:p>
                      <a:pPr>
                        <a:lnSpc>
                          <a:spcPct val="100000"/>
                        </a:lnSpc>
                        <a:buNone/>
                      </a:pPr>
                      <a:r>
                        <a:rPr b="0" lang="en-PH" sz="1800" spc="-1" strike="noStrike">
                          <a:latin typeface="Lato"/>
                        </a:rPr>
                        <a:t>mahahalagang</a:t>
                      </a:r>
                      <a:endParaRPr b="0" lang="en-PH" sz="1800" spc="-1" strike="noStrike">
                        <a:latin typeface="Arial"/>
                      </a:endParaRPr>
                    </a:p>
                    <a:p>
                      <a:pPr>
                        <a:lnSpc>
                          <a:spcPct val="100000"/>
                        </a:lnSpc>
                        <a:buNone/>
                      </a:pPr>
                      <a:r>
                        <a:rPr b="0" lang="en-PH" sz="1800" spc="-1" strike="noStrike">
                          <a:latin typeface="Lato"/>
                        </a:rPr>
                        <a:t>detalye sa binasa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Paglalagay ng</a:t>
                      </a:r>
                      <a:endParaRPr b="0" lang="en-PH" sz="1800" spc="-1" strike="noStrike">
                        <a:latin typeface="Arial"/>
                      </a:endParaRPr>
                    </a:p>
                    <a:p>
                      <a:pPr>
                        <a:lnSpc>
                          <a:spcPct val="100000"/>
                        </a:lnSpc>
                        <a:buNone/>
                      </a:pPr>
                      <a:r>
                        <a:rPr b="0" lang="en-PH" sz="1800" spc="-1" strike="noStrike">
                          <a:latin typeface="Lato"/>
                        </a:rPr>
                        <a:t>ibang uring marka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Muling pagbabasa</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 </a:t>
                      </a:r>
                      <a:r>
                        <a:rPr b="0" lang="en-PH" sz="1800" spc="-1" strike="noStrike">
                          <a:latin typeface="Lato"/>
                        </a:rPr>
                        <a:t>Pagtukoy sa</a:t>
                      </a:r>
                      <a:endParaRPr b="0" lang="en-PH" sz="1800" spc="-1" strike="noStrike">
                        <a:latin typeface="Arial"/>
                      </a:endParaRPr>
                    </a:p>
                    <a:p>
                      <a:pPr>
                        <a:lnSpc>
                          <a:spcPct val="100000"/>
                        </a:lnSpc>
                        <a:buNone/>
                      </a:pPr>
                      <a:r>
                        <a:rPr b="0" lang="en-PH" sz="1800" spc="-1" strike="noStrike">
                          <a:latin typeface="Lato"/>
                        </a:rPr>
                        <a:t>Mahahalagang detalye ng pinanood sa pamamagitan ng </a:t>
                      </a:r>
                      <a:r>
                        <a:rPr b="0" lang="en-PH" sz="1800" spc="-1" strike="noStrike" u="sng">
                          <a:uFillTx/>
                          <a:latin typeface="Lato"/>
                        </a:rPr>
                        <a:t>pagtatala</a:t>
                      </a:r>
                      <a:r>
                        <a:rPr b="0" lang="en-PH" sz="1800" spc="-1" strike="noStrike">
                          <a:latin typeface="Lato"/>
                        </a:rPr>
                        <a:t> ng impormasyon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Muling panonood kung kakayanin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 </a:t>
                      </a:r>
                      <a:r>
                        <a:rPr b="0" lang="en-PH" sz="1800" spc="-1" strike="noStrike" u="sng">
                          <a:uFillTx/>
                          <a:latin typeface="Lato"/>
                        </a:rPr>
                        <a:t>Pagtanggal sa mga balakid sa pakikinig</a:t>
                      </a:r>
                      <a:endParaRPr b="0" lang="en-PH" sz="1800" spc="-1" strike="noStrike">
                        <a:latin typeface="Arial"/>
                      </a:endParaRPr>
                    </a:p>
                    <a:p>
                      <a:pPr>
                        <a:lnSpc>
                          <a:spcPct val="100000"/>
                        </a:lnSpc>
                        <a:buNone/>
                      </a:pPr>
                      <a:r>
                        <a:rPr b="0" lang="en-PH" sz="1800" spc="-1" strike="noStrike">
                          <a:latin typeface="Lato"/>
                        </a:rPr>
                        <a:t>tulad ng mga ingay na</a:t>
                      </a:r>
                      <a:endParaRPr b="0" lang="en-PH" sz="1800" spc="-1" strike="noStrike">
                        <a:latin typeface="Arial"/>
                      </a:endParaRPr>
                    </a:p>
                    <a:p>
                      <a:pPr>
                        <a:lnSpc>
                          <a:spcPct val="100000"/>
                        </a:lnSpc>
                        <a:buNone/>
                      </a:pPr>
                      <a:r>
                        <a:rPr b="0" lang="en-PH" sz="1800" spc="-1" strike="noStrike">
                          <a:latin typeface="Lato"/>
                        </a:rPr>
                        <a:t>Nanggagaling sa kapaligiran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Pagtukoy sa mahahalagang detalye ng napakinggan sa pamamagitan ng </a:t>
                      </a:r>
                      <a:r>
                        <a:rPr b="0" lang="en-PH" sz="1800" spc="-1" strike="noStrike" u="sng">
                          <a:uFillTx/>
                          <a:latin typeface="Lato"/>
                        </a:rPr>
                        <a:t>pagtatala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Muling pakikinig</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 </a:t>
                      </a:r>
                      <a:r>
                        <a:rPr b="0" lang="en-PH" sz="1800" spc="-1" strike="noStrike">
                          <a:latin typeface="Lato"/>
                        </a:rPr>
                        <a:t>Pagbibigay ng </a:t>
                      </a:r>
                      <a:r>
                        <a:rPr b="0" lang="en-PH" sz="1800" spc="-1" strike="noStrike" u="sng">
                          <a:uFillTx/>
                          <a:latin typeface="Lato"/>
                        </a:rPr>
                        <a:t>paanyaya sa</a:t>
                      </a:r>
                      <a:endParaRPr b="0" lang="en-PH" sz="1800" spc="-1" strike="noStrike">
                        <a:latin typeface="Arial"/>
                      </a:endParaRPr>
                    </a:p>
                    <a:p>
                      <a:pPr>
                        <a:lnSpc>
                          <a:spcPct val="100000"/>
                        </a:lnSpc>
                        <a:buNone/>
                      </a:pPr>
                      <a:r>
                        <a:rPr b="0" lang="en-PH" sz="1800" spc="-1" strike="noStrike" u="sng">
                          <a:uFillTx/>
                          <a:latin typeface="Lato"/>
                        </a:rPr>
                        <a:t>Kapapanayamin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u="sng">
                          <a:uFillTx/>
                          <a:latin typeface="Lato"/>
                        </a:rPr>
                        <a:t>Pagtanggal sa balakid ng</a:t>
                      </a:r>
                      <a:endParaRPr b="0" lang="en-PH" sz="1800" spc="-1" strike="noStrike">
                        <a:latin typeface="Arial"/>
                      </a:endParaRPr>
                    </a:p>
                    <a:p>
                      <a:pPr>
                        <a:lnSpc>
                          <a:spcPct val="100000"/>
                        </a:lnSpc>
                        <a:buNone/>
                      </a:pPr>
                      <a:r>
                        <a:rPr b="0" lang="en-PH" sz="1800" spc="-1" strike="noStrike" u="sng">
                          <a:uFillTx/>
                          <a:latin typeface="Lato"/>
                        </a:rPr>
                        <a:t>komunikasyon</a:t>
                      </a:r>
                      <a:r>
                        <a:rPr b="0" lang="en-PH" sz="1800" spc="-1" strike="noStrike">
                          <a:latin typeface="Lato"/>
                        </a:rPr>
                        <a:t> (ingay na</a:t>
                      </a:r>
                      <a:endParaRPr b="0" lang="en-PH" sz="1800" spc="-1" strike="noStrike">
                        <a:latin typeface="Arial"/>
                      </a:endParaRPr>
                    </a:p>
                    <a:p>
                      <a:pPr>
                        <a:lnSpc>
                          <a:spcPct val="100000"/>
                        </a:lnSpc>
                        <a:buNone/>
                      </a:pPr>
                      <a:r>
                        <a:rPr b="0" lang="en-PH" sz="1800" spc="-1" strike="noStrike">
                          <a:latin typeface="Lato"/>
                        </a:rPr>
                        <a:t>panloob at panlabas)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Pagtukoy sa mahalagang</a:t>
                      </a:r>
                      <a:endParaRPr b="0" lang="en-PH" sz="1800" spc="-1" strike="noStrike">
                        <a:latin typeface="Arial"/>
                      </a:endParaRPr>
                    </a:p>
                    <a:p>
                      <a:pPr>
                        <a:lnSpc>
                          <a:spcPct val="100000"/>
                        </a:lnSpc>
                        <a:buNone/>
                      </a:pPr>
                      <a:r>
                        <a:rPr b="0" lang="en-PH" sz="1800" spc="-1" strike="noStrike">
                          <a:latin typeface="Lato"/>
                        </a:rPr>
                        <a:t>detalye ng pakikipanayam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u="sng">
                          <a:uFillTx/>
                          <a:latin typeface="Lato"/>
                        </a:rPr>
                        <a:t>Paggamit ng kagamitan</a:t>
                      </a:r>
                      <a:endParaRPr b="0" lang="en-PH" sz="1800" spc="-1" strike="noStrike">
                        <a:latin typeface="Arial"/>
                      </a:endParaRPr>
                    </a:p>
                    <a:p>
                      <a:pPr>
                        <a:lnSpc>
                          <a:spcPct val="100000"/>
                        </a:lnSpc>
                        <a:buNone/>
                      </a:pPr>
                      <a:r>
                        <a:rPr b="0" lang="en-PH" sz="1800" spc="-1" strike="noStrike" u="sng">
                          <a:uFillTx/>
                          <a:latin typeface="Lato"/>
                        </a:rPr>
                        <a:t>pang-recording</a:t>
                      </a:r>
                      <a:r>
                        <a:rPr b="0" lang="en-PH" sz="1800" spc="-1" strike="noStrike">
                          <a:latin typeface="Lato"/>
                        </a:rPr>
                        <a:t> katulad ng</a:t>
                      </a:r>
                      <a:endParaRPr b="0" lang="en-PH" sz="1800" spc="-1" strike="noStrike">
                        <a:latin typeface="Arial"/>
                      </a:endParaRPr>
                    </a:p>
                    <a:p>
                      <a:pPr>
                        <a:lnSpc>
                          <a:spcPct val="100000"/>
                        </a:lnSpc>
                        <a:buNone/>
                      </a:pPr>
                      <a:r>
                        <a:rPr b="0" lang="en-PH" sz="1800" spc="-1" strike="noStrike">
                          <a:latin typeface="Lato"/>
                        </a:rPr>
                        <a:t>video at camera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u="sng">
                          <a:uFillTx/>
                          <a:latin typeface="Lato"/>
                        </a:rPr>
                        <a:t>Paglilinaw</a:t>
                      </a:r>
                      <a:r>
                        <a:rPr b="0" lang="en-PH" sz="1800" spc="-1" strike="noStrike">
                          <a:latin typeface="Lato"/>
                        </a:rPr>
                        <a:t> sa mga</a:t>
                      </a:r>
                      <a:endParaRPr b="0" lang="en-PH" sz="1800" spc="-1" strike="noStrike">
                        <a:latin typeface="Arial"/>
                      </a:endParaRPr>
                    </a:p>
                    <a:p>
                      <a:pPr>
                        <a:lnSpc>
                          <a:spcPct val="100000"/>
                        </a:lnSpc>
                        <a:buNone/>
                      </a:pPr>
                      <a:r>
                        <a:rPr b="0" lang="en-PH" sz="1800" spc="-1" strike="noStrike">
                          <a:latin typeface="Lato"/>
                        </a:rPr>
                        <a:t>kasagutan ng</a:t>
                      </a:r>
                      <a:endParaRPr b="0" lang="en-PH" sz="1800" spc="-1" strike="noStrike">
                        <a:latin typeface="Arial"/>
                      </a:endParaRPr>
                    </a:p>
                    <a:p>
                      <a:pPr>
                        <a:lnSpc>
                          <a:spcPct val="100000"/>
                        </a:lnSpc>
                        <a:buNone/>
                      </a:pPr>
                      <a:r>
                        <a:rPr b="0" lang="en-PH" sz="1800" spc="-1" strike="noStrike">
                          <a:latin typeface="Lato"/>
                        </a:rPr>
                        <a:t>kinapapanayam</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74480" cy="621720"/>
          </a:xfrm>
          <a:prstGeom prst="rect">
            <a:avLst/>
          </a:prstGeom>
          <a:noFill/>
          <a:ln w="0">
            <a:noFill/>
          </a:ln>
        </p:spPr>
        <p:style>
          <a:lnRef idx="0"/>
          <a:fillRef idx="0"/>
          <a:effectRef idx="0"/>
          <a:fontRef idx="minor"/>
        </p:style>
      </p:sp>
      <p:sp>
        <p:nvSpPr>
          <p:cNvPr id="134" name=""/>
          <p:cNvSpPr/>
          <p:nvPr/>
        </p:nvSpPr>
        <p:spPr>
          <a:xfrm>
            <a:off x="540000" y="3240000"/>
            <a:ext cx="10785240" cy="2505240"/>
          </a:xfrm>
          <a:prstGeom prst="rect">
            <a:avLst/>
          </a:prstGeom>
          <a:noFill/>
          <a:ln w="0">
            <a:noFill/>
          </a:ln>
        </p:spPr>
        <p:style>
          <a:lnRef idx="0"/>
          <a:fillRef idx="0"/>
          <a:effectRef idx="0"/>
          <a:fontRef idx="minor"/>
        </p:style>
      </p:sp>
      <p:sp>
        <p:nvSpPr>
          <p:cNvPr id="135" name="PlaceHolder 2"/>
          <p:cNvSpPr/>
          <p:nvPr/>
        </p:nvSpPr>
        <p:spPr>
          <a:xfrm>
            <a:off x="616320" y="1709280"/>
            <a:ext cx="10795320" cy="1206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pagbibigay ng reaksiyon ay tumutukoy hindi lamang sa kung ano ang naramdaman mo sa iyong binasa, pinanood, pinakinggan, kinapanayam, at iba pang batis ng impormasyon. Tumutukoy rin ito sa kung paanong ang detalye o impormasyon na nakuha mo sa batis ng impormasyon ay matatalakay at maiuugnay sa iba pang mahahalagang kaalaman.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Kung ang gagamitin na batis ng impormasyon ay ang mga teksto na manggagaling sa mga babasahin, iminumungkahi ang makailang ulit na pagbabasa rito bago isagawa ang pagbibigay ng reaksiyon. Ito ay kailangang gawin upang makasigurado na alam ng magbibigay ng reaksiyon ang teksto na kaniyang bibigyan ng reaksiyon.</a:t>
            </a:r>
            <a:endParaRPr b="0" lang="en-PH" sz="1800" spc="-1" strike="noStrike">
              <a:latin typeface="Arial"/>
            </a:endParaRPr>
          </a:p>
        </p:txBody>
      </p:sp>
      <p:sp>
        <p:nvSpPr>
          <p:cNvPr id="136" name="PlaceHolder 5"/>
          <p:cNvSpPr/>
          <p:nvPr/>
        </p:nvSpPr>
        <p:spPr>
          <a:xfrm>
            <a:off x="482400" y="12960"/>
            <a:ext cx="10496880" cy="2326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PAGBIBIGAY NG REAKSIYON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60000" y="2880000"/>
            <a:ext cx="12174480" cy="621720"/>
          </a:xfrm>
          <a:prstGeom prst="rect">
            <a:avLst/>
          </a:prstGeom>
          <a:noFill/>
          <a:ln w="0">
            <a:noFill/>
          </a:ln>
        </p:spPr>
        <p:style>
          <a:lnRef idx="0"/>
          <a:fillRef idx="0"/>
          <a:effectRef idx="0"/>
          <a:fontRef idx="minor"/>
        </p:style>
      </p:sp>
      <p:sp>
        <p:nvSpPr>
          <p:cNvPr id="138" name=""/>
          <p:cNvSpPr/>
          <p:nvPr/>
        </p:nvSpPr>
        <p:spPr>
          <a:xfrm>
            <a:off x="540000" y="3240000"/>
            <a:ext cx="10785240" cy="2505240"/>
          </a:xfrm>
          <a:prstGeom prst="rect">
            <a:avLst/>
          </a:prstGeom>
          <a:noFill/>
          <a:ln w="0">
            <a:noFill/>
          </a:ln>
        </p:spPr>
        <p:style>
          <a:lnRef idx="0"/>
          <a:fillRef idx="0"/>
          <a:effectRef idx="0"/>
          <a:fontRef idx="minor"/>
        </p:style>
      </p:sp>
      <p:sp>
        <p:nvSpPr>
          <p:cNvPr id="139" name="PlaceHolder 6"/>
          <p:cNvSpPr/>
          <p:nvPr/>
        </p:nvSpPr>
        <p:spPr>
          <a:xfrm>
            <a:off x="616320" y="1709280"/>
            <a:ext cx="10795320" cy="120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Pagtukoy sa mga katanungan o usapin na nakapukaw o nakatawag ng pansin mula sa iyo:</a:t>
            </a:r>
            <a:endParaRPr b="0" lang="en-PH" sz="1800" spc="-1" strike="noStrike">
              <a:latin typeface="Arial"/>
            </a:endParaRPr>
          </a:p>
          <a:p>
            <a:pPr>
              <a:lnSpc>
                <a:spcPct val="100000"/>
              </a:lnSpc>
              <a:buNone/>
            </a:pP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a. Aling bahagi ng batis ng impormasyon ang nakapukaw sa iyong damdamin? Alin ang sumusuporta sa iyong opinyon?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b. Mayroong bang ibang bahagi ng batis ng impormasyon na sumusuporta sa unang bahagi na nakapukaw ng iyong damdamin at isipan?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c. Maiuugnay mo ba ang impormasyong nakalap sa batis ng impormasyon sa iyong personal na buhay?</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d. Maaari ka bang magbigay ng mga halimbawa ng mga kaisipan na sumusuporta sa iyong opinyon?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e. Paano mo nabuo ang kongklusyon mo sa impormasyong nakalap sa batis ng impormasyon?</a:t>
            </a:r>
            <a:endParaRPr b="0" lang="en-PH" sz="1800" spc="-1" strike="noStrike">
              <a:latin typeface="Arial"/>
            </a:endParaRPr>
          </a:p>
        </p:txBody>
      </p:sp>
      <p:sp>
        <p:nvSpPr>
          <p:cNvPr id="140" name="PlaceHolder 7"/>
          <p:cNvSpPr/>
          <p:nvPr/>
        </p:nvSpPr>
        <p:spPr>
          <a:xfrm>
            <a:off x="482400" y="12960"/>
            <a:ext cx="10496880" cy="2326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GABAY SA PAGKUHA NG IMPORMASYON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2880000"/>
            <a:ext cx="12174480" cy="621720"/>
          </a:xfrm>
          <a:prstGeom prst="rect">
            <a:avLst/>
          </a:prstGeom>
          <a:noFill/>
          <a:ln w="0">
            <a:noFill/>
          </a:ln>
        </p:spPr>
        <p:style>
          <a:lnRef idx="0"/>
          <a:fillRef idx="0"/>
          <a:effectRef idx="0"/>
          <a:fontRef idx="minor"/>
        </p:style>
      </p:sp>
      <p:sp>
        <p:nvSpPr>
          <p:cNvPr id="142" name=""/>
          <p:cNvSpPr/>
          <p:nvPr/>
        </p:nvSpPr>
        <p:spPr>
          <a:xfrm>
            <a:off x="540000" y="3240000"/>
            <a:ext cx="10785240" cy="2505240"/>
          </a:xfrm>
          <a:prstGeom prst="rect">
            <a:avLst/>
          </a:prstGeom>
          <a:noFill/>
          <a:ln w="0">
            <a:noFill/>
          </a:ln>
        </p:spPr>
        <p:style>
          <a:lnRef idx="0"/>
          <a:fillRef idx="0"/>
          <a:effectRef idx="0"/>
          <a:fontRef idx="minor"/>
        </p:style>
      </p:sp>
      <p:sp>
        <p:nvSpPr>
          <p:cNvPr id="143" name="PlaceHolder 8"/>
          <p:cNvSpPr/>
          <p:nvPr/>
        </p:nvSpPr>
        <p:spPr>
          <a:xfrm>
            <a:off x="616320" y="1709280"/>
            <a:ext cx="10795320" cy="120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brainstorming ay isang pangkatang pamamaraan upang makabuo ng kongklusyon sa tiyak na suliranin sa pamamagitan ng pangangalap ng ideya na tuwirang ibibigay ng mga kabilang sa pangkat.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Prinsipyo ng Brainstorming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Pangunahing layunin ng brainstorming ang makabuo ng higit na magandang ideya at maisasakatuparan lamang kung ang sumusunod na prinsipyo ay isasagawa: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pansamantalang paghinto sa pagbibigay ng paghuhusga; 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pag-abot sa sapat na bilang ng kasapi sa pangkat na kailangang magbibigay ng ideya.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Maisasagawa nang maayos ang brainstorming kung gagawin ang sumusunod: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Bawasan ang hiyaan sa bawat kasapi ng pangkat.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Pukawin ang bawat isa na magbigay ng kani-kanilang pananaw o ideya hinggil sa paksa ng pinag-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uusapan.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Pataasin ang antas ng pagiging malikhain ng pangkat.</a:t>
            </a:r>
            <a:endParaRPr b="0" lang="en-PH" sz="1800" spc="-1" strike="noStrike">
              <a:latin typeface="Arial"/>
            </a:endParaRPr>
          </a:p>
        </p:txBody>
      </p:sp>
      <p:sp>
        <p:nvSpPr>
          <p:cNvPr id="144" name="PlaceHolder 9"/>
          <p:cNvSpPr/>
          <p:nvPr/>
        </p:nvSpPr>
        <p:spPr>
          <a:xfrm>
            <a:off x="482400" y="12960"/>
            <a:ext cx="10496880" cy="2326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i="1" lang="en-PH" sz="3600" spc="-1" strike="noStrike">
                <a:solidFill>
                  <a:srgbClr val="000000"/>
                </a:solidFill>
                <a:latin typeface="Lato"/>
                <a:ea typeface="DejaVu Sans"/>
              </a:rPr>
              <a:t>BRAINSTORMING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itle 2"/>
          <p:cNvSpPr/>
          <p:nvPr/>
        </p:nvSpPr>
        <p:spPr>
          <a:xfrm>
            <a:off x="1523880" y="1799640"/>
            <a:ext cx="9125280" cy="236880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60000" y="2880000"/>
            <a:ext cx="12174480" cy="621720"/>
          </a:xfrm>
          <a:prstGeom prst="rect">
            <a:avLst/>
          </a:prstGeom>
          <a:noFill/>
          <a:ln w="0">
            <a:noFill/>
          </a:ln>
        </p:spPr>
        <p:style>
          <a:lnRef idx="0"/>
          <a:fillRef idx="0"/>
          <a:effectRef idx="0"/>
          <a:fontRef idx="minor"/>
        </p:style>
      </p:sp>
      <p:sp>
        <p:nvSpPr>
          <p:cNvPr id="147" name=""/>
          <p:cNvSpPr/>
          <p:nvPr/>
        </p:nvSpPr>
        <p:spPr>
          <a:xfrm>
            <a:off x="540000" y="3240000"/>
            <a:ext cx="10785240" cy="2505240"/>
          </a:xfrm>
          <a:prstGeom prst="rect">
            <a:avLst/>
          </a:prstGeom>
          <a:noFill/>
          <a:ln w="0">
            <a:noFill/>
          </a:ln>
        </p:spPr>
        <p:style>
          <a:lnRef idx="0"/>
          <a:fillRef idx="0"/>
          <a:effectRef idx="0"/>
          <a:fontRef idx="minor"/>
        </p:style>
      </p:sp>
      <p:sp>
        <p:nvSpPr>
          <p:cNvPr id="148" name="PlaceHolder 11"/>
          <p:cNvSpPr/>
          <p:nvPr/>
        </p:nvSpPr>
        <p:spPr>
          <a:xfrm>
            <a:off x="362520" y="0"/>
            <a:ext cx="11516400" cy="61192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a:t>
            </a:r>
            <a:r>
              <a:rPr b="0" lang="en-US" sz="1800" spc="-1" strike="noStrike">
                <a:solidFill>
                  <a:srgbClr val="000000"/>
                </a:solidFill>
                <a:latin typeface="Lato"/>
                <a:ea typeface="DejaVu Sans"/>
              </a:rPr>
              <a:t> Sagutin ang mga sumusunod na mga katanungan. Isulat ang sagot sa iyong kuwaderno.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1. Ano-ano ang dapat mong isaalang-alang sa pagkuha ng mga datos?</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______________________________________________________________________________________________________________________________</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______________________________________________________________________________________________________________________________</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2. Ipaliwanag kung gaano kahalaga ang </a:t>
            </a:r>
            <a:r>
              <a:rPr b="0" i="1" lang="en-US" sz="1800" spc="-1" strike="noStrike">
                <a:solidFill>
                  <a:srgbClr val="000000"/>
                </a:solidFill>
                <a:latin typeface="Lato"/>
                <a:ea typeface="DejaVu Sans"/>
              </a:rPr>
              <a:t>brainstorming</a:t>
            </a:r>
            <a:r>
              <a:rPr b="0" lang="en-US" sz="1800" spc="-1" strike="noStrike">
                <a:solidFill>
                  <a:srgbClr val="000000"/>
                </a:solidFill>
                <a:latin typeface="Lato"/>
                <a:ea typeface="DejaVu Sans"/>
              </a:rPr>
              <a:t>?</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______________________________________________________________________________________________________________________________</a:t>
            </a:r>
            <a:endParaRPr b="0" lang="en-PH" sz="1800" spc="-1" strike="noStrike">
              <a:latin typeface="Arial"/>
            </a:endParaRPr>
          </a:p>
          <a:p>
            <a:pPr>
              <a:lnSpc>
                <a:spcPct val="100000"/>
              </a:lnSpc>
              <a:buNone/>
            </a:pPr>
            <a:r>
              <a:rPr b="0" lang="en-US" sz="1800" spc="-1" strike="noStrike">
                <a:solidFill>
                  <a:srgbClr val="000000"/>
                </a:solidFill>
                <a:latin typeface="Lato"/>
                <a:ea typeface="DejaVu Sans"/>
              </a:rPr>
              <a:t>______________________________________________________________________________________________________________________________</a:t>
            </a:r>
            <a:endParaRPr b="0" lang="en-PH" sz="1800" spc="-1" strike="noStrike">
              <a:latin typeface="Arial"/>
            </a:endParaRPr>
          </a:p>
        </p:txBody>
      </p:sp>
      <p:sp>
        <p:nvSpPr>
          <p:cNvPr id="149" name=""/>
          <p:cNvSpPr/>
          <p:nvPr/>
        </p:nvSpPr>
        <p:spPr>
          <a:xfrm>
            <a:off x="529560" y="1800000"/>
            <a:ext cx="11337480" cy="33789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2023-05-11T13:54:31Z</dcterms:modified>
  <cp:revision>239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