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852000" y="2936880"/>
            <a:ext cx="7919640" cy="7347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rPr>
              <a:t>Donald, the New Boy in School</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
          <p:cNvSpPr/>
          <p:nvPr/>
        </p:nvSpPr>
        <p:spPr>
          <a:xfrm>
            <a:off x="612000" y="1152000"/>
            <a:ext cx="10979640" cy="2447640"/>
          </a:xfrm>
          <a:prstGeom prst="rect">
            <a:avLst/>
          </a:prstGeom>
          <a:noFill/>
          <a:ln w="12600">
            <a:solidFill>
              <a:srgbClr val="1359e2"/>
            </a:solidFill>
            <a:round/>
          </a:ln>
        </p:spPr>
        <p:style>
          <a:lnRef idx="0"/>
          <a:fillRef idx="0"/>
          <a:effectRef idx="0"/>
          <a:fontRef idx="minor"/>
        </p:style>
      </p:sp>
      <p:sp>
        <p:nvSpPr>
          <p:cNvPr id="192" name=""/>
          <p:cNvSpPr/>
          <p:nvPr/>
        </p:nvSpPr>
        <p:spPr>
          <a:xfrm>
            <a:off x="864000" y="1166040"/>
            <a:ext cx="10475640" cy="3153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C. Cause and Effect</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Tell why:</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 Donald was worried about going to school.</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 Donald began to like school.</a:t>
            </a:r>
            <a:endParaRPr b="0" lang="en-PH" sz="1800" spc="-1" strike="noStrike">
              <a:latin typeface="Arial"/>
            </a:endParaRPr>
          </a:p>
          <a:p>
            <a:pPr>
              <a:lnSpc>
                <a:spcPct val="150000"/>
              </a:lnSpc>
              <a:buNone/>
            </a:pPr>
            <a:r>
              <a:rPr b="0" lang="en-PH" sz="1800" spc="-1" strike="noStrike">
                <a:latin typeface="Lato"/>
              </a:rPr>
              <a:t>     </a:t>
            </a:r>
            <a:r>
              <a:rPr b="0" lang="en-PH" sz="1800" spc="-1" strike="noStrike">
                <a:latin typeface="Lato"/>
              </a:rPr>
              <a:t>Tell what happened when: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1. Donald was asked why he was in a wheelchair.</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2. Donald and his classmates got used to each other.</a:t>
            </a:r>
            <a:endParaRPr b="0" lang="en-PH" sz="1800" spc="-1" strike="noStrike">
              <a:latin typeface="Arial"/>
            </a:endParaRPr>
          </a:p>
        </p:txBody>
      </p:sp>
      <p:sp>
        <p:nvSpPr>
          <p:cNvPr id="193" name=""/>
          <p:cNvSpPr/>
          <p:nvPr/>
        </p:nvSpPr>
        <p:spPr>
          <a:xfrm>
            <a:off x="612000" y="3816000"/>
            <a:ext cx="10979640" cy="827640"/>
          </a:xfrm>
          <a:prstGeom prst="rect">
            <a:avLst/>
          </a:prstGeom>
          <a:noFill/>
          <a:ln w="12600">
            <a:solidFill>
              <a:srgbClr val="1359e2"/>
            </a:solidFill>
            <a:round/>
          </a:ln>
        </p:spPr>
        <p:style>
          <a:lnRef idx="0"/>
          <a:fillRef idx="0"/>
          <a:effectRef idx="0"/>
          <a:fontRef idx="minor"/>
        </p:style>
      </p:sp>
      <p:sp>
        <p:nvSpPr>
          <p:cNvPr id="194" name=""/>
          <p:cNvSpPr/>
          <p:nvPr/>
        </p:nvSpPr>
        <p:spPr>
          <a:xfrm>
            <a:off x="900000" y="3888000"/>
            <a:ext cx="1043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D. Identifying the Speaker</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Who is telling the story? How were you able to tell before the speaker was revealed in the end?</a:t>
            </a:r>
            <a:endParaRPr b="0" lang="en-PH" sz="1800" spc="-1" strike="noStrike">
              <a:latin typeface="Arial"/>
            </a:endParaRPr>
          </a:p>
        </p:txBody>
      </p:sp>
      <p:sp>
        <p:nvSpPr>
          <p:cNvPr id="195" name=""/>
          <p:cNvSpPr/>
          <p:nvPr/>
        </p:nvSpPr>
        <p:spPr>
          <a:xfrm>
            <a:off x="612000" y="4824000"/>
            <a:ext cx="10979640" cy="1115640"/>
          </a:xfrm>
          <a:prstGeom prst="rect">
            <a:avLst/>
          </a:prstGeom>
          <a:noFill/>
          <a:ln w="12600">
            <a:solidFill>
              <a:srgbClr val="1359e2"/>
            </a:solidFill>
            <a:round/>
          </a:ln>
        </p:spPr>
        <p:style>
          <a:lnRef idx="0"/>
          <a:fillRef idx="0"/>
          <a:effectRef idx="0"/>
          <a:fontRef idx="minor"/>
        </p:style>
      </p:sp>
      <p:sp>
        <p:nvSpPr>
          <p:cNvPr id="196" name=""/>
          <p:cNvSpPr/>
          <p:nvPr/>
        </p:nvSpPr>
        <p:spPr>
          <a:xfrm>
            <a:off x="900000" y="4878360"/>
            <a:ext cx="10439640" cy="1637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E. Making Predictions</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What predictions did you make when the teacher paused at some parts of the story? How did you       make your prediction?</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
          <p:cNvSpPr/>
          <p:nvPr/>
        </p:nvSpPr>
        <p:spPr>
          <a:xfrm>
            <a:off x="-179640" y="541440"/>
            <a:ext cx="3059280" cy="359640"/>
          </a:xfrm>
          <a:custGeom>
            <a:avLst/>
            <a:gdLst/>
            <a:ahLst/>
            <a:rect l="l" t="t" r="r" b="b"/>
            <a:pathLst>
              <a:path w="8501" h="1002">
                <a:moveTo>
                  <a:pt x="0" y="0"/>
                </a:moveTo>
                <a:lnTo>
                  <a:pt x="7362" y="0"/>
                </a:lnTo>
                <a:lnTo>
                  <a:pt x="8500" y="500"/>
                </a:lnTo>
                <a:lnTo>
                  <a:pt x="7362" y="1001"/>
                </a:lnTo>
                <a:lnTo>
                  <a:pt x="0" y="1001"/>
                </a:lnTo>
                <a:lnTo>
                  <a:pt x="0" y="0"/>
                </a:lnTo>
              </a:path>
            </a:pathLst>
          </a:custGeom>
          <a:solidFill>
            <a:srgbClr val="bbe33d"/>
          </a:solidFill>
          <a:ln w="19080">
            <a:solidFill>
              <a:srgbClr val="bbe33d"/>
            </a:solidFill>
            <a:round/>
          </a:ln>
        </p:spPr>
        <p:style>
          <a:lnRef idx="0"/>
          <a:fillRef idx="0"/>
          <a:effectRef idx="0"/>
          <a:fontRef idx="minor"/>
        </p:style>
        <p:txBody>
          <a:bodyPr lIns="99360" rIns="99360" tIns="54360" bIns="54360" anchor="ctr">
            <a:noAutofit/>
          </a:bodyPr>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98" name=""/>
          <p:cNvSpPr/>
          <p:nvPr/>
        </p:nvSpPr>
        <p:spPr>
          <a:xfrm>
            <a:off x="705600" y="525240"/>
            <a:ext cx="221004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AppleSystemUIFont"/>
              </a:rPr>
              <a:t>Grammar</a:t>
            </a:r>
            <a:endParaRPr b="0" lang="en-PH" sz="1800" spc="-1" strike="noStrike">
              <a:latin typeface="Arial"/>
            </a:endParaRPr>
          </a:p>
        </p:txBody>
      </p:sp>
      <p:sp>
        <p:nvSpPr>
          <p:cNvPr id="199" name=""/>
          <p:cNvSpPr/>
          <p:nvPr/>
        </p:nvSpPr>
        <p:spPr>
          <a:xfrm>
            <a:off x="742680" y="1260000"/>
            <a:ext cx="1041696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Below are some simple sentences taken from the story, Donald, the New Boy in School by May Javier:</a:t>
            </a:r>
            <a:endParaRPr b="0" lang="en-PH" sz="1800" spc="-1" strike="noStrike">
              <a:latin typeface="Arial"/>
            </a:endParaRPr>
          </a:p>
        </p:txBody>
      </p:sp>
      <p:sp>
        <p:nvSpPr>
          <p:cNvPr id="200" name=""/>
          <p:cNvSpPr/>
          <p:nvPr/>
        </p:nvSpPr>
        <p:spPr>
          <a:xfrm>
            <a:off x="1188000" y="2088000"/>
            <a:ext cx="8531640" cy="46854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latin typeface="Lato"/>
              </a:rPr>
              <a:t>1. Donald talked to his parents.</a:t>
            </a:r>
            <a:endParaRPr b="0" lang="en-PH" sz="1800" spc="-1" strike="noStrike">
              <a:latin typeface="Arial"/>
            </a:endParaRPr>
          </a:p>
          <a:p>
            <a:pPr>
              <a:lnSpc>
                <a:spcPct val="115000"/>
              </a:lnSpc>
              <a:buNone/>
            </a:pPr>
            <a:r>
              <a:rPr b="0" lang="en-PH" sz="1800" spc="-1" strike="noStrike">
                <a:latin typeface="Lato"/>
              </a:rPr>
              <a:t>2. Donald felt a little better.</a:t>
            </a:r>
            <a:endParaRPr b="0" lang="en-PH" sz="1800" spc="-1" strike="noStrike">
              <a:latin typeface="Arial"/>
            </a:endParaRPr>
          </a:p>
          <a:p>
            <a:pPr>
              <a:lnSpc>
                <a:spcPct val="115000"/>
              </a:lnSpc>
              <a:buNone/>
            </a:pPr>
            <a:r>
              <a:rPr b="0" lang="en-PH" sz="1800" spc="-1" strike="noStrike">
                <a:latin typeface="Lato"/>
              </a:rPr>
              <a:t>3. Those pictures are attractive.</a:t>
            </a:r>
            <a:endParaRPr b="0" lang="en-PH" sz="1800" spc="-1" strike="noStrike">
              <a:latin typeface="Arial"/>
            </a:endParaRPr>
          </a:p>
          <a:p>
            <a:pPr>
              <a:lnSpc>
                <a:spcPct val="115000"/>
              </a:lnSpc>
              <a:buNone/>
            </a:pPr>
            <a:r>
              <a:rPr b="0" lang="en-PH" sz="1800" spc="-1" strike="noStrike">
                <a:latin typeface="Lato"/>
              </a:rPr>
              <a:t>4. I am so happy for Donald and his classmates.</a:t>
            </a:r>
            <a:endParaRPr b="0" lang="en-PH" sz="1800" spc="-1" strike="noStrike">
              <a:latin typeface="Arial"/>
            </a:endParaRPr>
          </a:p>
        </p:txBody>
      </p:sp>
      <p:sp>
        <p:nvSpPr>
          <p:cNvPr id="201" name=""/>
          <p:cNvSpPr/>
          <p:nvPr/>
        </p:nvSpPr>
        <p:spPr>
          <a:xfrm>
            <a:off x="828000" y="4104000"/>
            <a:ext cx="10475640" cy="1115640"/>
          </a:xfrm>
          <a:custGeom>
            <a:avLst/>
            <a:gdLst/>
            <a:ahLst/>
            <a:rect l="l" t="t" r="r" b="b"/>
            <a:pathLst>
              <a:path w="29102" h="3102">
                <a:moveTo>
                  <a:pt x="516" y="0"/>
                </a:moveTo>
                <a:lnTo>
                  <a:pt x="517" y="0"/>
                </a:lnTo>
                <a:cubicBezTo>
                  <a:pt x="426" y="0"/>
                  <a:pt x="337" y="24"/>
                  <a:pt x="258" y="69"/>
                </a:cubicBezTo>
                <a:cubicBezTo>
                  <a:pt x="180" y="115"/>
                  <a:pt x="115" y="180"/>
                  <a:pt x="69" y="258"/>
                </a:cubicBezTo>
                <a:cubicBezTo>
                  <a:pt x="24" y="337"/>
                  <a:pt x="0" y="426"/>
                  <a:pt x="0" y="517"/>
                </a:cubicBezTo>
                <a:lnTo>
                  <a:pt x="0" y="2584"/>
                </a:lnTo>
                <a:lnTo>
                  <a:pt x="0" y="2584"/>
                </a:lnTo>
                <a:cubicBezTo>
                  <a:pt x="0" y="2675"/>
                  <a:pt x="24" y="2764"/>
                  <a:pt x="69" y="2843"/>
                </a:cubicBezTo>
                <a:cubicBezTo>
                  <a:pt x="115" y="2921"/>
                  <a:pt x="180" y="2986"/>
                  <a:pt x="258" y="3032"/>
                </a:cubicBezTo>
                <a:cubicBezTo>
                  <a:pt x="337" y="3077"/>
                  <a:pt x="426" y="3101"/>
                  <a:pt x="517" y="3101"/>
                </a:cubicBezTo>
                <a:lnTo>
                  <a:pt x="28584" y="3101"/>
                </a:lnTo>
                <a:lnTo>
                  <a:pt x="28584" y="3101"/>
                </a:lnTo>
                <a:cubicBezTo>
                  <a:pt x="28675" y="3101"/>
                  <a:pt x="28764" y="3077"/>
                  <a:pt x="28843" y="3032"/>
                </a:cubicBezTo>
                <a:cubicBezTo>
                  <a:pt x="28921" y="2986"/>
                  <a:pt x="28986" y="2921"/>
                  <a:pt x="29032" y="2843"/>
                </a:cubicBezTo>
                <a:cubicBezTo>
                  <a:pt x="29077" y="2764"/>
                  <a:pt x="29101" y="2675"/>
                  <a:pt x="29101" y="2584"/>
                </a:cubicBezTo>
                <a:lnTo>
                  <a:pt x="29101" y="516"/>
                </a:lnTo>
                <a:lnTo>
                  <a:pt x="29101" y="517"/>
                </a:lnTo>
                <a:lnTo>
                  <a:pt x="29101" y="517"/>
                </a:lnTo>
                <a:cubicBezTo>
                  <a:pt x="29101" y="426"/>
                  <a:pt x="29077" y="337"/>
                  <a:pt x="29032" y="258"/>
                </a:cubicBezTo>
                <a:cubicBezTo>
                  <a:pt x="28986" y="180"/>
                  <a:pt x="28921" y="115"/>
                  <a:pt x="28843" y="69"/>
                </a:cubicBezTo>
                <a:cubicBezTo>
                  <a:pt x="28764" y="24"/>
                  <a:pt x="28675" y="0"/>
                  <a:pt x="28584" y="0"/>
                </a:cubicBezTo>
                <a:lnTo>
                  <a:pt x="516" y="0"/>
                </a:lnTo>
              </a:path>
            </a:pathLst>
          </a:custGeom>
          <a:solidFill>
            <a:srgbClr val="d4ea6b">
              <a:alpha val="40000"/>
            </a:srgbClr>
          </a:solidFill>
          <a:ln w="19080">
            <a:solidFill>
              <a:srgbClr val="5eb91e"/>
            </a:solidFill>
            <a:round/>
          </a:ln>
        </p:spPr>
        <p:style>
          <a:lnRef idx="0"/>
          <a:fillRef idx="0"/>
          <a:effectRef idx="0"/>
          <a:fontRef idx="minor"/>
        </p:style>
      </p:sp>
      <p:sp>
        <p:nvSpPr>
          <p:cNvPr id="202" name=""/>
          <p:cNvSpPr/>
          <p:nvPr/>
        </p:nvSpPr>
        <p:spPr>
          <a:xfrm>
            <a:off x="1116000" y="4228200"/>
            <a:ext cx="989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A </a:t>
            </a:r>
            <a:r>
              <a:rPr b="1" lang="en-PH" sz="1800" spc="-1" strike="noStrike">
                <a:latin typeface="Lato"/>
              </a:rPr>
              <a:t>simple sentence</a:t>
            </a:r>
            <a:r>
              <a:rPr b="0" lang="en-PH" sz="1800" spc="-1" strike="noStrike">
                <a:latin typeface="Lato"/>
              </a:rPr>
              <a:t> gives a complete thought. It may be about a person, place, thing, or an event. It ends with a punctuation mark.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80000" y="432000"/>
            <a:ext cx="3059640" cy="359640"/>
          </a:xfrm>
          <a:custGeom>
            <a:avLst/>
            <a:gdLst/>
            <a:ahLst/>
            <a:rect l="l" t="t" r="r" b="b"/>
            <a:pathLst>
              <a:path w="8502" h="1002">
                <a:moveTo>
                  <a:pt x="0" y="0"/>
                </a:moveTo>
                <a:lnTo>
                  <a:pt x="7477" y="0"/>
                </a:lnTo>
                <a:lnTo>
                  <a:pt x="8501" y="500"/>
                </a:lnTo>
                <a:lnTo>
                  <a:pt x="7477" y="1001"/>
                </a:lnTo>
                <a:lnTo>
                  <a:pt x="0" y="1001"/>
                </a:lnTo>
                <a:lnTo>
                  <a:pt x="0" y="0"/>
                </a:lnTo>
              </a:path>
            </a:pathLst>
          </a:custGeom>
          <a:solidFill>
            <a:srgbClr val="bbe33d"/>
          </a:solidFill>
          <a:ln w="19080">
            <a:solidFill>
              <a:srgbClr val="bbe33d"/>
            </a:solidFill>
            <a:round/>
          </a:ln>
        </p:spPr>
        <p:style>
          <a:lnRef idx="0"/>
          <a:fillRef idx="0"/>
          <a:effectRef idx="0"/>
          <a:fontRef idx="minor"/>
        </p:style>
      </p:sp>
      <p:sp>
        <p:nvSpPr>
          <p:cNvPr id="126" name=""/>
          <p:cNvSpPr/>
          <p:nvPr/>
        </p:nvSpPr>
        <p:spPr>
          <a:xfrm>
            <a:off x="755280" y="396000"/>
            <a:ext cx="144036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AppleSystemUIFont"/>
              </a:rPr>
              <a:t>Listening</a:t>
            </a:r>
            <a:endParaRPr b="0" lang="en-PH" sz="1800" spc="-1" strike="noStrike">
              <a:latin typeface="Arial"/>
            </a:endParaRPr>
          </a:p>
        </p:txBody>
      </p:sp>
      <p:sp>
        <p:nvSpPr>
          <p:cNvPr id="127" name=""/>
          <p:cNvSpPr/>
          <p:nvPr/>
        </p:nvSpPr>
        <p:spPr>
          <a:xfrm>
            <a:off x="1152000" y="1188000"/>
            <a:ext cx="9899640" cy="31536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1800" spc="-1" strike="noStrike">
                <a:latin typeface="Lato"/>
              </a:rPr>
              <a:t>	</a:t>
            </a:r>
            <a:r>
              <a:rPr b="1" lang="en-PH" sz="1800" spc="-1" strike="noStrike">
                <a:solidFill>
                  <a:srgbClr val="1359e2"/>
                </a:solidFill>
                <a:latin typeface="Lato"/>
              </a:rPr>
              <a:t>Making predictions</a:t>
            </a:r>
            <a:r>
              <a:rPr b="0" lang="en-PH" sz="1800" spc="-1" strike="noStrike">
                <a:latin typeface="Lato"/>
              </a:rPr>
              <a:t> means thinking ahead about what would happen next while reading. Sometimes, </a:t>
            </a:r>
            <a:r>
              <a:rPr b="0" lang="en-PH" sz="1800" spc="-1" strike="noStrike" u="sng">
                <a:uFillTx/>
                <a:latin typeface="Lato"/>
              </a:rPr>
              <a:t>titles</a:t>
            </a:r>
            <a:r>
              <a:rPr b="0" lang="en-PH" sz="1800" spc="-1" strike="noStrike">
                <a:latin typeface="Lato"/>
              </a:rPr>
              <a:t>, </a:t>
            </a:r>
            <a:r>
              <a:rPr b="0" lang="en-PH" sz="1800" spc="-1" strike="noStrike" u="sng">
                <a:uFillTx/>
                <a:latin typeface="Lato"/>
              </a:rPr>
              <a:t>pictures</a:t>
            </a:r>
            <a:r>
              <a:rPr b="0" lang="en-PH" sz="1800" spc="-1" strike="noStrike">
                <a:latin typeface="Lato"/>
              </a:rPr>
              <a:t>, </a:t>
            </a:r>
            <a:r>
              <a:rPr b="0" lang="en-PH" sz="1800" spc="-1" strike="noStrike" u="sng">
                <a:uFillTx/>
                <a:latin typeface="Lato"/>
              </a:rPr>
              <a:t>events in the story</a:t>
            </a:r>
            <a:r>
              <a:rPr b="0" lang="en-PH" sz="1800" spc="-1" strike="noStrike">
                <a:latin typeface="Lato"/>
              </a:rPr>
              <a:t>, and even your </a:t>
            </a:r>
            <a:r>
              <a:rPr b="0" lang="en-PH" sz="1800" spc="-1" strike="noStrike" u="sng">
                <a:uFillTx/>
                <a:latin typeface="Lato"/>
              </a:rPr>
              <a:t>own experiences</a:t>
            </a:r>
            <a:r>
              <a:rPr b="0" lang="en-PH" sz="1800" spc="-1" strike="noStrike">
                <a:latin typeface="Lato"/>
              </a:rPr>
              <a:t> help in making good predictions. In making good predictions and knowing the </a:t>
            </a:r>
            <a:r>
              <a:rPr b="0" lang="en-PH" sz="1800" spc="-1" strike="noStrike">
                <a:solidFill>
                  <a:srgbClr val="000000"/>
                </a:solidFill>
                <a:latin typeface="Lato"/>
              </a:rPr>
              <a:t>cause and effect</a:t>
            </a:r>
            <a:r>
              <a:rPr b="0" lang="en-PH" sz="1800" spc="-1" strike="noStrike">
                <a:latin typeface="Lato"/>
              </a:rPr>
              <a:t>, you need to listen and think very well.</a:t>
            </a:r>
            <a:endParaRPr b="0" lang="en-PH" sz="1800" spc="-1" strike="noStrike">
              <a:latin typeface="Arial"/>
            </a:endParaRPr>
          </a:p>
        </p:txBody>
      </p:sp>
      <p:sp>
        <p:nvSpPr>
          <p:cNvPr id="128" name=""/>
          <p:cNvSpPr/>
          <p:nvPr/>
        </p:nvSpPr>
        <p:spPr>
          <a:xfrm>
            <a:off x="1152000" y="3207240"/>
            <a:ext cx="9899640" cy="11642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It is also important to know the </a:t>
            </a:r>
            <a:r>
              <a:rPr b="1" lang="en-PH" sz="1800" spc="-1" strike="noStrike">
                <a:solidFill>
                  <a:srgbClr val="1359e2"/>
                </a:solidFill>
                <a:latin typeface="Lato"/>
              </a:rPr>
              <a:t>cause and/or effect</a:t>
            </a:r>
            <a:r>
              <a:rPr b="0" lang="en-PH" sz="1800" spc="-1" strike="noStrike">
                <a:latin typeface="Lato"/>
              </a:rPr>
              <a:t> of the events in a story. Knowing the cause of something helps in understanding why things happen. Knowing the effect of an event means understanding what happens aft er something is done.</a:t>
            </a:r>
            <a:endParaRPr b="0" lang="en-PH" sz="1800" spc="-1" strike="noStrike">
              <a:latin typeface="Arial"/>
            </a:endParaRPr>
          </a:p>
        </p:txBody>
      </p:sp>
      <p:sp>
        <p:nvSpPr>
          <p:cNvPr id="129" name=""/>
          <p:cNvSpPr/>
          <p:nvPr/>
        </p:nvSpPr>
        <p:spPr>
          <a:xfrm>
            <a:off x="864000" y="1132200"/>
            <a:ext cx="10439640" cy="1747440"/>
          </a:xfrm>
          <a:custGeom>
            <a:avLst/>
            <a:gdLst/>
            <a:ahLst/>
            <a:rect l="l" t="t" r="r" b="b"/>
            <a:pathLst>
              <a:path w="29002" h="4857">
                <a:moveTo>
                  <a:pt x="809" y="0"/>
                </a:moveTo>
                <a:lnTo>
                  <a:pt x="809" y="0"/>
                </a:lnTo>
                <a:cubicBezTo>
                  <a:pt x="667" y="0"/>
                  <a:pt x="528" y="37"/>
                  <a:pt x="405" y="108"/>
                </a:cubicBezTo>
                <a:cubicBezTo>
                  <a:pt x="282" y="179"/>
                  <a:pt x="179" y="282"/>
                  <a:pt x="108" y="405"/>
                </a:cubicBezTo>
                <a:cubicBezTo>
                  <a:pt x="37" y="528"/>
                  <a:pt x="0" y="667"/>
                  <a:pt x="0" y="809"/>
                </a:cubicBezTo>
                <a:lnTo>
                  <a:pt x="0" y="4046"/>
                </a:lnTo>
                <a:lnTo>
                  <a:pt x="0" y="4047"/>
                </a:lnTo>
                <a:cubicBezTo>
                  <a:pt x="0" y="4189"/>
                  <a:pt x="37" y="4328"/>
                  <a:pt x="108" y="4451"/>
                </a:cubicBezTo>
                <a:cubicBezTo>
                  <a:pt x="179" y="4574"/>
                  <a:pt x="282" y="4677"/>
                  <a:pt x="405" y="4748"/>
                </a:cubicBezTo>
                <a:cubicBezTo>
                  <a:pt x="528" y="4819"/>
                  <a:pt x="667" y="4856"/>
                  <a:pt x="809" y="4856"/>
                </a:cubicBezTo>
                <a:lnTo>
                  <a:pt x="28191" y="4856"/>
                </a:lnTo>
                <a:lnTo>
                  <a:pt x="28192" y="4856"/>
                </a:lnTo>
                <a:cubicBezTo>
                  <a:pt x="28334" y="4856"/>
                  <a:pt x="28473" y="4819"/>
                  <a:pt x="28596" y="4748"/>
                </a:cubicBezTo>
                <a:cubicBezTo>
                  <a:pt x="28719" y="4677"/>
                  <a:pt x="28822" y="4574"/>
                  <a:pt x="28893" y="4451"/>
                </a:cubicBezTo>
                <a:cubicBezTo>
                  <a:pt x="28964" y="4328"/>
                  <a:pt x="29001" y="4189"/>
                  <a:pt x="29001" y="4047"/>
                </a:cubicBezTo>
                <a:lnTo>
                  <a:pt x="29001" y="809"/>
                </a:lnTo>
                <a:lnTo>
                  <a:pt x="29001" y="809"/>
                </a:lnTo>
                <a:lnTo>
                  <a:pt x="29001" y="809"/>
                </a:lnTo>
                <a:cubicBezTo>
                  <a:pt x="29001" y="667"/>
                  <a:pt x="28964" y="528"/>
                  <a:pt x="28893" y="405"/>
                </a:cubicBezTo>
                <a:cubicBezTo>
                  <a:pt x="28822" y="282"/>
                  <a:pt x="28719" y="179"/>
                  <a:pt x="28596" y="108"/>
                </a:cubicBezTo>
                <a:cubicBezTo>
                  <a:pt x="28473" y="37"/>
                  <a:pt x="28334" y="0"/>
                  <a:pt x="28192" y="0"/>
                </a:cubicBezTo>
                <a:lnTo>
                  <a:pt x="809" y="0"/>
                </a:lnTo>
              </a:path>
            </a:pathLst>
          </a:custGeom>
          <a:noFill/>
          <a:ln w="29160">
            <a:solidFill>
              <a:srgbClr val="5eb91e"/>
            </a:solidFill>
            <a:round/>
          </a:ln>
        </p:spPr>
        <p:style>
          <a:lnRef idx="0"/>
          <a:fillRef idx="0"/>
          <a:effectRef idx="0"/>
          <a:fontRef idx="minor"/>
        </p:style>
      </p:sp>
      <p:sp>
        <p:nvSpPr>
          <p:cNvPr id="130" name=""/>
          <p:cNvSpPr/>
          <p:nvPr/>
        </p:nvSpPr>
        <p:spPr>
          <a:xfrm>
            <a:off x="864360" y="3184200"/>
            <a:ext cx="10439640" cy="1351440"/>
          </a:xfrm>
          <a:custGeom>
            <a:avLst/>
            <a:gdLst/>
            <a:ahLst/>
            <a:rect l="l" t="t" r="r" b="b"/>
            <a:pathLst>
              <a:path w="29002" h="3757">
                <a:moveTo>
                  <a:pt x="626" y="0"/>
                </a:moveTo>
                <a:lnTo>
                  <a:pt x="626" y="0"/>
                </a:lnTo>
                <a:cubicBezTo>
                  <a:pt x="516" y="0"/>
                  <a:pt x="408" y="29"/>
                  <a:pt x="313" y="84"/>
                </a:cubicBezTo>
                <a:cubicBezTo>
                  <a:pt x="218" y="139"/>
                  <a:pt x="139" y="218"/>
                  <a:pt x="84" y="313"/>
                </a:cubicBezTo>
                <a:cubicBezTo>
                  <a:pt x="29" y="408"/>
                  <a:pt x="0" y="516"/>
                  <a:pt x="0" y="626"/>
                </a:cubicBezTo>
                <a:lnTo>
                  <a:pt x="0" y="3130"/>
                </a:lnTo>
                <a:lnTo>
                  <a:pt x="0" y="3130"/>
                </a:lnTo>
                <a:cubicBezTo>
                  <a:pt x="0" y="3240"/>
                  <a:pt x="29" y="3348"/>
                  <a:pt x="84" y="3443"/>
                </a:cubicBezTo>
                <a:cubicBezTo>
                  <a:pt x="139" y="3538"/>
                  <a:pt x="218" y="3617"/>
                  <a:pt x="313" y="3672"/>
                </a:cubicBezTo>
                <a:cubicBezTo>
                  <a:pt x="408" y="3727"/>
                  <a:pt x="516" y="3756"/>
                  <a:pt x="626" y="3756"/>
                </a:cubicBezTo>
                <a:lnTo>
                  <a:pt x="28375" y="3756"/>
                </a:lnTo>
                <a:lnTo>
                  <a:pt x="28375" y="3756"/>
                </a:lnTo>
                <a:cubicBezTo>
                  <a:pt x="28485" y="3756"/>
                  <a:pt x="28593" y="3727"/>
                  <a:pt x="28688" y="3672"/>
                </a:cubicBezTo>
                <a:cubicBezTo>
                  <a:pt x="28783" y="3617"/>
                  <a:pt x="28862" y="3538"/>
                  <a:pt x="28917" y="3443"/>
                </a:cubicBezTo>
                <a:cubicBezTo>
                  <a:pt x="28972" y="3348"/>
                  <a:pt x="29001" y="3240"/>
                  <a:pt x="29001" y="3130"/>
                </a:cubicBezTo>
                <a:lnTo>
                  <a:pt x="29001" y="626"/>
                </a:lnTo>
                <a:lnTo>
                  <a:pt x="29001" y="626"/>
                </a:lnTo>
                <a:lnTo>
                  <a:pt x="29001" y="626"/>
                </a:lnTo>
                <a:cubicBezTo>
                  <a:pt x="29001" y="516"/>
                  <a:pt x="28972" y="408"/>
                  <a:pt x="28917" y="313"/>
                </a:cubicBezTo>
                <a:cubicBezTo>
                  <a:pt x="28862" y="218"/>
                  <a:pt x="28783" y="139"/>
                  <a:pt x="28688" y="84"/>
                </a:cubicBezTo>
                <a:cubicBezTo>
                  <a:pt x="28593" y="29"/>
                  <a:pt x="28485" y="0"/>
                  <a:pt x="28375" y="0"/>
                </a:cubicBezTo>
                <a:lnTo>
                  <a:pt x="626" y="0"/>
                </a:lnTo>
              </a:path>
            </a:pathLst>
          </a:custGeom>
          <a:noFill/>
          <a:ln w="29160">
            <a:solidFill>
              <a:srgbClr val="5eb91e"/>
            </a:solidFill>
            <a:round/>
          </a:ln>
        </p:spPr>
        <p:style>
          <a:lnRef idx="0"/>
          <a:fillRef idx="0"/>
          <a:effectRef idx="0"/>
          <a:fontRef idx="minor"/>
        </p:style>
      </p:sp>
      <p:sp>
        <p:nvSpPr>
          <p:cNvPr id="131" name=""/>
          <p:cNvSpPr/>
          <p:nvPr/>
        </p:nvSpPr>
        <p:spPr>
          <a:xfrm>
            <a:off x="1144080" y="4968000"/>
            <a:ext cx="10015560" cy="718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A story can be in the</a:t>
            </a:r>
            <a:r>
              <a:rPr b="1" lang="en-PH" sz="1800" spc="-1" strike="noStrike">
                <a:latin typeface="Lato"/>
              </a:rPr>
              <a:t> first-person</a:t>
            </a:r>
            <a:r>
              <a:rPr b="0" lang="en-PH" sz="1800" spc="-1" strike="noStrike">
                <a:latin typeface="Lato"/>
              </a:rPr>
              <a:t> narrative because the character is the one telling the story.</a:t>
            </a:r>
            <a:endParaRPr b="0" lang="en-PH" sz="1800" spc="-1" strike="noStrike">
              <a:latin typeface="Arial"/>
            </a:endParaRPr>
          </a:p>
        </p:txBody>
      </p:sp>
      <p:sp>
        <p:nvSpPr>
          <p:cNvPr id="132" name=""/>
          <p:cNvSpPr/>
          <p:nvPr/>
        </p:nvSpPr>
        <p:spPr>
          <a:xfrm>
            <a:off x="900000" y="4896000"/>
            <a:ext cx="10439640" cy="862200"/>
          </a:xfrm>
          <a:custGeom>
            <a:avLst/>
            <a:gdLst/>
            <a:ahLst/>
            <a:rect l="l" t="t" r="r" b="b"/>
            <a:pathLst>
              <a:path w="29002" h="2398">
                <a:moveTo>
                  <a:pt x="399" y="0"/>
                </a:moveTo>
                <a:lnTo>
                  <a:pt x="400" y="0"/>
                </a:lnTo>
                <a:cubicBezTo>
                  <a:pt x="329" y="0"/>
                  <a:pt x="260" y="18"/>
                  <a:pt x="200" y="54"/>
                </a:cubicBezTo>
                <a:cubicBezTo>
                  <a:pt x="139" y="89"/>
                  <a:pt x="89" y="139"/>
                  <a:pt x="54" y="200"/>
                </a:cubicBezTo>
                <a:cubicBezTo>
                  <a:pt x="18" y="260"/>
                  <a:pt x="0" y="329"/>
                  <a:pt x="0" y="400"/>
                </a:cubicBezTo>
                <a:lnTo>
                  <a:pt x="0" y="1997"/>
                </a:lnTo>
                <a:lnTo>
                  <a:pt x="0" y="1998"/>
                </a:lnTo>
                <a:cubicBezTo>
                  <a:pt x="0" y="2068"/>
                  <a:pt x="18" y="2137"/>
                  <a:pt x="54" y="2197"/>
                </a:cubicBezTo>
                <a:cubicBezTo>
                  <a:pt x="89" y="2258"/>
                  <a:pt x="139" y="2308"/>
                  <a:pt x="200" y="2343"/>
                </a:cubicBezTo>
                <a:cubicBezTo>
                  <a:pt x="260" y="2379"/>
                  <a:pt x="329" y="2397"/>
                  <a:pt x="400" y="2397"/>
                </a:cubicBezTo>
                <a:lnTo>
                  <a:pt x="28601" y="2397"/>
                </a:lnTo>
                <a:lnTo>
                  <a:pt x="28602" y="2397"/>
                </a:lnTo>
                <a:cubicBezTo>
                  <a:pt x="28672" y="2397"/>
                  <a:pt x="28741" y="2379"/>
                  <a:pt x="28801" y="2343"/>
                </a:cubicBezTo>
                <a:cubicBezTo>
                  <a:pt x="28862" y="2308"/>
                  <a:pt x="28912" y="2258"/>
                  <a:pt x="28947" y="2197"/>
                </a:cubicBezTo>
                <a:cubicBezTo>
                  <a:pt x="28983" y="2137"/>
                  <a:pt x="29001" y="2068"/>
                  <a:pt x="29001" y="1998"/>
                </a:cubicBezTo>
                <a:lnTo>
                  <a:pt x="29001" y="399"/>
                </a:lnTo>
                <a:lnTo>
                  <a:pt x="29001" y="400"/>
                </a:lnTo>
                <a:lnTo>
                  <a:pt x="29001" y="400"/>
                </a:lnTo>
                <a:cubicBezTo>
                  <a:pt x="29001" y="329"/>
                  <a:pt x="28983" y="260"/>
                  <a:pt x="28947" y="200"/>
                </a:cubicBezTo>
                <a:cubicBezTo>
                  <a:pt x="28912" y="139"/>
                  <a:pt x="28862" y="89"/>
                  <a:pt x="28801" y="54"/>
                </a:cubicBezTo>
                <a:cubicBezTo>
                  <a:pt x="28741" y="18"/>
                  <a:pt x="28672" y="0"/>
                  <a:pt x="28602" y="0"/>
                </a:cubicBezTo>
                <a:lnTo>
                  <a:pt x="399" y="0"/>
                </a:lnTo>
              </a:path>
            </a:pathLst>
          </a:custGeom>
          <a:noFill/>
          <a:ln w="29160">
            <a:solidFill>
              <a:srgbClr val="5eb91e"/>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179640" y="468000"/>
            <a:ext cx="4499280" cy="359640"/>
          </a:xfrm>
          <a:custGeom>
            <a:avLst/>
            <a:gdLst/>
            <a:ahLst/>
            <a:rect l="l" t="t" r="r" b="b"/>
            <a:pathLst>
              <a:path w="12501" h="1002">
                <a:moveTo>
                  <a:pt x="0" y="0"/>
                </a:moveTo>
                <a:lnTo>
                  <a:pt x="11477" y="0"/>
                </a:lnTo>
                <a:lnTo>
                  <a:pt x="12500" y="500"/>
                </a:lnTo>
                <a:lnTo>
                  <a:pt x="11477" y="1001"/>
                </a:lnTo>
                <a:lnTo>
                  <a:pt x="0" y="1001"/>
                </a:lnTo>
                <a:lnTo>
                  <a:pt x="0" y="0"/>
                </a:lnTo>
              </a:path>
            </a:pathLst>
          </a:custGeom>
          <a:solidFill>
            <a:srgbClr val="bbe33d"/>
          </a:solidFill>
          <a:ln w="19080">
            <a:solidFill>
              <a:srgbClr val="bbe33d"/>
            </a:solidFill>
            <a:round/>
          </a:ln>
        </p:spPr>
        <p:style>
          <a:lnRef idx="0"/>
          <a:fillRef idx="0"/>
          <a:effectRef idx="0"/>
          <a:fontRef idx="minor"/>
        </p:style>
        <p:txBody>
          <a:bodyPr lIns="99360" rIns="99360" tIns="54360" bIns="54360" anchor="ctr">
            <a:noAutofit/>
          </a:bodyPr>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34" name=""/>
          <p:cNvSpPr/>
          <p:nvPr/>
        </p:nvSpPr>
        <p:spPr>
          <a:xfrm>
            <a:off x="127080" y="432000"/>
            <a:ext cx="38325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Phonological Awareness</a:t>
            </a:r>
            <a:endParaRPr b="0" lang="en-PH" sz="1800" spc="-1" strike="noStrike">
              <a:latin typeface="Arial"/>
            </a:endParaRPr>
          </a:p>
        </p:txBody>
      </p:sp>
      <p:sp>
        <p:nvSpPr>
          <p:cNvPr id="135" name=""/>
          <p:cNvSpPr/>
          <p:nvPr/>
        </p:nvSpPr>
        <p:spPr>
          <a:xfrm>
            <a:off x="2125440" y="1152000"/>
            <a:ext cx="4354200" cy="437904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latin typeface="Lato"/>
              </a:rPr>
              <a:t>A drum’s sound: boom, boom</a:t>
            </a: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r>
              <a:rPr b="0" lang="en-PH" sz="1800" spc="-1" strike="noStrike">
                <a:latin typeface="Lato"/>
                <a:ea typeface="AppleSystemUIFont"/>
              </a:rPr>
              <a:t>A guitar’s sound: ting, ting</a:t>
            </a: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endParaRPr b="0" lang="en-PH" sz="1800" spc="-1" strike="noStrike">
              <a:latin typeface="Arial"/>
            </a:endParaRPr>
          </a:p>
          <a:p>
            <a:pPr algn="just">
              <a:lnSpc>
                <a:spcPct val="200000"/>
              </a:lnSpc>
              <a:buNone/>
            </a:pPr>
            <a:r>
              <a:rPr b="0" lang="en-PH" sz="1800" spc="-1" strike="noStrike">
                <a:latin typeface="Lato"/>
                <a:ea typeface="AppleSystemUIFont"/>
              </a:rPr>
              <a:t>A violin’s sound: eng, eng</a:t>
            </a:r>
            <a:endParaRPr b="0" lang="en-PH" sz="1800" spc="-1" strike="noStrike">
              <a:latin typeface="Arial"/>
            </a:endParaRPr>
          </a:p>
        </p:txBody>
      </p:sp>
      <p:pic>
        <p:nvPicPr>
          <p:cNvPr id="136" name="" descr=""/>
          <p:cNvPicPr/>
          <p:nvPr/>
        </p:nvPicPr>
        <p:blipFill>
          <a:blip r:embed="rId1"/>
          <a:stretch/>
        </p:blipFill>
        <p:spPr>
          <a:xfrm>
            <a:off x="6480000" y="720000"/>
            <a:ext cx="1619640" cy="1619640"/>
          </a:xfrm>
          <a:prstGeom prst="rect">
            <a:avLst/>
          </a:prstGeom>
          <a:ln w="0">
            <a:noFill/>
          </a:ln>
        </p:spPr>
      </p:pic>
      <p:pic>
        <p:nvPicPr>
          <p:cNvPr id="137" name="" descr=""/>
          <p:cNvPicPr/>
          <p:nvPr/>
        </p:nvPicPr>
        <p:blipFill>
          <a:blip r:embed="rId2"/>
          <a:stretch/>
        </p:blipFill>
        <p:spPr>
          <a:xfrm>
            <a:off x="5718960" y="2700000"/>
            <a:ext cx="1984680" cy="1359360"/>
          </a:xfrm>
          <a:prstGeom prst="rect">
            <a:avLst/>
          </a:prstGeom>
          <a:ln w="0">
            <a:noFill/>
          </a:ln>
        </p:spPr>
      </p:pic>
      <p:pic>
        <p:nvPicPr>
          <p:cNvPr id="138" name="" descr=""/>
          <p:cNvPicPr/>
          <p:nvPr/>
        </p:nvPicPr>
        <p:blipFill>
          <a:blip r:embed="rId3"/>
          <a:stretch/>
        </p:blipFill>
        <p:spPr>
          <a:xfrm>
            <a:off x="6408000" y="4500000"/>
            <a:ext cx="1991520" cy="1321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79640" y="432360"/>
            <a:ext cx="4499280" cy="359640"/>
          </a:xfrm>
          <a:custGeom>
            <a:avLst/>
            <a:gdLst/>
            <a:ahLst/>
            <a:rect l="l" t="t" r="r" b="b"/>
            <a:pathLst>
              <a:path w="12501" h="1002">
                <a:moveTo>
                  <a:pt x="0" y="0"/>
                </a:moveTo>
                <a:lnTo>
                  <a:pt x="11477" y="0"/>
                </a:lnTo>
                <a:lnTo>
                  <a:pt x="12500" y="500"/>
                </a:lnTo>
                <a:lnTo>
                  <a:pt x="11477" y="1001"/>
                </a:lnTo>
                <a:lnTo>
                  <a:pt x="0" y="1001"/>
                </a:lnTo>
                <a:lnTo>
                  <a:pt x="0" y="0"/>
                </a:lnTo>
              </a:path>
            </a:pathLst>
          </a:custGeom>
          <a:solidFill>
            <a:srgbClr val="bbe33d"/>
          </a:solidFill>
          <a:ln w="19080">
            <a:solidFill>
              <a:srgbClr val="bbe33d"/>
            </a:solidFill>
            <a:round/>
          </a:ln>
        </p:spPr>
        <p:style>
          <a:lnRef idx="0"/>
          <a:fillRef idx="0"/>
          <a:effectRef idx="0"/>
          <a:fontRef idx="minor"/>
        </p:style>
        <p:txBody>
          <a:bodyPr lIns="99360" rIns="99360" tIns="54360" bIns="54360" anchor="ctr">
            <a:noAutofit/>
          </a:bodyPr>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40" name=""/>
          <p:cNvSpPr/>
          <p:nvPr/>
        </p:nvSpPr>
        <p:spPr>
          <a:xfrm>
            <a:off x="442080" y="416160"/>
            <a:ext cx="33375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Alphabet Knowledge</a:t>
            </a:r>
            <a:endParaRPr b="0" lang="en-PH" sz="1800" spc="-1" strike="noStrike">
              <a:latin typeface="Arial"/>
            </a:endParaRPr>
          </a:p>
        </p:txBody>
      </p:sp>
      <p:sp>
        <p:nvSpPr>
          <p:cNvPr id="141" name=""/>
          <p:cNvSpPr/>
          <p:nvPr/>
        </p:nvSpPr>
        <p:spPr>
          <a:xfrm>
            <a:off x="899280" y="972000"/>
            <a:ext cx="1080036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Recall the consonants in the English alphabet. Listen to your teacher as he/she says the sound of each letter. Repeat aft er him/her.</a:t>
            </a:r>
            <a:endParaRPr b="0" lang="en-PH" sz="1800" spc="-1" strike="noStrike">
              <a:latin typeface="Arial"/>
            </a:endParaRPr>
          </a:p>
        </p:txBody>
      </p:sp>
      <p:pic>
        <p:nvPicPr>
          <p:cNvPr id="142" name="" descr=""/>
          <p:cNvPicPr/>
          <p:nvPr/>
        </p:nvPicPr>
        <p:blipFill>
          <a:blip r:embed="rId1"/>
          <a:stretch/>
        </p:blipFill>
        <p:spPr>
          <a:xfrm>
            <a:off x="2310480" y="1973160"/>
            <a:ext cx="7229160" cy="3930480"/>
          </a:xfrm>
          <a:prstGeom prst="rect">
            <a:avLst/>
          </a:prstGeom>
          <a:ln w="0">
            <a:noFill/>
          </a:ln>
        </p:spPr>
      </p:pic>
      <p:sp>
        <p:nvSpPr>
          <p:cNvPr id="143" name=""/>
          <p:cNvSpPr/>
          <p:nvPr/>
        </p:nvSpPr>
        <p:spPr>
          <a:xfrm>
            <a:off x="540000" y="1008000"/>
            <a:ext cx="359640" cy="359640"/>
          </a:xfrm>
          <a:custGeom>
            <a:avLst/>
            <a:gdLst/>
            <a:ahLst/>
            <a:rect l="l" t="t" r="r" b="b"/>
            <a:pathLst>
              <a:path w="21600" h="21600">
                <a:moveTo>
                  <a:pt x="10797" y="0"/>
                </a:moveTo>
                <a:lnTo>
                  <a:pt x="8278" y="8256"/>
                </a:lnTo>
                <a:lnTo>
                  <a:pt x="0" y="8256"/>
                </a:lnTo>
                <a:lnTo>
                  <a:pt x="6722" y="13405"/>
                </a:lnTo>
                <a:lnTo>
                  <a:pt x="4198" y="21600"/>
                </a:lnTo>
                <a:lnTo>
                  <a:pt x="10797" y="16580"/>
                </a:lnTo>
                <a:lnTo>
                  <a:pt x="17401" y="21600"/>
                </a:lnTo>
                <a:lnTo>
                  <a:pt x="14878" y="13405"/>
                </a:lnTo>
                <a:lnTo>
                  <a:pt x="21600" y="8256"/>
                </a:lnTo>
                <a:lnTo>
                  <a:pt x="13321" y="8256"/>
                </a:lnTo>
                <a:lnTo>
                  <a:pt x="10797" y="0"/>
                </a:lnTo>
                <a:close/>
              </a:path>
            </a:pathLst>
          </a:custGeom>
          <a:solidFill>
            <a:srgbClr val="ffff00"/>
          </a:solidFill>
          <a:ln w="12600">
            <a:solidFill>
              <a:srgbClr val="00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79640" y="468720"/>
            <a:ext cx="3059280" cy="359640"/>
          </a:xfrm>
          <a:custGeom>
            <a:avLst/>
            <a:gdLst/>
            <a:ahLst/>
            <a:rect l="l" t="t" r="r" b="b"/>
            <a:pathLst>
              <a:path w="8501" h="1002">
                <a:moveTo>
                  <a:pt x="0" y="0"/>
                </a:moveTo>
                <a:lnTo>
                  <a:pt x="7362" y="0"/>
                </a:lnTo>
                <a:lnTo>
                  <a:pt x="8500" y="500"/>
                </a:lnTo>
                <a:lnTo>
                  <a:pt x="7362" y="1001"/>
                </a:lnTo>
                <a:lnTo>
                  <a:pt x="0" y="1001"/>
                </a:lnTo>
                <a:lnTo>
                  <a:pt x="0" y="0"/>
                </a:lnTo>
              </a:path>
            </a:pathLst>
          </a:custGeom>
          <a:solidFill>
            <a:srgbClr val="bbe33d"/>
          </a:solidFill>
          <a:ln w="19080">
            <a:solidFill>
              <a:srgbClr val="bbe33d"/>
            </a:solidFill>
            <a:round/>
          </a:ln>
        </p:spPr>
        <p:style>
          <a:lnRef idx="0"/>
          <a:fillRef idx="0"/>
          <a:effectRef idx="0"/>
          <a:fontRef idx="minor"/>
        </p:style>
        <p:txBody>
          <a:bodyPr lIns="99360" rIns="99360" tIns="54360" bIns="54360" anchor="ctr">
            <a:noAutofit/>
          </a:bodyPr>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45" name=""/>
          <p:cNvSpPr/>
          <p:nvPr/>
        </p:nvSpPr>
        <p:spPr>
          <a:xfrm>
            <a:off x="510120" y="452520"/>
            <a:ext cx="17575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Vocabulary</a:t>
            </a:r>
            <a:endParaRPr b="0" lang="en-PH" sz="1800" spc="-1" strike="noStrike">
              <a:latin typeface="Arial"/>
            </a:endParaRPr>
          </a:p>
        </p:txBody>
      </p:sp>
      <p:sp>
        <p:nvSpPr>
          <p:cNvPr id="146" name=""/>
          <p:cNvSpPr/>
          <p:nvPr/>
        </p:nvSpPr>
        <p:spPr>
          <a:xfrm>
            <a:off x="684000" y="1188000"/>
            <a:ext cx="10799640" cy="4391640"/>
          </a:xfrm>
          <a:prstGeom prst="rect">
            <a:avLst/>
          </a:prstGeom>
          <a:noFill/>
          <a:ln w="19080">
            <a:solidFill>
              <a:srgbClr val="5eb91e"/>
            </a:solidFill>
            <a:round/>
          </a:ln>
        </p:spPr>
        <p:style>
          <a:lnRef idx="0"/>
          <a:fillRef idx="0"/>
          <a:effectRef idx="0"/>
          <a:fontRef idx="minor"/>
        </p:style>
      </p:sp>
      <p:sp>
        <p:nvSpPr>
          <p:cNvPr id="147" name=""/>
          <p:cNvSpPr/>
          <p:nvPr/>
        </p:nvSpPr>
        <p:spPr>
          <a:xfrm>
            <a:off x="1368000" y="1440000"/>
            <a:ext cx="1007964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These words name colors and shapes. Name these words using your mother tongue.</a:t>
            </a:r>
            <a:endParaRPr b="0" lang="en-PH" sz="1800" spc="-1" strike="noStrike">
              <a:latin typeface="Arial"/>
            </a:endParaRPr>
          </a:p>
        </p:txBody>
      </p:sp>
      <p:sp>
        <p:nvSpPr>
          <p:cNvPr id="148" name=""/>
          <p:cNvSpPr/>
          <p:nvPr/>
        </p:nvSpPr>
        <p:spPr>
          <a:xfrm>
            <a:off x="1260000" y="2052720"/>
            <a:ext cx="1616760" cy="411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AppleSystemUIFont"/>
              </a:rPr>
              <a:t>Colors:</a:t>
            </a:r>
            <a:endParaRPr b="0" lang="en-PH" sz="1800" spc="-1" strike="noStrike">
              <a:latin typeface="Arial"/>
            </a:endParaRPr>
          </a:p>
        </p:txBody>
      </p:sp>
      <p:pic>
        <p:nvPicPr>
          <p:cNvPr id="149" name="" descr=""/>
          <p:cNvPicPr/>
          <p:nvPr/>
        </p:nvPicPr>
        <p:blipFill>
          <a:blip r:embed="rId1"/>
          <a:stretch/>
        </p:blipFill>
        <p:spPr>
          <a:xfrm>
            <a:off x="2340000" y="2520000"/>
            <a:ext cx="899640" cy="493920"/>
          </a:xfrm>
          <a:prstGeom prst="rect">
            <a:avLst/>
          </a:prstGeom>
          <a:ln w="0">
            <a:noFill/>
          </a:ln>
        </p:spPr>
      </p:pic>
      <p:pic>
        <p:nvPicPr>
          <p:cNvPr id="150" name="" descr=""/>
          <p:cNvPicPr/>
          <p:nvPr/>
        </p:nvPicPr>
        <p:blipFill>
          <a:blip r:embed="rId2"/>
          <a:stretch/>
        </p:blipFill>
        <p:spPr>
          <a:xfrm>
            <a:off x="3600000" y="2520000"/>
            <a:ext cx="945000" cy="539640"/>
          </a:xfrm>
          <a:prstGeom prst="rect">
            <a:avLst/>
          </a:prstGeom>
          <a:ln w="0">
            <a:noFill/>
          </a:ln>
        </p:spPr>
      </p:pic>
      <p:pic>
        <p:nvPicPr>
          <p:cNvPr id="151" name="" descr=""/>
          <p:cNvPicPr/>
          <p:nvPr/>
        </p:nvPicPr>
        <p:blipFill>
          <a:blip r:embed="rId3"/>
          <a:stretch/>
        </p:blipFill>
        <p:spPr>
          <a:xfrm>
            <a:off x="4860000" y="2521440"/>
            <a:ext cx="971640" cy="563760"/>
          </a:xfrm>
          <a:prstGeom prst="rect">
            <a:avLst/>
          </a:prstGeom>
          <a:ln w="0">
            <a:noFill/>
          </a:ln>
        </p:spPr>
      </p:pic>
      <p:pic>
        <p:nvPicPr>
          <p:cNvPr id="152" name="" descr=""/>
          <p:cNvPicPr/>
          <p:nvPr/>
        </p:nvPicPr>
        <p:blipFill>
          <a:blip r:embed="rId4"/>
          <a:stretch/>
        </p:blipFill>
        <p:spPr>
          <a:xfrm>
            <a:off x="6176520" y="2501280"/>
            <a:ext cx="951120" cy="688680"/>
          </a:xfrm>
          <a:prstGeom prst="rect">
            <a:avLst/>
          </a:prstGeom>
          <a:ln w="0">
            <a:noFill/>
          </a:ln>
        </p:spPr>
      </p:pic>
      <p:pic>
        <p:nvPicPr>
          <p:cNvPr id="153" name="" descr=""/>
          <p:cNvPicPr/>
          <p:nvPr/>
        </p:nvPicPr>
        <p:blipFill>
          <a:blip r:embed="rId5"/>
          <a:stretch/>
        </p:blipFill>
        <p:spPr>
          <a:xfrm>
            <a:off x="7488000" y="2592000"/>
            <a:ext cx="1079640" cy="468720"/>
          </a:xfrm>
          <a:prstGeom prst="rect">
            <a:avLst/>
          </a:prstGeom>
          <a:ln w="0">
            <a:noFill/>
          </a:ln>
        </p:spPr>
      </p:pic>
      <p:pic>
        <p:nvPicPr>
          <p:cNvPr id="154" name="" descr=""/>
          <p:cNvPicPr/>
          <p:nvPr/>
        </p:nvPicPr>
        <p:blipFill>
          <a:blip r:embed="rId6"/>
          <a:stretch/>
        </p:blipFill>
        <p:spPr>
          <a:xfrm>
            <a:off x="8820000" y="2484000"/>
            <a:ext cx="1079640" cy="693360"/>
          </a:xfrm>
          <a:prstGeom prst="rect">
            <a:avLst/>
          </a:prstGeom>
          <a:ln w="0">
            <a:noFill/>
          </a:ln>
        </p:spPr>
      </p:pic>
      <p:sp>
        <p:nvSpPr>
          <p:cNvPr id="155" name=""/>
          <p:cNvSpPr/>
          <p:nvPr/>
        </p:nvSpPr>
        <p:spPr>
          <a:xfrm>
            <a:off x="2520000" y="3121560"/>
            <a:ext cx="7559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red </a:t>
            </a:r>
            <a:r>
              <a:rPr b="0" lang="en-PH" sz="1800" spc="-1" strike="noStrike">
                <a:latin typeface="Lato"/>
                <a:ea typeface="AppleSystemUIFont"/>
              </a:rPr>
              <a:t>	</a:t>
            </a:r>
            <a:r>
              <a:rPr b="0" lang="en-PH" sz="1800" spc="-1" strike="noStrike">
                <a:latin typeface="Lato"/>
                <a:ea typeface="AppleSystemUIFont"/>
              </a:rPr>
              <a:t>	</a:t>
            </a:r>
            <a:r>
              <a:rPr b="0" lang="en-PH" sz="1800" spc="-1" strike="noStrike">
                <a:latin typeface="Lato"/>
                <a:ea typeface="AppleSystemUIFont"/>
              </a:rPr>
              <a:t>      blue            green          yellow            orange         brown</a:t>
            </a:r>
            <a:endParaRPr b="0" lang="en-PH" sz="1800" spc="-1" strike="noStrike">
              <a:latin typeface="Arial"/>
            </a:endParaRPr>
          </a:p>
        </p:txBody>
      </p:sp>
      <p:pic>
        <p:nvPicPr>
          <p:cNvPr id="156" name="" descr=""/>
          <p:cNvPicPr/>
          <p:nvPr/>
        </p:nvPicPr>
        <p:blipFill>
          <a:blip r:embed="rId7"/>
          <a:stretch/>
        </p:blipFill>
        <p:spPr>
          <a:xfrm>
            <a:off x="2962800" y="3852000"/>
            <a:ext cx="924840" cy="827640"/>
          </a:xfrm>
          <a:prstGeom prst="rect">
            <a:avLst/>
          </a:prstGeom>
          <a:ln w="0">
            <a:noFill/>
          </a:ln>
        </p:spPr>
      </p:pic>
      <p:pic>
        <p:nvPicPr>
          <p:cNvPr id="157" name="" descr=""/>
          <p:cNvPicPr/>
          <p:nvPr/>
        </p:nvPicPr>
        <p:blipFill>
          <a:blip r:embed="rId8"/>
          <a:stretch/>
        </p:blipFill>
        <p:spPr>
          <a:xfrm>
            <a:off x="4536000" y="3824640"/>
            <a:ext cx="1048320" cy="855000"/>
          </a:xfrm>
          <a:prstGeom prst="rect">
            <a:avLst/>
          </a:prstGeom>
          <a:ln w="0">
            <a:noFill/>
          </a:ln>
        </p:spPr>
      </p:pic>
      <p:pic>
        <p:nvPicPr>
          <p:cNvPr id="158" name="" descr=""/>
          <p:cNvPicPr/>
          <p:nvPr/>
        </p:nvPicPr>
        <p:blipFill>
          <a:blip r:embed="rId9"/>
          <a:stretch/>
        </p:blipFill>
        <p:spPr>
          <a:xfrm>
            <a:off x="6264000" y="3765960"/>
            <a:ext cx="1068480" cy="913680"/>
          </a:xfrm>
          <a:prstGeom prst="rect">
            <a:avLst/>
          </a:prstGeom>
          <a:ln w="0">
            <a:noFill/>
          </a:ln>
        </p:spPr>
      </p:pic>
      <p:pic>
        <p:nvPicPr>
          <p:cNvPr id="159" name="" descr=""/>
          <p:cNvPicPr/>
          <p:nvPr/>
        </p:nvPicPr>
        <p:blipFill>
          <a:blip r:embed="rId10"/>
          <a:stretch/>
        </p:blipFill>
        <p:spPr>
          <a:xfrm>
            <a:off x="7812000" y="3896640"/>
            <a:ext cx="1457640" cy="728640"/>
          </a:xfrm>
          <a:prstGeom prst="rect">
            <a:avLst/>
          </a:prstGeom>
          <a:ln w="0">
            <a:noFill/>
          </a:ln>
        </p:spPr>
      </p:pic>
      <p:sp>
        <p:nvSpPr>
          <p:cNvPr id="160" name=""/>
          <p:cNvSpPr/>
          <p:nvPr/>
        </p:nvSpPr>
        <p:spPr>
          <a:xfrm>
            <a:off x="3091680" y="4768920"/>
            <a:ext cx="788796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circle                square               triangle              rectangle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
          <p:cNvSpPr/>
          <p:nvPr/>
        </p:nvSpPr>
        <p:spPr>
          <a:xfrm>
            <a:off x="3636000" y="217440"/>
            <a:ext cx="5039640" cy="71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Donald, the New Boy in School</a:t>
            </a:r>
            <a:endParaRPr b="0" lang="en-PH" sz="1800" spc="-1" strike="noStrike">
              <a:latin typeface="Arial"/>
            </a:endParaRPr>
          </a:p>
          <a:p>
            <a:pPr algn="ctr">
              <a:lnSpc>
                <a:spcPct val="100000"/>
              </a:lnSpc>
              <a:buNone/>
            </a:pPr>
            <a:r>
              <a:rPr b="0" lang="en-PH" sz="1800" spc="-1" strike="noStrike">
                <a:latin typeface="Lato"/>
              </a:rPr>
              <a:t>by May Javier</a:t>
            </a:r>
            <a:endParaRPr b="0" lang="en-PH" sz="1800" spc="-1" strike="noStrike">
              <a:latin typeface="Arial"/>
            </a:endParaRPr>
          </a:p>
        </p:txBody>
      </p:sp>
      <p:pic>
        <p:nvPicPr>
          <p:cNvPr id="162" name="" descr=""/>
          <p:cNvPicPr/>
          <p:nvPr/>
        </p:nvPicPr>
        <p:blipFill>
          <a:blip r:embed="rId1"/>
          <a:stretch/>
        </p:blipFill>
        <p:spPr>
          <a:xfrm>
            <a:off x="8064000" y="1368000"/>
            <a:ext cx="3375000" cy="3419640"/>
          </a:xfrm>
          <a:prstGeom prst="rect">
            <a:avLst/>
          </a:prstGeom>
          <a:ln w="0">
            <a:noFill/>
          </a:ln>
        </p:spPr>
      </p:pic>
      <p:sp>
        <p:nvSpPr>
          <p:cNvPr id="163" name=""/>
          <p:cNvSpPr/>
          <p:nvPr/>
        </p:nvSpPr>
        <p:spPr>
          <a:xfrm>
            <a:off x="540000" y="1113840"/>
            <a:ext cx="66596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spcBef>
                <a:spcPts val="283"/>
              </a:spcBef>
              <a:spcAft>
                <a:spcPts val="283"/>
              </a:spcAft>
              <a:buNone/>
            </a:pPr>
            <a:r>
              <a:rPr b="0" lang="en-PH" sz="1800" spc="-1" strike="noStrike">
                <a:latin typeface="Lato"/>
              </a:rPr>
              <a:t>	</a:t>
            </a:r>
            <a:r>
              <a:rPr b="0" lang="en-PH" sz="1800" spc="-1" strike="noStrike">
                <a:latin typeface="Lato"/>
              </a:rPr>
              <a:t>I know a story about a child named Donald, who was scared and unhappy. Soon, he would be in school.</a:t>
            </a:r>
            <a:endParaRPr b="0" lang="en-PH" sz="1800" spc="-1" strike="noStrike">
              <a:latin typeface="Arial"/>
            </a:endParaRPr>
          </a:p>
        </p:txBody>
      </p:sp>
      <p:sp>
        <p:nvSpPr>
          <p:cNvPr id="164" name=""/>
          <p:cNvSpPr/>
          <p:nvPr/>
        </p:nvSpPr>
        <p:spPr>
          <a:xfrm>
            <a:off x="541800" y="2016000"/>
            <a:ext cx="701784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Donald talked to his parents. He asked, “Will the children there laugh at me? Will there also be a child in a wheelchair like me?”</a:t>
            </a:r>
            <a:endParaRPr b="0" lang="en-PH" sz="1800" spc="-1" strike="noStrike">
              <a:latin typeface="Arial"/>
            </a:endParaRPr>
          </a:p>
        </p:txBody>
      </p:sp>
      <p:sp>
        <p:nvSpPr>
          <p:cNvPr id="165" name=""/>
          <p:cNvSpPr/>
          <p:nvPr/>
        </p:nvSpPr>
        <p:spPr>
          <a:xfrm>
            <a:off x="548640" y="2952000"/>
            <a:ext cx="701100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His parents assured him, “We know why you feel worried, but you will be all right.”</a:t>
            </a:r>
            <a:endParaRPr b="0" lang="en-PH" sz="1800" spc="-1" strike="noStrike">
              <a:latin typeface="Arial"/>
            </a:endParaRPr>
          </a:p>
        </p:txBody>
      </p:sp>
      <p:sp>
        <p:nvSpPr>
          <p:cNvPr id="166" name=""/>
          <p:cNvSpPr/>
          <p:nvPr/>
        </p:nvSpPr>
        <p:spPr>
          <a:xfrm>
            <a:off x="567360" y="3940920"/>
            <a:ext cx="591228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	</a:t>
            </a:r>
            <a:r>
              <a:rPr b="0" lang="en-PH" sz="1800" spc="-1" strike="noStrike">
                <a:latin typeface="Lato"/>
                <a:ea typeface="AppleSystemUIFont"/>
              </a:rPr>
              <a:t>Donald felt a little better.</a:t>
            </a:r>
            <a:endParaRPr b="0" lang="en-PH" sz="1800" spc="-1" strike="noStrike">
              <a:latin typeface="Arial"/>
            </a:endParaRPr>
          </a:p>
        </p:txBody>
      </p:sp>
      <p:sp>
        <p:nvSpPr>
          <p:cNvPr id="167" name=""/>
          <p:cNvSpPr/>
          <p:nvPr/>
        </p:nvSpPr>
        <p:spPr>
          <a:xfrm>
            <a:off x="537840" y="4516200"/>
            <a:ext cx="716580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On Monday morning, a small yellow bus took Donald to school. The principal, Mrs. Eusebio, met him by the school gate.</a:t>
            </a:r>
            <a:endParaRPr b="0" lang="en-PH" sz="1800" spc="-1" strike="noStrike">
              <a:latin typeface="Arial"/>
            </a:endParaRPr>
          </a:p>
        </p:txBody>
      </p:sp>
      <p:sp>
        <p:nvSpPr>
          <p:cNvPr id="168" name=""/>
          <p:cNvSpPr/>
          <p:nvPr/>
        </p:nvSpPr>
        <p:spPr>
          <a:xfrm>
            <a:off x="537840" y="5470560"/>
            <a:ext cx="1090980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a:t>
            </a:r>
            <a:r>
              <a:rPr b="0" lang="en-PH" sz="1800" spc="-1" strike="noStrike">
                <a:latin typeface="Lato"/>
              </a:rPr>
              <a:t>We hope you like our school, Donald,” she said. She led him down a long hallway into his classroom.</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
          <p:cNvSpPr/>
          <p:nvPr/>
        </p:nvSpPr>
        <p:spPr>
          <a:xfrm>
            <a:off x="540000" y="360000"/>
            <a:ext cx="971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All the boys and girls in the classroom looked at Donald. I smiled at him. “Welcome to our class. We are glad you’re here,” I said.</a:t>
            </a:r>
            <a:endParaRPr b="0" lang="en-PH" sz="1800" spc="-1" strike="noStrike">
              <a:latin typeface="Arial"/>
            </a:endParaRPr>
          </a:p>
        </p:txBody>
      </p:sp>
      <p:pic>
        <p:nvPicPr>
          <p:cNvPr id="170" name="" descr=""/>
          <p:cNvPicPr/>
          <p:nvPr/>
        </p:nvPicPr>
        <p:blipFill>
          <a:blip r:embed="rId1"/>
          <a:stretch/>
        </p:blipFill>
        <p:spPr>
          <a:xfrm>
            <a:off x="8280000" y="1620000"/>
            <a:ext cx="3375000" cy="3419640"/>
          </a:xfrm>
          <a:prstGeom prst="rect">
            <a:avLst/>
          </a:prstGeom>
          <a:ln w="0">
            <a:noFill/>
          </a:ln>
        </p:spPr>
      </p:pic>
      <p:sp>
        <p:nvSpPr>
          <p:cNvPr id="171" name=""/>
          <p:cNvSpPr/>
          <p:nvPr/>
        </p:nvSpPr>
        <p:spPr>
          <a:xfrm>
            <a:off x="540000" y="1348200"/>
            <a:ext cx="8459640" cy="1315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a:t>
            </a:r>
            <a:r>
              <a:rPr b="0" lang="en-PH" sz="1800" spc="-1" strike="noStrike">
                <a:latin typeface="Lato"/>
              </a:rPr>
              <a:t>These are your classmates. This is Al. This is Charisse. That’s Weng, near the board, and those are Jhen, Thelma, and Tess.”</a:t>
            </a:r>
            <a:endParaRPr b="0" lang="en-PH" sz="1800" spc="-1" strike="noStrike">
              <a:latin typeface="Arial"/>
            </a:endParaRPr>
          </a:p>
        </p:txBody>
      </p:sp>
      <p:sp>
        <p:nvSpPr>
          <p:cNvPr id="172" name=""/>
          <p:cNvSpPr/>
          <p:nvPr/>
        </p:nvSpPr>
        <p:spPr>
          <a:xfrm>
            <a:off x="540000" y="2232000"/>
            <a:ext cx="773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Everyone was quiet. Then I said, “Donald, I think your classmates would like to ask you some questions. Is that all right?”</a:t>
            </a:r>
            <a:endParaRPr b="0" lang="en-PH" sz="1800" spc="-1" strike="noStrike">
              <a:latin typeface="Arial"/>
            </a:endParaRPr>
          </a:p>
        </p:txBody>
      </p:sp>
      <p:sp>
        <p:nvSpPr>
          <p:cNvPr id="173" name=""/>
          <p:cNvSpPr/>
          <p:nvPr/>
        </p:nvSpPr>
        <p:spPr>
          <a:xfrm>
            <a:off x="567000" y="3220920"/>
            <a:ext cx="6092640" cy="702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AppleSystemUIFont"/>
              </a:rPr>
              <a:t>	</a:t>
            </a:r>
            <a:r>
              <a:rPr b="0" lang="en-PH" sz="1800" spc="-1" strike="noStrike">
                <a:latin typeface="Lato"/>
                <a:ea typeface="AppleSystemUIFont"/>
              </a:rPr>
              <a:t>Donald nodded, looking down.</a:t>
            </a:r>
            <a:endParaRPr b="0" lang="en-PH" sz="1800" spc="-1" strike="noStrike">
              <a:latin typeface="Arial"/>
            </a:endParaRPr>
          </a:p>
        </p:txBody>
      </p:sp>
      <p:sp>
        <p:nvSpPr>
          <p:cNvPr id="174" name=""/>
          <p:cNvSpPr/>
          <p:nvPr/>
        </p:nvSpPr>
        <p:spPr>
          <a:xfrm>
            <a:off x="928800" y="3994560"/>
            <a:ext cx="68828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i="1" lang="en-PH" sz="1800" spc="-1" strike="noStrike">
                <a:latin typeface="Lato"/>
              </a:rPr>
              <a:t>What do you think will his classmates ask? Will Donald answer their questions?</a:t>
            </a:r>
            <a:endParaRPr b="0" lang="en-PH" sz="1800" spc="-1" strike="noStrike">
              <a:latin typeface="Arial"/>
            </a:endParaRPr>
          </a:p>
        </p:txBody>
      </p:sp>
      <p:sp>
        <p:nvSpPr>
          <p:cNvPr id="175" name=""/>
          <p:cNvSpPr/>
          <p:nvPr/>
        </p:nvSpPr>
        <p:spPr>
          <a:xfrm>
            <a:off x="648000" y="3960000"/>
            <a:ext cx="7379640" cy="719640"/>
          </a:xfrm>
          <a:prstGeom prst="rect">
            <a:avLst/>
          </a:prstGeom>
          <a:noFill/>
          <a:ln w="19080">
            <a:solidFill>
              <a:srgbClr val="5eb91e"/>
            </a:solidFill>
            <a:round/>
          </a:ln>
        </p:spPr>
        <p:style>
          <a:lnRef idx="0"/>
          <a:fillRef idx="0"/>
          <a:effectRef idx="0"/>
          <a:fontRef idx="minor"/>
        </p:style>
      </p:sp>
      <p:sp>
        <p:nvSpPr>
          <p:cNvPr id="176" name=""/>
          <p:cNvSpPr/>
          <p:nvPr/>
        </p:nvSpPr>
        <p:spPr>
          <a:xfrm>
            <a:off x="541800" y="4930560"/>
            <a:ext cx="84578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567"/>
              </a:spcBef>
              <a:spcAft>
                <a:spcPts val="567"/>
              </a:spcAft>
              <a:buNone/>
            </a:pPr>
            <a:r>
              <a:rPr b="0" lang="en-PH" sz="1800" spc="-1" strike="noStrike">
                <a:latin typeface="Alto"/>
              </a:rPr>
              <a:t>	</a:t>
            </a:r>
            <a:r>
              <a:rPr b="0" lang="en-PH" sz="1800" spc="-1" strike="noStrike">
                <a:latin typeface="Alto"/>
              </a:rPr>
              <a:t>Thelma asked the first question. “Why are you in a wheelchair?”</a:t>
            </a:r>
            <a:endParaRPr b="0" lang="en-PH" sz="1800" spc="-1" strike="noStrike">
              <a:latin typeface="Arial"/>
            </a:endParaRPr>
          </a:p>
          <a:p>
            <a:pPr algn="just">
              <a:lnSpc>
                <a:spcPct val="100000"/>
              </a:lnSpc>
              <a:spcBef>
                <a:spcPts val="567"/>
              </a:spcBef>
              <a:spcAft>
                <a:spcPts val="567"/>
              </a:spcAft>
              <a:buNone/>
            </a:pPr>
            <a:r>
              <a:rPr b="0" lang="en-PH" sz="1800" spc="-1" strike="noStrike">
                <a:latin typeface="Alto"/>
              </a:rPr>
              <a:t>	</a:t>
            </a:r>
            <a:r>
              <a:rPr b="0" lang="en-PH" sz="1800" spc="-1" strike="noStrike">
                <a:latin typeface="Alto"/>
              </a:rPr>
              <a:t>“</a:t>
            </a:r>
            <a:r>
              <a:rPr b="0" lang="en-PH" sz="1800" spc="-1" strike="noStrike">
                <a:latin typeface="Alto"/>
              </a:rPr>
              <a:t>Because I can’t walk,” Donald answered.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
          <p:cNvSpPr/>
          <p:nvPr/>
        </p:nvSpPr>
        <p:spPr>
          <a:xfrm>
            <a:off x="540000" y="252000"/>
            <a:ext cx="989964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850"/>
              </a:spcBef>
              <a:spcAft>
                <a:spcPts val="850"/>
              </a:spcAft>
              <a:buNone/>
            </a:pPr>
            <a:r>
              <a:rPr b="0" lang="en-PH" sz="1800" spc="-1" strike="noStrike">
                <a:latin typeface="Lato"/>
              </a:rPr>
              <a:t>	</a:t>
            </a:r>
            <a:r>
              <a:rPr b="0" lang="en-PH" sz="1800" spc="-1" strike="noStrike">
                <a:latin typeface="Lato"/>
              </a:rPr>
              <a:t>I said, “All right, boys and girls, it’s time to work.”</a:t>
            </a:r>
            <a:endParaRPr b="0" lang="en-PH" sz="1800" spc="-1" strike="noStrike">
              <a:latin typeface="Arial"/>
            </a:endParaRPr>
          </a:p>
          <a:p>
            <a:pPr algn="just">
              <a:lnSpc>
                <a:spcPct val="100000"/>
              </a:lnSpc>
              <a:spcBef>
                <a:spcPts val="850"/>
              </a:spcBef>
              <a:spcAft>
                <a:spcPts val="850"/>
              </a:spcAft>
              <a:buNone/>
            </a:pPr>
            <a:r>
              <a:rPr b="0" lang="en-PH" sz="1800" spc="-1" strike="noStrike">
                <a:latin typeface="Lato"/>
              </a:rPr>
              <a:t>	</a:t>
            </a:r>
            <a:r>
              <a:rPr b="0" lang="en-PH" sz="1800" spc="-1" strike="noStrike">
                <a:latin typeface="Lato"/>
              </a:rPr>
              <a:t>I helped Donald get started.</a:t>
            </a:r>
            <a:endParaRPr b="0" lang="en-PH" sz="1800" spc="-1" strike="noStrike">
              <a:latin typeface="Arial"/>
            </a:endParaRPr>
          </a:p>
          <a:p>
            <a:pPr algn="just">
              <a:lnSpc>
                <a:spcPct val="100000"/>
              </a:lnSpc>
              <a:spcBef>
                <a:spcPts val="850"/>
              </a:spcBef>
              <a:spcAft>
                <a:spcPts val="850"/>
              </a:spcAft>
              <a:buNone/>
            </a:pPr>
            <a:endParaRPr b="0" lang="en-PH" sz="1800" spc="-1" strike="noStrike">
              <a:latin typeface="Arial"/>
            </a:endParaRPr>
          </a:p>
        </p:txBody>
      </p:sp>
      <p:sp>
        <p:nvSpPr>
          <p:cNvPr id="178" name=""/>
          <p:cNvSpPr/>
          <p:nvPr/>
        </p:nvSpPr>
        <p:spPr>
          <a:xfrm>
            <a:off x="540000" y="1276560"/>
            <a:ext cx="10979640" cy="79416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ea typeface="AppleSystemUIFont"/>
              </a:rPr>
              <a:t>	</a:t>
            </a:r>
            <a:r>
              <a:rPr b="0" lang="en-PH" sz="1800" spc="-1" strike="noStrike">
                <a:latin typeface="Lato"/>
                <a:ea typeface="AppleSystemUIFont"/>
              </a:rPr>
              <a:t>Donald stared at all the children, at me, and at the bright pictures on the walls. “Those pictures are attractive,” he said. “I am so happy to be in school.”</a:t>
            </a:r>
            <a:endParaRPr b="0" lang="en-PH" sz="1800" spc="-1" strike="noStrike">
              <a:latin typeface="Arial"/>
            </a:endParaRPr>
          </a:p>
        </p:txBody>
      </p:sp>
      <p:sp>
        <p:nvSpPr>
          <p:cNvPr id="179" name=""/>
          <p:cNvSpPr/>
          <p:nvPr/>
        </p:nvSpPr>
        <p:spPr>
          <a:xfrm>
            <a:off x="820800" y="2417040"/>
            <a:ext cx="1033884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1800" spc="-1" strike="noStrike">
                <a:latin typeface="Lato"/>
              </a:rPr>
              <a:t>Will Donald enjoy school? Why do you think so?</a:t>
            </a:r>
            <a:endParaRPr b="0" i="1" lang="en-PH" sz="1800" spc="-1" strike="noStrike">
              <a:latin typeface="Arial"/>
            </a:endParaRPr>
          </a:p>
        </p:txBody>
      </p:sp>
      <p:sp>
        <p:nvSpPr>
          <p:cNvPr id="180" name=""/>
          <p:cNvSpPr/>
          <p:nvPr/>
        </p:nvSpPr>
        <p:spPr>
          <a:xfrm>
            <a:off x="648000" y="2340000"/>
            <a:ext cx="10871640" cy="575640"/>
          </a:xfrm>
          <a:prstGeom prst="rect">
            <a:avLst/>
          </a:prstGeom>
          <a:noFill/>
          <a:ln w="19080">
            <a:solidFill>
              <a:srgbClr val="5eb91e"/>
            </a:solidFill>
            <a:round/>
          </a:ln>
        </p:spPr>
        <p:style>
          <a:lnRef idx="0"/>
          <a:fillRef idx="0"/>
          <a:effectRef idx="0"/>
          <a:fontRef idx="minor"/>
        </p:style>
      </p:sp>
      <p:sp>
        <p:nvSpPr>
          <p:cNvPr id="181" name=""/>
          <p:cNvSpPr/>
          <p:nvPr/>
        </p:nvSpPr>
        <p:spPr>
          <a:xfrm>
            <a:off x="562320" y="3057120"/>
            <a:ext cx="11137320" cy="22345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As the days went by, Donald and his classmates got used to each other. Even without being asked, his classmates helped him. He helped me and his classmates, too. Sometimes, he helped the P.E. teacher open the windows with the long window pole.</a:t>
            </a:r>
            <a:endParaRPr b="0" lang="en-PH" sz="1800" spc="-1" strike="noStrike">
              <a:latin typeface="Arial"/>
            </a:endParaRPr>
          </a:p>
        </p:txBody>
      </p:sp>
      <p:sp>
        <p:nvSpPr>
          <p:cNvPr id="182" name=""/>
          <p:cNvSpPr/>
          <p:nvPr/>
        </p:nvSpPr>
        <p:spPr>
          <a:xfrm>
            <a:off x="562320" y="4262760"/>
            <a:ext cx="11137320" cy="254088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latin typeface="Lato"/>
              </a:rPr>
              <a:t>	</a:t>
            </a:r>
            <a:r>
              <a:rPr b="0" lang="en-PH" sz="1800" spc="-1" strike="noStrike">
                <a:latin typeface="Lato"/>
              </a:rPr>
              <a:t>Donald made friends, too. One of them was Keith. Donald loved to go outside with the other children. For the first time in his life, Donald played outdoor games with Keith, Zach, Abbie, and his other classmates. He couldn’t run like Keith, but he could move his wheelchair fast.</a:t>
            </a:r>
            <a:endParaRPr b="0" lang="en-PH" sz="1800" spc="-1" strike="noStrike">
              <a:latin typeface="Arial"/>
            </a:endParaRPr>
          </a:p>
        </p:txBody>
      </p:sp>
      <p:sp>
        <p:nvSpPr>
          <p:cNvPr id="183" name=""/>
          <p:cNvSpPr/>
          <p:nvPr/>
        </p:nvSpPr>
        <p:spPr>
          <a:xfrm>
            <a:off x="562320" y="5578560"/>
            <a:ext cx="953964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I am so happy for Donald and his classmates. And by the way, I am Donald’s teacher!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
          <p:cNvSpPr/>
          <p:nvPr/>
        </p:nvSpPr>
        <p:spPr>
          <a:xfrm>
            <a:off x="-179640" y="469080"/>
            <a:ext cx="4319280" cy="359640"/>
          </a:xfrm>
          <a:custGeom>
            <a:avLst/>
            <a:gdLst/>
            <a:ahLst/>
            <a:rect l="l" t="t" r="r" b="b"/>
            <a:pathLst>
              <a:path w="12001" h="1002">
                <a:moveTo>
                  <a:pt x="0" y="0"/>
                </a:moveTo>
                <a:lnTo>
                  <a:pt x="10862" y="0"/>
                </a:lnTo>
                <a:lnTo>
                  <a:pt x="12000" y="500"/>
                </a:lnTo>
                <a:lnTo>
                  <a:pt x="10862" y="1001"/>
                </a:lnTo>
                <a:lnTo>
                  <a:pt x="0" y="1001"/>
                </a:lnTo>
                <a:lnTo>
                  <a:pt x="0" y="0"/>
                </a:lnTo>
              </a:path>
            </a:pathLst>
          </a:custGeom>
          <a:solidFill>
            <a:srgbClr val="bbe33d"/>
          </a:solidFill>
          <a:ln w="19080">
            <a:solidFill>
              <a:srgbClr val="bbe33d"/>
            </a:solidFill>
            <a:round/>
          </a:ln>
        </p:spPr>
        <p:style>
          <a:lnRef idx="0"/>
          <a:fillRef idx="0"/>
          <a:effectRef idx="0"/>
          <a:fontRef idx="minor"/>
        </p:style>
        <p:txBody>
          <a:bodyPr lIns="99360" rIns="99360" tIns="54360" bIns="54360" anchor="ctr">
            <a:noAutofit/>
          </a:bodyPr>
          <a:p>
            <a:pPr algn="ctr">
              <a:lnSpc>
                <a:spcPct val="100000"/>
              </a:lnSpc>
              <a:buNone/>
            </a:pPr>
            <a:endParaRPr b="0" lang="en-PH" sz="1800" spc="-1" strike="noStrike">
              <a:latin typeface="Arial"/>
            </a:endParaRPr>
          </a:p>
          <a:p>
            <a:pPr algn="ctr">
              <a:lnSpc>
                <a:spcPct val="100000"/>
              </a:lnSpc>
              <a:buNone/>
            </a:pPr>
            <a:endParaRPr b="0" lang="en-PH" sz="1800" spc="-1" strike="noStrike">
              <a:latin typeface="Arial"/>
            </a:endParaRPr>
          </a:p>
        </p:txBody>
      </p:sp>
      <p:sp>
        <p:nvSpPr>
          <p:cNvPr id="185" name=""/>
          <p:cNvSpPr/>
          <p:nvPr/>
        </p:nvSpPr>
        <p:spPr>
          <a:xfrm>
            <a:off x="396000" y="416880"/>
            <a:ext cx="327096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ea typeface="AppleSystemUIFont"/>
              </a:rPr>
              <a:t>Reading Comprehension</a:t>
            </a:r>
            <a:endParaRPr b="0" lang="en-PH" sz="1800" spc="-1" strike="noStrike">
              <a:latin typeface="Arial"/>
            </a:endParaRPr>
          </a:p>
        </p:txBody>
      </p:sp>
      <p:sp>
        <p:nvSpPr>
          <p:cNvPr id="186" name=""/>
          <p:cNvSpPr/>
          <p:nvPr/>
        </p:nvSpPr>
        <p:spPr>
          <a:xfrm>
            <a:off x="827280" y="1329840"/>
            <a:ext cx="10512360" cy="1621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A. Chat Room</a:t>
            </a: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Your teacher will divide the class into small groups. Then, listen as he/she reads the questions </a:t>
            </a:r>
            <a:r>
              <a:rPr b="0" lang="en-PH" sz="1800" spc="-1" strike="noStrike">
                <a:latin typeface="Lato"/>
              </a:rPr>
              <a:t>	</a:t>
            </a:r>
            <a:r>
              <a:rPr b="0" lang="en-PH" sz="1800" spc="-1" strike="noStrike">
                <a:latin typeface="Lato"/>
              </a:rPr>
              <a:t>            below that your group will answer.</a:t>
            </a:r>
            <a:endParaRPr b="0" lang="en-PH" sz="1800" spc="-1" strike="noStrike">
              <a:latin typeface="Arial"/>
            </a:endParaRPr>
          </a:p>
        </p:txBody>
      </p:sp>
      <p:sp>
        <p:nvSpPr>
          <p:cNvPr id="187" name=""/>
          <p:cNvSpPr/>
          <p:nvPr/>
        </p:nvSpPr>
        <p:spPr>
          <a:xfrm>
            <a:off x="540000" y="1188000"/>
            <a:ext cx="10979640" cy="2879640"/>
          </a:xfrm>
          <a:prstGeom prst="rect">
            <a:avLst/>
          </a:prstGeom>
          <a:noFill/>
          <a:ln w="12600">
            <a:solidFill>
              <a:srgbClr val="1359e2"/>
            </a:solidFill>
            <a:round/>
          </a:ln>
        </p:spPr>
        <p:style>
          <a:lnRef idx="0"/>
          <a:fillRef idx="0"/>
          <a:effectRef idx="0"/>
          <a:fontRef idx="minor"/>
        </p:style>
      </p:sp>
      <p:sp>
        <p:nvSpPr>
          <p:cNvPr id="188" name=""/>
          <p:cNvSpPr/>
          <p:nvPr/>
        </p:nvSpPr>
        <p:spPr>
          <a:xfrm>
            <a:off x="1152000" y="2481120"/>
            <a:ext cx="9467640" cy="22345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Recall</a:t>
            </a:r>
            <a:endParaRPr b="0" lang="en-PH" sz="1800" spc="-1" strike="noStrike">
              <a:latin typeface="Arial"/>
            </a:endParaRPr>
          </a:p>
          <a:p>
            <a:pPr>
              <a:lnSpc>
                <a:spcPct val="100000"/>
              </a:lnSpc>
              <a:buNone/>
            </a:pPr>
            <a:r>
              <a:rPr b="0" lang="en-PH" sz="1800" spc="-1" strike="noStrike">
                <a:latin typeface="Lato"/>
              </a:rPr>
              <a:t>1. Who is Donald?</a:t>
            </a:r>
            <a:endParaRPr b="0" lang="en-PH" sz="1800" spc="-1" strike="noStrike">
              <a:latin typeface="Arial"/>
            </a:endParaRPr>
          </a:p>
          <a:p>
            <a:pPr>
              <a:lnSpc>
                <a:spcPct val="100000"/>
              </a:lnSpc>
              <a:buNone/>
            </a:pPr>
            <a:r>
              <a:rPr b="0" lang="en-PH" sz="1800" spc="-1" strike="noStrike">
                <a:latin typeface="Lato"/>
              </a:rPr>
              <a:t>2. What did his teacher do to make him feel good?</a:t>
            </a:r>
            <a:endParaRPr b="0" lang="en-PH" sz="1800" spc="-1" strike="noStrike">
              <a:latin typeface="Arial"/>
            </a:endParaRPr>
          </a:p>
          <a:p>
            <a:pPr>
              <a:lnSpc>
                <a:spcPct val="100000"/>
              </a:lnSpc>
              <a:buNone/>
            </a:pPr>
            <a:r>
              <a:rPr b="0" lang="en-PH" sz="1800" spc="-1" strike="noStrike">
                <a:latin typeface="Lato"/>
              </a:rPr>
              <a:t>3. What was Donald able to do in school even if he was in a wheelchair?</a:t>
            </a:r>
            <a:endParaRPr b="0" lang="en-PH" sz="1800" spc="-1" strike="noStrike">
              <a:latin typeface="Arial"/>
            </a:endParaRPr>
          </a:p>
        </p:txBody>
      </p:sp>
      <p:sp>
        <p:nvSpPr>
          <p:cNvPr id="189" name=""/>
          <p:cNvSpPr/>
          <p:nvPr/>
        </p:nvSpPr>
        <p:spPr>
          <a:xfrm>
            <a:off x="540000" y="4428000"/>
            <a:ext cx="10979640" cy="1204560"/>
          </a:xfrm>
          <a:prstGeom prst="rect">
            <a:avLst/>
          </a:prstGeom>
          <a:noFill/>
          <a:ln w="12600">
            <a:solidFill>
              <a:srgbClr val="1359e2"/>
            </a:solidFill>
            <a:round/>
          </a:ln>
        </p:spPr>
        <p:style>
          <a:lnRef idx="0"/>
          <a:fillRef idx="0"/>
          <a:effectRef idx="0"/>
          <a:fontRef idx="minor"/>
        </p:style>
      </p:sp>
      <p:sp>
        <p:nvSpPr>
          <p:cNvPr id="190" name=""/>
          <p:cNvSpPr/>
          <p:nvPr/>
        </p:nvSpPr>
        <p:spPr>
          <a:xfrm>
            <a:off x="792000" y="4644000"/>
            <a:ext cx="10007640" cy="98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B. Ask a Question</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Ask a question about the story to your group mates.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2074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2023-08-05T09:43:53Z</dcterms:modified>
  <cp:revision>114</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