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920" cy="685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800" cy="2791800"/>
          </a:xfrm>
          <a:prstGeom prst="rect">
            <a:avLst/>
          </a:prstGeom>
          <a:ln w="0">
            <a:noFill/>
          </a:ln>
        </p:spPr>
      </p:pic>
      <p:sp>
        <p:nvSpPr>
          <p:cNvPr id="2" name="Rectangle 5"/>
          <p:cNvSpPr/>
          <p:nvPr/>
        </p:nvSpPr>
        <p:spPr>
          <a:xfrm>
            <a:off x="3487320" y="1475280"/>
            <a:ext cx="8697240" cy="3855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7240" cy="376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920" cy="627840"/>
          </a:xfrm>
          <a:prstGeom prst="rect">
            <a:avLst/>
          </a:prstGeom>
          <a:ln w="0">
            <a:noFill/>
          </a:ln>
        </p:spPr>
      </p:pic>
      <p:sp>
        <p:nvSpPr>
          <p:cNvPr id="43" name="Rectangle 7"/>
          <p:cNvSpPr/>
          <p:nvPr/>
        </p:nvSpPr>
        <p:spPr>
          <a:xfrm>
            <a:off x="10868760" y="0"/>
            <a:ext cx="963360" cy="963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7440" cy="1027440"/>
          </a:xfrm>
          <a:prstGeom prst="rect">
            <a:avLst/>
          </a:prstGeom>
          <a:ln w="0">
            <a:noFill/>
          </a:ln>
        </p:spPr>
      </p:pic>
      <p:sp>
        <p:nvSpPr>
          <p:cNvPr id="45" name="TextBox 9"/>
          <p:cNvSpPr/>
          <p:nvPr/>
        </p:nvSpPr>
        <p:spPr>
          <a:xfrm>
            <a:off x="185400" y="6362280"/>
            <a:ext cx="4684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240" cy="33775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800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Solving Word Problems Involving Series of</a:t>
            </a:r>
            <a:endParaRPr b="0" lang="en-PH" sz="3600" spc="-1" strike="noStrike">
              <a:latin typeface="Arial"/>
            </a:endParaRPr>
          </a:p>
          <a:p>
            <a:pPr algn="ctr">
              <a:lnSpc>
                <a:spcPct val="100000"/>
              </a:lnSpc>
              <a:buNone/>
            </a:pPr>
            <a:r>
              <a:rPr b="1" lang="en-US" sz="3600" spc="-1" strike="noStrike">
                <a:solidFill>
                  <a:srgbClr val="ffffff"/>
                </a:solidFill>
                <a:latin typeface="Montserrat Medium"/>
                <a:ea typeface="DejaVu Sans"/>
              </a:rPr>
              <a:t>Operations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p:nvPr>
        </p:nvSpPr>
        <p:spPr>
          <a:xfrm>
            <a:off x="1009080" y="69552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r>
              <a:rPr b="0" lang="en-PH" sz="1800" spc="-1" strike="noStrike">
                <a:latin typeface="Lato"/>
              </a:rPr>
              <a:t>In translating, you have to take note that you need to multiply the quantity of each item purchased and then add the costs of all your purchases. Use the information you have identified from Step 1 of your solution. This will then be subtracted from 200 to determine your change. The third step is to carry out your plan and use the obtained mathematical statement in Step 2 to determine the answer. Thus, the solution will be: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200 − [2(35) + 3(25) + 1(30)] = 200 − (70 + 75 + 30)</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200 − 175</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25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5"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p:nvPr>
        </p:nvSpPr>
        <p:spPr>
          <a:xfrm>
            <a:off x="1009080" y="69552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The fourth step is to review your solutions. As you can see, we performed first the operations inside the grouping symbols. Afterward, we subtracted it from 200 and obtained an answer of 25. Thus, your change from all your purchases will be ₱25.00 after giving ₱200.00 as payment.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7"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900360" y="1440000"/>
            <a:ext cx="10079640" cy="1260000"/>
          </a:xfrm>
          <a:prstGeom prst="rect">
            <a:avLst/>
          </a:prstGeom>
          <a:solidFill>
            <a:srgbClr val="ffffa6"/>
          </a:solidFill>
          <a:ln w="72000">
            <a:solidFill>
              <a:srgbClr val="127622"/>
            </a:solidFill>
            <a:round/>
          </a:ln>
        </p:spPr>
        <p:style>
          <a:lnRef idx="0"/>
          <a:fillRef idx="0"/>
          <a:effectRef idx="0"/>
          <a:fontRef idx="minor"/>
        </p:style>
      </p:sp>
      <p:sp>
        <p:nvSpPr>
          <p:cNvPr id="149" name="PlaceHolder 1"/>
          <p:cNvSpPr>
            <a:spLocks noGrp="1"/>
          </p:cNvSpPr>
          <p:nvPr>
            <p:ph/>
          </p:nvPr>
        </p:nvSpPr>
        <p:spPr>
          <a:xfrm>
            <a:off x="1009080" y="69552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4: </a:t>
            </a:r>
            <a:r>
              <a:rPr b="0" lang="en-PH" sz="1800" spc="-1" strike="noStrike">
                <a:latin typeface="Lato"/>
              </a:rPr>
              <a:t>Maria has an existing loan in a bank. The total amount of her loan, including the </a:t>
            </a:r>
            <a:r>
              <a:rPr b="0" lang="en-PH" sz="1800" spc="-1" strike="noStrike">
                <a:latin typeface="Lato"/>
              </a:rPr>
              <a:t>	</a:t>
            </a:r>
            <a:r>
              <a:rPr b="0" lang="en-PH" sz="1800" spc="-1" strike="noStrike">
                <a:latin typeface="Lato"/>
              </a:rPr>
              <a:t>	</a:t>
            </a:r>
            <a:r>
              <a:rPr b="0" lang="en-PH" sz="1800" spc="-1" strike="noStrike">
                <a:latin typeface="Lato"/>
              </a:rPr>
              <a:t>                interest, is ₱94,500.00. The bank asks her to pay ₱4,500.00 per month which she </a:t>
            </a:r>
            <a:r>
              <a:rPr b="0" lang="en-PH" sz="1800" spc="-1" strike="noStrike">
                <a:latin typeface="Lato"/>
              </a:rPr>
              <a:t>	</a:t>
            </a:r>
            <a:r>
              <a:rPr b="0" lang="en-PH" sz="1800" spc="-1" strike="noStrike">
                <a:latin typeface="Lato"/>
              </a:rPr>
              <a:t>	</a:t>
            </a:r>
            <a:r>
              <a:rPr b="0" lang="en-PH" sz="1800" spc="-1" strike="noStrike">
                <a:latin typeface="Lato"/>
              </a:rPr>
              <a:t>                has done for 16 consecutive months already. How much is her remaining loan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balance in the bank?</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Answer:     </a:t>
            </a:r>
            <a:r>
              <a:rPr b="0" lang="en-PH" sz="1800" spc="-1" strike="noStrike">
                <a:latin typeface="Lato"/>
              </a:rPr>
              <a:t>The first step is to understand the problem. Maria’s total loan is ₱94,500.00. She is </a:t>
            </a:r>
            <a:r>
              <a:rPr b="0" lang="en-PH" sz="1800" spc="-1" strike="noStrike">
                <a:latin typeface="Lato"/>
              </a:rPr>
              <a:t>	</a:t>
            </a:r>
            <a:r>
              <a:rPr b="0" lang="en-PH" sz="1800" spc="-1" strike="noStrike">
                <a:latin typeface="Lato"/>
              </a:rPr>
              <a:t>	</a:t>
            </a:r>
            <a:r>
              <a:rPr b="0" lang="en-PH" sz="1800" spc="-1" strike="noStrike">
                <a:latin typeface="Lato"/>
              </a:rPr>
              <a:t>               asked to pay ₱4,500.00 monthly which she has done for 16 consecutive months.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You are then asked to compute for her remaining loan balance after her 16th-month </a:t>
            </a:r>
            <a:r>
              <a:rPr b="0" lang="en-PH" sz="1800" spc="-1" strike="noStrike">
                <a:latin typeface="Lato"/>
              </a:rPr>
              <a:t>	</a:t>
            </a:r>
            <a:r>
              <a:rPr b="0" lang="en-PH" sz="1800" spc="-1" strike="noStrike">
                <a:latin typeface="Lato"/>
              </a:rPr>
              <a:t>               payment. By proceeding to Step 2 and translating the given problem into a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mathematical statement and solving it, you will have: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50"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p:nvPr>
        </p:nvSpPr>
        <p:spPr>
          <a:xfrm>
            <a:off x="1009080" y="69552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94,500 − (16 × 4,500)                 To be able to determine her outstanding loan amount,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you have to determine first how much money did she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already pay. You can verify this by multiplying 16 by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4,500. This is the operation that should be solved first.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That is why it is enclosed in a parenthesis.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52"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p:nvPr>
        </p:nvSpPr>
        <p:spPr>
          <a:xfrm>
            <a:off x="1009080" y="69552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 94,500 − 72,000             16 × 4,500 will give a product of 72,000. The next step is to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subtract this from 94,500. By doing this, you will get a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difference of ₱22,500.00. You have to do Step 4 of Polya’s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strategy and review your solution.</a:t>
            </a: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 22,500                              Only after reviewing can you conclude that Maria still owes the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bank ₱22,500.00 after making 16 consecutive monthly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payments of ₱4,500.00.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p:txBody>
      </p:sp>
      <p:sp>
        <p:nvSpPr>
          <p:cNvPr id="154"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p:nvPr>
        </p:nvSpPr>
        <p:spPr>
          <a:xfrm>
            <a:off x="1009080" y="69552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Solve the following word problems by applying                                      Answer</a:t>
            </a:r>
            <a:endParaRPr b="0" lang="en-PH" sz="1800" spc="-1" strike="noStrike">
              <a:latin typeface="Arial"/>
            </a:endParaRPr>
          </a:p>
          <a:p>
            <a:pPr>
              <a:lnSpc>
                <a:spcPct val="100000"/>
              </a:lnSpc>
              <a:buNone/>
            </a:pPr>
            <a:r>
              <a:rPr b="0" lang="en-PH" sz="1800" spc="-1" strike="noStrike">
                <a:latin typeface="Lato"/>
              </a:rPr>
              <a:t>Polya’s Four-step Strategy in solving problems.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1. Your mother went to the market to buy your                          1. 2(₱270) + 2(₱160) + 3(₱100)</a:t>
            </a:r>
            <a:endParaRPr b="0" lang="en-PH" sz="1800" spc="-1" strike="noStrike">
              <a:latin typeface="Arial"/>
            </a:endParaRPr>
          </a:p>
          <a:p>
            <a:pPr>
              <a:lnSpc>
                <a:spcPct val="100000"/>
              </a:lnSpc>
              <a:buNone/>
            </a:pPr>
            <a:r>
              <a:rPr b="0" lang="en-PH" sz="1800" spc="-1" strike="noStrike">
                <a:latin typeface="Lato"/>
                <a:ea typeface="PingFang SC"/>
              </a:rPr>
              <a:t>family’s weekly meat supplies. She planned to                            = ₱540 + ₱320 + ₱300 = </a:t>
            </a:r>
            <a:r>
              <a:rPr b="1" lang="en-PH" sz="1800" spc="-1" strike="noStrike">
                <a:latin typeface="Lato"/>
                <a:ea typeface="PingFang SC"/>
              </a:rPr>
              <a:t>₱1160</a:t>
            </a:r>
            <a:endParaRPr b="0" lang="en-PH" sz="1800" spc="-1" strike="noStrike">
              <a:latin typeface="Arial"/>
            </a:endParaRPr>
          </a:p>
          <a:p>
            <a:pPr>
              <a:lnSpc>
                <a:spcPct val="100000"/>
              </a:lnSpc>
              <a:buNone/>
            </a:pPr>
            <a:r>
              <a:rPr b="0" lang="en-PH" sz="1800" spc="-1" strike="noStrike">
                <a:latin typeface="Lato"/>
                <a:ea typeface="PingFang SC"/>
              </a:rPr>
              <a:t>buy 2 kilograms of pork worth ₱270.00 per </a:t>
            </a:r>
            <a:endParaRPr b="0" lang="en-PH" sz="1800" spc="-1" strike="noStrike">
              <a:latin typeface="Arial"/>
            </a:endParaRPr>
          </a:p>
          <a:p>
            <a:pPr>
              <a:lnSpc>
                <a:spcPct val="100000"/>
              </a:lnSpc>
              <a:buNone/>
            </a:pPr>
            <a:r>
              <a:rPr b="0" lang="en-PH" sz="1800" spc="-1" strike="noStrike">
                <a:latin typeface="Lato"/>
                <a:ea typeface="PingFang SC"/>
              </a:rPr>
              <a:t>kilogram, 2 kilograms of dressed chicken worth </a:t>
            </a:r>
            <a:endParaRPr b="0" lang="en-PH" sz="1800" spc="-1" strike="noStrike">
              <a:latin typeface="Arial"/>
            </a:endParaRPr>
          </a:p>
          <a:p>
            <a:pPr>
              <a:lnSpc>
                <a:spcPct val="100000"/>
              </a:lnSpc>
              <a:buNone/>
            </a:pPr>
            <a:r>
              <a:rPr b="0" lang="en-PH" sz="1800" spc="-1" strike="noStrike">
                <a:latin typeface="Lato"/>
                <a:ea typeface="PingFang SC"/>
              </a:rPr>
              <a:t>₱</a:t>
            </a:r>
            <a:r>
              <a:rPr b="0" lang="en-PH" sz="1800" spc="-1" strike="noStrike">
                <a:latin typeface="Lato"/>
                <a:ea typeface="PingFang SC"/>
              </a:rPr>
              <a:t>160.00 per kilogram, and 3 kilograms of milkfish </a:t>
            </a:r>
            <a:endParaRPr b="0" lang="en-PH" sz="1800" spc="-1" strike="noStrike">
              <a:latin typeface="Arial"/>
            </a:endParaRPr>
          </a:p>
          <a:p>
            <a:pPr>
              <a:lnSpc>
                <a:spcPct val="100000"/>
              </a:lnSpc>
              <a:buNone/>
            </a:pPr>
            <a:r>
              <a:rPr b="0" lang="en-PH" sz="1800" spc="-1" strike="noStrike">
                <a:latin typeface="Lato"/>
                <a:ea typeface="PingFang SC"/>
              </a:rPr>
              <a:t>worth₱100.00 per kilogram. How much was the </a:t>
            </a:r>
            <a:endParaRPr b="0" lang="en-PH" sz="1800" spc="-1" strike="noStrike">
              <a:latin typeface="Arial"/>
            </a:endParaRPr>
          </a:p>
          <a:p>
            <a:pPr>
              <a:lnSpc>
                <a:spcPct val="100000"/>
              </a:lnSpc>
              <a:buNone/>
            </a:pPr>
            <a:r>
              <a:rPr b="0" lang="en-PH" sz="1800" spc="-1" strike="noStrike">
                <a:latin typeface="Lato"/>
                <a:ea typeface="PingFang SC"/>
              </a:rPr>
              <a:t>cost of all her purchases?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p:txBody>
      </p:sp>
      <p:sp>
        <p:nvSpPr>
          <p:cNvPr id="156"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649080" y="2160360"/>
            <a:ext cx="10330560" cy="899640"/>
          </a:xfrm>
          <a:prstGeom prst="rect">
            <a:avLst/>
          </a:prstGeom>
          <a:solidFill>
            <a:srgbClr val="ffffa6"/>
          </a:solidFill>
          <a:ln w="72000">
            <a:solidFill>
              <a:srgbClr val="127622"/>
            </a:solidFill>
            <a:round/>
          </a:ln>
        </p:spPr>
        <p:style>
          <a:lnRef idx="0"/>
          <a:fillRef idx="0"/>
          <a:effectRef idx="0"/>
          <a:fontRef idx="minor"/>
        </p:style>
      </p:sp>
      <p:sp>
        <p:nvSpPr>
          <p:cNvPr id="126" name="PlaceHolder 1"/>
          <p:cNvSpPr>
            <a:spLocks noGrp="1"/>
          </p:cNvSpPr>
          <p:nvPr>
            <p:ph/>
          </p:nvPr>
        </p:nvSpPr>
        <p:spPr>
          <a:xfrm>
            <a:off x="649080" y="87552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One important skill necessary in solving word problems is the ability to translate English statements into mathematical statements. Observe the examples on the next page carefully.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1: </a:t>
            </a:r>
            <a:r>
              <a:rPr b="0" lang="en-PH" sz="1800" spc="-1" strike="noStrike">
                <a:latin typeface="Lato"/>
              </a:rPr>
              <a:t>What number will you get if you multiply the difference of 14 and 8 by the quotient of </a:t>
            </a:r>
            <a:r>
              <a:rPr b="0" lang="en-PH" sz="1800" spc="-1" strike="noStrike">
                <a:latin typeface="Lato"/>
              </a:rPr>
              <a:t>	</a:t>
            </a:r>
            <a:r>
              <a:rPr b="0" lang="en-PH" sz="1800" spc="-1" strike="noStrike">
                <a:latin typeface="Lato"/>
              </a:rPr>
              <a:t>	</a:t>
            </a:r>
            <a:r>
              <a:rPr b="0" lang="en-PH" sz="1800" spc="-1" strike="noStrike">
                <a:latin typeface="Lato"/>
              </a:rPr>
              <a:t>            40 and 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Answer:  You are tasked to multiply the difference of 14 and 8 by the quotient of 40 and 5. Thus, it is important for you to determine first the difference of 14 and 8, and the quotient of 40 and 5 before multiplying their results. By translating the given problem into a mathematical statement and solving it, you will have:</a:t>
            </a:r>
            <a:endParaRPr b="0" lang="en-PH" sz="1800" spc="-1" strike="noStrike">
              <a:latin typeface="Arial"/>
            </a:endParaRPr>
          </a:p>
          <a:p>
            <a:pPr>
              <a:lnSpc>
                <a:spcPct val="100000"/>
              </a:lnSpc>
              <a:buNone/>
            </a:pPr>
            <a:r>
              <a:rPr b="0" lang="en-PH" sz="1800" spc="-1" strike="noStrike">
                <a:latin typeface="Lato"/>
              </a:rPr>
              <a:t>= (14 − 8) × (40 ÷ 5)                       Using grouping symbols will highlight the order of priority in </a:t>
            </a:r>
            <a:r>
              <a:rPr b="0" lang="en-PH" sz="1800" spc="-1" strike="noStrike">
                <a:latin typeface="Lato"/>
              </a:rPr>
              <a:t>	</a:t>
            </a:r>
            <a:r>
              <a:rPr b="0" lang="en-PH" sz="1800" spc="-1" strike="noStrike">
                <a:latin typeface="Lato"/>
              </a:rPr>
              <a:t>	</a:t>
            </a:r>
            <a:r>
              <a:rPr b="0" lang="en-PH" sz="1800" spc="-1" strike="noStrike">
                <a:latin typeface="Lato"/>
              </a:rPr>
              <a:t>                                                solving the given problem. Since you have to determine first the                                                        difference of 14 and 8, and the quotient of 40 and 5, enclosing                                                          them both in parenthesis will symbolize their order of priority.</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7"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p:nvPr>
        </p:nvSpPr>
        <p:spPr>
          <a:xfrm>
            <a:off x="649080" y="72000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6 × 8                          The mathematical translation of the problem shows two grouping                                                      symbols in which operations inside them need to be solved first.                                                        14 − 8 = 6 and 40 ÷ 5 = 8. Thus, the resulting expression          </a:t>
            </a:r>
            <a:r>
              <a:rPr b="0" lang="en-PH" sz="1800" spc="-1" strike="noStrike">
                <a:latin typeface="Lato"/>
              </a:rPr>
              <a:t>	</a:t>
            </a:r>
            <a:r>
              <a:rPr b="0" lang="en-PH" sz="1800" spc="-1" strike="noStrike">
                <a:latin typeface="Lato"/>
              </a:rPr>
              <a:t>	</a:t>
            </a:r>
            <a:r>
              <a:rPr b="0" lang="en-PH" sz="1800" spc="-1" strike="noStrike">
                <a:latin typeface="Lato"/>
              </a:rPr>
              <a:t>                                              becomes 6 × 8. When you multiply them, it will yield a product of </a:t>
            </a:r>
            <a:r>
              <a:rPr b="0" lang="en-PH" sz="1800" spc="-1" strike="noStrike">
                <a:latin typeface="Lato"/>
              </a:rPr>
              <a:t>	</a:t>
            </a:r>
            <a:r>
              <a:rPr b="0" lang="en-PH" sz="1800" spc="-1" strike="noStrike">
                <a:latin typeface="Lato"/>
              </a:rPr>
              <a:t>                                              48.</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48</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Thus, 48 is the number you will get if you multiply the difference of 14 and 8 by the quotient of 40 and 5.</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29"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649080" y="1620000"/>
            <a:ext cx="10330560" cy="899640"/>
          </a:xfrm>
          <a:prstGeom prst="rect">
            <a:avLst/>
          </a:prstGeom>
          <a:solidFill>
            <a:srgbClr val="ffffa6"/>
          </a:solidFill>
          <a:ln w="72000">
            <a:solidFill>
              <a:srgbClr val="127622"/>
            </a:solidFill>
            <a:round/>
          </a:ln>
        </p:spPr>
        <p:style>
          <a:lnRef idx="0"/>
          <a:fillRef idx="0"/>
          <a:effectRef idx="0"/>
          <a:fontRef idx="minor"/>
        </p:style>
      </p:sp>
      <p:sp>
        <p:nvSpPr>
          <p:cNvPr id="131" name="PlaceHolder 1"/>
          <p:cNvSpPr>
            <a:spLocks noGrp="1"/>
          </p:cNvSpPr>
          <p:nvPr>
            <p:ph/>
          </p:nvPr>
        </p:nvSpPr>
        <p:spPr>
          <a:xfrm>
            <a:off x="649080" y="87552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1" lang="en-PH" sz="1800" spc="-1" strike="noStrike">
                <a:latin typeface="Lato"/>
              </a:rPr>
              <a:t>Example 2: </a:t>
            </a:r>
            <a:r>
              <a:rPr b="0" lang="en-PH" sz="1800" spc="-1" strike="noStrike">
                <a:latin typeface="Lato"/>
              </a:rPr>
              <a:t>Divide the sum of 49 and 63 by 14 and multiply the result by 3. What will be the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resulting number?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Answer:      You are tasked to divide the sum of 49 and 63 by 14. Afterward, the result will be   </a:t>
            </a:r>
            <a:r>
              <a:rPr b="0" lang="en-PH" sz="1800" spc="-1" strike="noStrike">
                <a:latin typeface="Lato"/>
              </a:rPr>
              <a:t>	</a:t>
            </a:r>
            <a:r>
              <a:rPr b="0" lang="en-PH" sz="1800" spc="-1" strike="noStrike">
                <a:latin typeface="Lato"/>
              </a:rPr>
              <a:t>	</a:t>
            </a:r>
            <a:r>
              <a:rPr b="0" lang="en-PH" sz="1800" spc="-1" strike="noStrike">
                <a:latin typeface="Lato"/>
              </a:rPr>
              <a:t>            multiplied by 3. So, your priority here is to find first the sum of 49 and 63, then divide </a:t>
            </a:r>
            <a:r>
              <a:rPr b="0" lang="en-PH" sz="1800" spc="-1" strike="noStrike">
                <a:latin typeface="Lato"/>
              </a:rPr>
              <a:t>	</a:t>
            </a:r>
            <a:r>
              <a:rPr b="0" lang="en-PH" sz="1800" spc="-1" strike="noStrike">
                <a:latin typeface="Lato"/>
              </a:rPr>
              <a:t>	</a:t>
            </a:r>
            <a:r>
              <a:rPr b="0" lang="en-PH" sz="1800" spc="-1" strike="noStrike">
                <a:latin typeface="Lato"/>
              </a:rPr>
              <a:t>            the sum by 14. Afterward, the obtained quotient will be multiplied by 3. By translating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the given problem into a mathematical statement and solving it, you will have:</a:t>
            </a: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2"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p:nvPr>
        </p:nvSpPr>
        <p:spPr>
          <a:xfrm>
            <a:off x="649080" y="72000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[(49 + 63) ÷ 14] × 3                       Using grouping symbols will highlight the order of     </a:t>
            </a:r>
            <a:r>
              <a:rPr b="0" lang="en-PH" sz="1800" spc="-1" strike="noStrike">
                <a:latin typeface="Lato"/>
              </a:rPr>
              <a:t>	</a:t>
            </a:r>
            <a:r>
              <a:rPr b="0" lang="en-PH" sz="1800" spc="-1" strike="noStrike">
                <a:latin typeface="Lato"/>
              </a:rPr>
              <a:t>	</a:t>
            </a:r>
            <a:r>
              <a:rPr b="0" lang="en-PH" sz="1800" spc="-1" strike="noStrike">
                <a:latin typeface="Lato"/>
              </a:rPr>
              <a:t>                                                            priority in solving the given problem. Since you have to  </a:t>
            </a:r>
            <a:r>
              <a:rPr b="0" lang="en-PH" sz="1800" spc="-1" strike="noStrike">
                <a:latin typeface="Lato"/>
              </a:rPr>
              <a:t>	</a:t>
            </a:r>
            <a:r>
              <a:rPr b="0" lang="en-PH" sz="1800" spc="-1" strike="noStrike">
                <a:latin typeface="Lato"/>
              </a:rPr>
              <a:t>                                                            determine first the sum of 49 and 63, enclosing them in  </a:t>
            </a:r>
            <a:r>
              <a:rPr b="0" lang="en-PH" sz="1800" spc="-1" strike="noStrike">
                <a:latin typeface="Lato"/>
              </a:rPr>
              <a:t>	</a:t>
            </a:r>
            <a:r>
              <a:rPr b="0" lang="en-PH" sz="1800" spc="-1" strike="noStrike">
                <a:latin typeface="Lato"/>
              </a:rPr>
              <a:t>                                                            parenthesis will symbolize their order of priority.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Afterward, you have to divide the sum by 14 and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multiply the resulting quotient by 3. The bracket was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used to further highlight that addition and division should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be performed first before multiplication.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(112 ÷ 14) × 3                                         After obtaining the sum of 112, you may already omit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the bracket and just enclose the next order of priority in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 parenthesis.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4"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p:nvPr>
        </p:nvSpPr>
        <p:spPr>
          <a:xfrm>
            <a:off x="649080" y="72000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 </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 8 × 3                            112 ÷ 14 is equal to 8. The resulting expression will now be 8 × 3.</a:t>
            </a: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 24                                Multiplying 8 by 3 will give you a product of 24 which is your final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answer to the given problem.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Now that you already know how to translate English statements to mathematical statements, you are now ready to apply GEMDAS in solving real-life problems. Solving word problems in mathematics involves different approaches. In this lesson, you will be asked to apply Polya’s Four-step Problem Solving Strategy. The said strategy is indicated as follows: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ea typeface="PingFang SC"/>
              </a:rPr>
              <a:t>                </a:t>
            </a:r>
            <a:endParaRPr b="0" lang="en-PH" sz="1800" spc="-1" strike="noStrike">
              <a:latin typeface="Arial"/>
            </a:endParaRPr>
          </a:p>
        </p:txBody>
      </p:sp>
      <p:sp>
        <p:nvSpPr>
          <p:cNvPr id="136"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p:nvPr>
        </p:nvSpPr>
        <p:spPr>
          <a:xfrm>
            <a:off x="1009080" y="69552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 </a:t>
            </a:r>
            <a:r>
              <a:rPr b="1" lang="en-PH" sz="1800" spc="-1" strike="noStrike">
                <a:latin typeface="Lato"/>
              </a:rPr>
              <a:t>Polya’s Four-step Problem Solving Strategy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highlight>
                  <a:srgbClr val="ffff6d"/>
                </a:highlight>
                <a:latin typeface="Lato"/>
              </a:rPr>
              <a:t>Step 1:</a:t>
            </a:r>
            <a:r>
              <a:rPr b="1" lang="en-PH" sz="1800" spc="-1" strike="noStrike">
                <a:latin typeface="Lato"/>
              </a:rPr>
              <a:t> </a:t>
            </a:r>
            <a:r>
              <a:rPr b="0" lang="en-PH" sz="1800" spc="-1" strike="noStrike">
                <a:latin typeface="Lato"/>
              </a:rPr>
              <a:t>Understand the problem. This involves determining the given and the unknowns in the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problem.</a:t>
            </a:r>
            <a:endParaRPr b="0" lang="en-PH" sz="1800" spc="-1" strike="noStrike">
              <a:latin typeface="Arial"/>
            </a:endParaRPr>
          </a:p>
          <a:p>
            <a:pPr>
              <a:lnSpc>
                <a:spcPct val="100000"/>
              </a:lnSpc>
              <a:buNone/>
            </a:pPr>
            <a:r>
              <a:rPr b="1" lang="en-PH" sz="1800" spc="-1" strike="noStrike">
                <a:highlight>
                  <a:srgbClr val="ffa6a6"/>
                </a:highlight>
                <a:latin typeface="Lato"/>
              </a:rPr>
              <a:t>Step 2:</a:t>
            </a:r>
            <a:r>
              <a:rPr b="0" lang="en-PH" sz="1800" spc="-1" strike="noStrike">
                <a:latin typeface="Lato"/>
              </a:rPr>
              <a:t> Make or devise a plan. This involves the translation of the English statements mentioned </a:t>
            </a:r>
            <a:r>
              <a:rPr b="0" lang="en-PH" sz="1800" spc="-1" strike="noStrike">
                <a:latin typeface="Lato"/>
              </a:rPr>
              <a:t>	</a:t>
            </a:r>
            <a:r>
              <a:rPr b="0" lang="en-PH" sz="1800" spc="-1" strike="noStrike">
                <a:latin typeface="Lato"/>
              </a:rPr>
              <a:t>        in the problem to mathematical form or a working equation. You will use in this step the </a:t>
            </a:r>
            <a:r>
              <a:rPr b="0" lang="en-PH" sz="1800" spc="-1" strike="noStrike">
                <a:latin typeface="Lato"/>
              </a:rPr>
              <a:t>	</a:t>
            </a:r>
            <a:r>
              <a:rPr b="0" lang="en-PH" sz="1800" spc="-1" strike="noStrike">
                <a:latin typeface="Lato"/>
              </a:rPr>
              <a:t>	</a:t>
            </a:r>
            <a:r>
              <a:rPr b="0" lang="en-PH" sz="1800" spc="-1" strike="noStrike">
                <a:latin typeface="Lato"/>
              </a:rPr>
              <a:t>       given information you have determined from Step 1.</a:t>
            </a:r>
            <a:endParaRPr b="0" lang="en-PH" sz="1800" spc="-1" strike="noStrike">
              <a:latin typeface="Arial"/>
            </a:endParaRPr>
          </a:p>
          <a:p>
            <a:pPr>
              <a:lnSpc>
                <a:spcPct val="100000"/>
              </a:lnSpc>
              <a:buNone/>
            </a:pPr>
            <a:r>
              <a:rPr b="1" lang="en-PH" sz="1800" spc="-1" strike="noStrike">
                <a:highlight>
                  <a:srgbClr val="729fcf"/>
                </a:highlight>
                <a:latin typeface="Lato"/>
              </a:rPr>
              <a:t>Step 3:</a:t>
            </a:r>
            <a:r>
              <a:rPr b="0" lang="en-PH" sz="1800" spc="-1" strike="noStrike">
                <a:latin typeface="Lato"/>
              </a:rPr>
              <a:t> Carry out the plan. This is the part where you perform the operations in the obtained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working equations using the concepts you have learned about the GEMDAS rules.</a:t>
            </a:r>
            <a:endParaRPr b="0" lang="en-PH" sz="1800" spc="-1" strike="noStrike">
              <a:latin typeface="Arial"/>
            </a:endParaRPr>
          </a:p>
          <a:p>
            <a:pPr>
              <a:lnSpc>
                <a:spcPct val="100000"/>
              </a:lnSpc>
              <a:buNone/>
            </a:pPr>
            <a:r>
              <a:rPr b="1" lang="en-PH" sz="1800" spc="-1" strike="noStrike">
                <a:highlight>
                  <a:srgbClr val="bbe33d"/>
                </a:highlight>
                <a:latin typeface="Lato"/>
              </a:rPr>
              <a:t>Step 4:</a:t>
            </a:r>
            <a:r>
              <a:rPr b="1" lang="en-PH" sz="1800" spc="-1" strike="noStrike">
                <a:latin typeface="Lato"/>
              </a:rPr>
              <a:t> </a:t>
            </a:r>
            <a:r>
              <a:rPr b="0" lang="en-PH" sz="1800" spc="-1" strike="noStrike">
                <a:latin typeface="Lato"/>
              </a:rPr>
              <a:t>Look back or review the solution. It is important to check your obtained solution and the </a:t>
            </a:r>
            <a:r>
              <a:rPr b="0" lang="en-PH" sz="1800" spc="-1" strike="noStrike">
                <a:latin typeface="Lato"/>
              </a:rPr>
              <a:t>	</a:t>
            </a:r>
            <a:r>
              <a:rPr b="0" lang="en-PH" sz="1800" spc="-1" strike="noStrike">
                <a:latin typeface="Lato"/>
              </a:rPr>
              <a:t>	</a:t>
            </a:r>
            <a:r>
              <a:rPr b="0" lang="en-PH" sz="1800" spc="-1" strike="noStrike">
                <a:latin typeface="Lato"/>
              </a:rPr>
              <a:t>        process in which you have solved it. This will ensure that you did not overlook anything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and that all computations are accurately performed.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38"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829080" y="1800000"/>
            <a:ext cx="10330560" cy="1800000"/>
          </a:xfrm>
          <a:prstGeom prst="rect">
            <a:avLst/>
          </a:prstGeom>
          <a:solidFill>
            <a:srgbClr val="ffffa6"/>
          </a:solidFill>
          <a:ln w="72000">
            <a:solidFill>
              <a:srgbClr val="127622"/>
            </a:solidFill>
            <a:round/>
          </a:ln>
        </p:spPr>
        <p:style>
          <a:lnRef idx="0"/>
          <a:fillRef idx="0"/>
          <a:effectRef idx="0"/>
          <a:fontRef idx="minor"/>
        </p:style>
      </p:sp>
      <p:sp>
        <p:nvSpPr>
          <p:cNvPr id="140" name="PlaceHolder 1"/>
          <p:cNvSpPr>
            <a:spLocks noGrp="1"/>
          </p:cNvSpPr>
          <p:nvPr>
            <p:ph/>
          </p:nvPr>
        </p:nvSpPr>
        <p:spPr>
          <a:xfrm>
            <a:off x="1009080" y="69552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Let us apply Polya’s Four-step Strategy in solving the problems below.</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rPr>
              <a:t>Example 3: </a:t>
            </a:r>
            <a:r>
              <a:rPr b="0" lang="en-PH" sz="1800" spc="-1" strike="noStrike">
                <a:latin typeface="Lato"/>
              </a:rPr>
              <a:t>You were asked by your mother to buy at a sari-sari store some ingredients that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would be used to make a tuna sandwich spread. The ingredients were 2 cans of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tuna, 3 medium-sized pouches of mayonnaise, and 250 grams of sugar. One can of </a:t>
            </a:r>
            <a:r>
              <a:rPr b="0" lang="en-PH" sz="1800" spc="-1" strike="noStrike">
                <a:latin typeface="Lato"/>
              </a:rPr>
              <a:t>	</a:t>
            </a:r>
            <a:r>
              <a:rPr b="0" lang="en-PH" sz="1800" spc="-1" strike="noStrike">
                <a:latin typeface="Lato"/>
              </a:rPr>
              <a:t>                tuna costs ₱35.00, 1 medium-sized pouch of mayonnaise costs ₱25.00, and 1 250-</a:t>
            </a:r>
            <a:r>
              <a:rPr b="0" lang="en-PH" sz="1800" spc="-1" strike="noStrike">
                <a:latin typeface="Lato"/>
              </a:rPr>
              <a:t>	</a:t>
            </a:r>
            <a:r>
              <a:rPr b="0" lang="en-PH" sz="1800" spc="-1" strike="noStrike">
                <a:latin typeface="Lato"/>
              </a:rPr>
              <a:t>	</a:t>
            </a:r>
            <a:r>
              <a:rPr b="0" lang="en-PH" sz="1800" spc="-1" strike="noStrike">
                <a:latin typeface="Lato"/>
              </a:rPr>
              <a:t>                gram bag of sugar costs ₱30.00. How much would be your change if you paid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₱200.00 to the store’s owner?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1"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p:nvPr>
        </p:nvSpPr>
        <p:spPr>
          <a:xfrm>
            <a:off x="1009080" y="695520"/>
            <a:ext cx="10150560" cy="4344120"/>
          </a:xfrm>
          <a:prstGeom prst="rect">
            <a:avLst/>
          </a:prstGeom>
          <a:noFill/>
          <a:ln w="0">
            <a:noFill/>
          </a:ln>
        </p:spPr>
        <p:txBody>
          <a:bodyPr lIns="90000" rIns="90000" tIns="45000" bIns="45000" anchor="t">
            <a:noAutofit/>
          </a:bodyPr>
          <a:p>
            <a:pPr>
              <a:lnSpc>
                <a:spcPct val="100000"/>
              </a:lnSpc>
              <a:buNone/>
            </a:pPr>
            <a:r>
              <a:rPr b="1" lang="en-PH" sz="1800" spc="-1" strike="noStrike">
                <a:latin typeface="Lato"/>
              </a:rPr>
              <a:t>Solving Word Problems Involving Series of Operations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Cont.</a:t>
            </a:r>
            <a:endParaRPr b="0" lang="en-PH" sz="1800" spc="-1" strike="noStrike">
              <a:latin typeface="Arial"/>
            </a:endParaRPr>
          </a:p>
          <a:p>
            <a:pPr>
              <a:lnSpc>
                <a:spcPct val="100000"/>
              </a:lnSpc>
              <a:buNone/>
            </a:pPr>
            <a:r>
              <a:rPr b="1" lang="en-PH" sz="1800" spc="-1" strike="noStrike">
                <a:latin typeface="Lato"/>
              </a:rPr>
              <a:t>Answer:</a:t>
            </a:r>
            <a:r>
              <a:rPr b="0" lang="en-PH" sz="1800" spc="-1" strike="noStrike">
                <a:latin typeface="Lato"/>
              </a:rPr>
              <a:t>    The first step is to identify the given and the unknown in the problem.</a:t>
            </a:r>
            <a:endParaRPr b="0" lang="en-PH" sz="1800" spc="-1" strike="noStrike">
              <a:latin typeface="Arial"/>
            </a:endParaRPr>
          </a:p>
          <a:p>
            <a:pPr>
              <a:lnSpc>
                <a:spcPct val="100000"/>
              </a:lnSpc>
              <a:buNone/>
            </a:pPr>
            <a:r>
              <a:rPr b="0" lang="en-PH" sz="1800" spc="-1" strike="noStrike">
                <a:latin typeface="Lato"/>
              </a:rPr>
              <a:t>                   • </a:t>
            </a:r>
            <a:r>
              <a:rPr b="0" lang="en-PH" sz="1800" spc="-1" strike="noStrike">
                <a:latin typeface="Lato"/>
              </a:rPr>
              <a:t>One can of tuna costs ₱35.00 and you were asked to buy 2 cans.</a:t>
            </a:r>
            <a:endParaRPr b="0" lang="en-PH" sz="1800" spc="-1" strike="noStrike">
              <a:latin typeface="Arial"/>
            </a:endParaRPr>
          </a:p>
          <a:p>
            <a:pPr>
              <a:lnSpc>
                <a:spcPct val="100000"/>
              </a:lnSpc>
              <a:buNone/>
            </a:pPr>
            <a:r>
              <a:rPr b="0" lang="en-PH" sz="1800" spc="-1" strike="noStrike">
                <a:latin typeface="Lato"/>
              </a:rPr>
              <a:t>                   • </a:t>
            </a:r>
            <a:r>
              <a:rPr b="0" lang="en-PH" sz="1800" spc="-1" strike="noStrike">
                <a:latin typeface="Lato"/>
              </a:rPr>
              <a:t>One pouch of mayonnaise costs ₱25.00 and you were asked to buy 3.</a:t>
            </a:r>
            <a:endParaRPr b="0" lang="en-PH" sz="1800" spc="-1" strike="noStrike">
              <a:latin typeface="Arial"/>
            </a:endParaRPr>
          </a:p>
          <a:p>
            <a:pPr>
              <a:lnSpc>
                <a:spcPct val="100000"/>
              </a:lnSpc>
              <a:buNone/>
            </a:pPr>
            <a:r>
              <a:rPr b="0" lang="en-PH" sz="1800" spc="-1" strike="noStrike">
                <a:latin typeface="Lato"/>
              </a:rPr>
              <a:t>                   • </a:t>
            </a:r>
            <a:r>
              <a:rPr b="0" lang="en-PH" sz="1800" spc="-1" strike="noStrike">
                <a:latin typeface="Lato"/>
              </a:rPr>
              <a:t>A 250-gram bag of sugar costs ₱30.00 and you are asked to buy only 1.</a:t>
            </a:r>
            <a:endParaRPr b="0" lang="en-PH" sz="1800" spc="-1" strike="noStrike">
              <a:latin typeface="Arial"/>
            </a:endParaRPr>
          </a:p>
          <a:p>
            <a:pPr>
              <a:lnSpc>
                <a:spcPct val="100000"/>
              </a:lnSpc>
              <a:buNone/>
            </a:pPr>
            <a:r>
              <a:rPr b="0" lang="en-PH" sz="1800" spc="-1" strike="noStrike">
                <a:latin typeface="Lato"/>
              </a:rPr>
              <a:t>                   • </a:t>
            </a:r>
            <a:r>
              <a:rPr b="0" lang="en-PH" sz="1800" spc="-1" strike="noStrike">
                <a:latin typeface="Lato"/>
              </a:rPr>
              <a:t>You paid ₱200.00 to the store owner.</a:t>
            </a:r>
            <a:endParaRPr b="0" lang="en-PH" sz="1800" spc="-1" strike="noStrike">
              <a:latin typeface="Arial"/>
            </a:endParaRPr>
          </a:p>
          <a:p>
            <a:pPr>
              <a:lnSpc>
                <a:spcPct val="100000"/>
              </a:lnSpc>
              <a:buNone/>
            </a:pPr>
            <a:r>
              <a:rPr b="0" lang="en-PH" sz="1800" spc="-1" strike="noStrike">
                <a:latin typeface="Lato"/>
              </a:rPr>
              <a:t>                   • </a:t>
            </a:r>
            <a:r>
              <a:rPr b="0" lang="en-PH" sz="1800" spc="-1" strike="noStrike">
                <a:latin typeface="Lato"/>
              </a:rPr>
              <a:t>You are asked to compute for your change after paying ₱200.00.</a:t>
            </a: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The second step is to translate the given problem into mathematical statements. By translating it mathematically, you will have: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200 − [2(35) + 3(25) + 1(30)]</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nSpc>
                <a:spcPct val="100000"/>
              </a:lnSpc>
              <a:buNone/>
            </a:pPr>
            <a:r>
              <a:rPr b="0" lang="en-PH" sz="1800" spc="-1" strike="noStrike">
                <a:latin typeface="Lato"/>
              </a:rPr>
              <a:t>                </a:t>
            </a:r>
            <a:endParaRPr b="0" lang="en-PH" sz="1800" spc="-1" strike="noStrike">
              <a:latin typeface="Arial"/>
            </a:endParaRPr>
          </a:p>
        </p:txBody>
      </p:sp>
      <p:sp>
        <p:nvSpPr>
          <p:cNvPr id="143" name=""/>
          <p:cNvSpPr/>
          <p:nvPr/>
        </p:nvSpPr>
        <p:spPr>
          <a:xfrm>
            <a:off x="-1260000" y="266760"/>
            <a:ext cx="5510880" cy="22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515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2023-03-22T10:49:03Z</dcterms:modified>
  <cp:revision>53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