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5.png" ContentType="image/png"/>
  <Override PartName="/ppt/media/image20.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media/image28.png" ContentType="image/png"/>
  <Override PartName="/ppt/media/image19.png" ContentType="image/png"/>
  <Override PartName="/ppt/media/image34.png" ContentType="image/png"/>
  <Override PartName="/ppt/media/image10.png" ContentType="image/png"/>
  <Override PartName="/ppt/media/image29.png" ContentType="image/png"/>
  <Override PartName="/ppt/media/image3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080" cy="6843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960" cy="2784960"/>
          </a:xfrm>
          <a:prstGeom prst="rect">
            <a:avLst/>
          </a:prstGeom>
          <a:ln w="0">
            <a:noFill/>
          </a:ln>
        </p:spPr>
      </p:pic>
      <p:sp>
        <p:nvSpPr>
          <p:cNvPr id="2" name="Rectangle 5"/>
          <p:cNvSpPr/>
          <p:nvPr/>
        </p:nvSpPr>
        <p:spPr>
          <a:xfrm>
            <a:off x="3487320" y="1475280"/>
            <a:ext cx="8690400" cy="3848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400" cy="370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080" cy="621000"/>
          </a:xfrm>
          <a:prstGeom prst="rect">
            <a:avLst/>
          </a:prstGeom>
          <a:ln w="0">
            <a:noFill/>
          </a:ln>
        </p:spPr>
      </p:pic>
      <p:sp>
        <p:nvSpPr>
          <p:cNvPr id="43" name="Rectangle 7"/>
          <p:cNvSpPr/>
          <p:nvPr/>
        </p:nvSpPr>
        <p:spPr>
          <a:xfrm>
            <a:off x="10868760" y="0"/>
            <a:ext cx="956520" cy="956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600" cy="1020600"/>
          </a:xfrm>
          <a:prstGeom prst="rect">
            <a:avLst/>
          </a:prstGeom>
          <a:ln w="0">
            <a:noFill/>
          </a:ln>
        </p:spPr>
      </p:pic>
      <p:sp>
        <p:nvSpPr>
          <p:cNvPr id="45" name="TextBox 9"/>
          <p:cNvSpPr/>
          <p:nvPr/>
        </p:nvSpPr>
        <p:spPr>
          <a:xfrm>
            <a:off x="185400" y="6362280"/>
            <a:ext cx="467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400" cy="3370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5616000" y="2889720"/>
            <a:ext cx="4678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Your Body Parts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10260000" y="5746320"/>
            <a:ext cx="175680" cy="341280"/>
          </a:xfrm>
          <a:prstGeom prst="rect">
            <a:avLst/>
          </a:prstGeom>
          <a:noFill/>
          <a:ln w="0">
            <a:noFill/>
          </a:ln>
        </p:spPr>
        <p:style>
          <a:lnRef idx="0"/>
          <a:fillRef idx="0"/>
          <a:effectRef idx="0"/>
          <a:fontRef idx="minor"/>
        </p:style>
      </p:sp>
      <p:sp>
        <p:nvSpPr>
          <p:cNvPr id="175" name=""/>
          <p:cNvSpPr/>
          <p:nvPr/>
        </p:nvSpPr>
        <p:spPr>
          <a:xfrm>
            <a:off x="0" y="684000"/>
            <a:ext cx="251892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Care for the Eyes</a:t>
            </a:r>
            <a:endParaRPr b="0" lang="en-PH" sz="1800" spc="-1" strike="noStrike">
              <a:latin typeface="Arial"/>
            </a:endParaRPr>
          </a:p>
        </p:txBody>
      </p:sp>
      <p:sp>
        <p:nvSpPr>
          <p:cNvPr id="176" name=""/>
          <p:cNvSpPr/>
          <p:nvPr/>
        </p:nvSpPr>
        <p:spPr>
          <a:xfrm>
            <a:off x="3420720" y="1325880"/>
            <a:ext cx="5398920" cy="473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The following are some ways to care for your eyes.</a:t>
            </a:r>
            <a:endParaRPr b="0" lang="en-PH" sz="1800" spc="-1" strike="noStrike">
              <a:latin typeface="Arial"/>
            </a:endParaRPr>
          </a:p>
        </p:txBody>
      </p:sp>
      <p:sp>
        <p:nvSpPr>
          <p:cNvPr id="177" name=""/>
          <p:cNvSpPr/>
          <p:nvPr/>
        </p:nvSpPr>
        <p:spPr>
          <a:xfrm>
            <a:off x="459000" y="2340000"/>
            <a:ext cx="6991920" cy="10789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a:pPr>
            <a:r>
              <a:rPr b="0" lang="en-PH" sz="1800" spc="-1" strike="noStrike">
                <a:solidFill>
                  <a:srgbClr val="000000"/>
                </a:solidFill>
                <a:latin typeface="Lato"/>
                <a:ea typeface="DejaVu Sans"/>
              </a:rPr>
              <a:t>Eat food best for the eyes. Some examples of these food are eggs, carrots, sweet potatoes, and green leafy vegetables like spinach and kale.</a:t>
            </a:r>
            <a:endParaRPr b="0" lang="en-PH" sz="1800" spc="-1" strike="noStrike">
              <a:latin typeface="Arial"/>
            </a:endParaRPr>
          </a:p>
        </p:txBody>
      </p:sp>
      <p:pic>
        <p:nvPicPr>
          <p:cNvPr id="178" name="" descr=""/>
          <p:cNvPicPr/>
          <p:nvPr/>
        </p:nvPicPr>
        <p:blipFill>
          <a:blip r:embed="rId1"/>
          <a:stretch/>
        </p:blipFill>
        <p:spPr>
          <a:xfrm>
            <a:off x="7920000" y="1734840"/>
            <a:ext cx="3778920" cy="2126520"/>
          </a:xfrm>
          <a:prstGeom prst="rect">
            <a:avLst/>
          </a:prstGeom>
          <a:ln w="19080">
            <a:solidFill>
              <a:srgbClr val="000000"/>
            </a:solidFill>
            <a:round/>
          </a:ln>
        </p:spPr>
      </p:pic>
      <p:sp>
        <p:nvSpPr>
          <p:cNvPr id="179" name=""/>
          <p:cNvSpPr/>
          <p:nvPr/>
        </p:nvSpPr>
        <p:spPr>
          <a:xfrm>
            <a:off x="540000" y="4500000"/>
            <a:ext cx="7198920" cy="702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2"/>
            </a:pPr>
            <a:r>
              <a:rPr b="0" lang="en-PH" sz="1800" spc="-1" strike="noStrike">
                <a:solidFill>
                  <a:srgbClr val="000000"/>
                </a:solidFill>
                <a:latin typeface="Lato"/>
                <a:ea typeface="AppleSystemUIFont"/>
              </a:rPr>
              <a:t>Do not rub your eyes if they feel itchy. Wipe your eyes with a clean towel or handkerchief.</a:t>
            </a:r>
            <a:endParaRPr b="0" lang="en-PH" sz="1800" spc="-1" strike="noStrike">
              <a:latin typeface="Arial"/>
            </a:endParaRPr>
          </a:p>
        </p:txBody>
      </p:sp>
      <p:pic>
        <p:nvPicPr>
          <p:cNvPr id="180" name="" descr=""/>
          <p:cNvPicPr/>
          <p:nvPr/>
        </p:nvPicPr>
        <p:blipFill>
          <a:blip r:embed="rId2"/>
          <a:stretch/>
        </p:blipFill>
        <p:spPr>
          <a:xfrm>
            <a:off x="7920000" y="3960000"/>
            <a:ext cx="3778920" cy="215892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10260000" y="5746320"/>
            <a:ext cx="175680" cy="341280"/>
          </a:xfrm>
          <a:prstGeom prst="rect">
            <a:avLst/>
          </a:prstGeom>
          <a:noFill/>
          <a:ln w="0">
            <a:noFill/>
          </a:ln>
        </p:spPr>
        <p:style>
          <a:lnRef idx="0"/>
          <a:fillRef idx="0"/>
          <a:effectRef idx="0"/>
          <a:fontRef idx="minor"/>
        </p:style>
      </p:sp>
      <p:sp>
        <p:nvSpPr>
          <p:cNvPr id="182" name=""/>
          <p:cNvSpPr/>
          <p:nvPr/>
        </p:nvSpPr>
        <p:spPr>
          <a:xfrm>
            <a:off x="180000" y="756000"/>
            <a:ext cx="10258920" cy="8989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3"/>
            </a:pPr>
            <a:r>
              <a:rPr b="0" lang="en-PH" sz="1800" spc="-1" strike="noStrike">
                <a:solidFill>
                  <a:srgbClr val="000000"/>
                </a:solidFill>
                <a:latin typeface="Lato"/>
                <a:ea typeface="DejaVu Sans"/>
              </a:rPr>
              <a:t>Make sure that you are not too close to the screen when you watch TV or use the computer or cellphone. You should also avoid reading in a moving car or in the dark.</a:t>
            </a:r>
            <a:endParaRPr b="0" lang="en-PH" sz="1800" spc="-1" strike="noStrike">
              <a:latin typeface="Arial"/>
            </a:endParaRPr>
          </a:p>
        </p:txBody>
      </p:sp>
      <p:sp>
        <p:nvSpPr>
          <p:cNvPr id="183" name=""/>
          <p:cNvSpPr/>
          <p:nvPr/>
        </p:nvSpPr>
        <p:spPr>
          <a:xfrm>
            <a:off x="186840" y="2340000"/>
            <a:ext cx="8452080" cy="702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4"/>
            </a:pPr>
            <a:r>
              <a:rPr b="0" lang="en-PH" sz="1800" spc="-1" strike="noStrike">
                <a:solidFill>
                  <a:srgbClr val="000000"/>
                </a:solidFill>
                <a:latin typeface="Lato"/>
                <a:ea typeface="AppleSystemUIFont"/>
              </a:rPr>
              <a:t>Do not look directly at the sun. It can hurt your eyes and cause blindness. It can also lead to illnesses like cataract.</a:t>
            </a:r>
            <a:endParaRPr b="0" lang="en-PH" sz="1800" spc="-1" strike="noStrike">
              <a:latin typeface="Arial"/>
            </a:endParaRPr>
          </a:p>
        </p:txBody>
      </p:sp>
      <p:pic>
        <p:nvPicPr>
          <p:cNvPr id="184" name="" descr=""/>
          <p:cNvPicPr/>
          <p:nvPr/>
        </p:nvPicPr>
        <p:blipFill>
          <a:blip r:embed="rId1"/>
          <a:stretch/>
        </p:blipFill>
        <p:spPr>
          <a:xfrm>
            <a:off x="8769240" y="1369440"/>
            <a:ext cx="3109680" cy="2229480"/>
          </a:xfrm>
          <a:prstGeom prst="rect">
            <a:avLst/>
          </a:prstGeom>
          <a:ln w="19080">
            <a:solidFill>
              <a:srgbClr val="000000"/>
            </a:solidFill>
            <a:round/>
          </a:ln>
        </p:spPr>
      </p:pic>
      <p:sp>
        <p:nvSpPr>
          <p:cNvPr id="185" name=""/>
          <p:cNvSpPr/>
          <p:nvPr/>
        </p:nvSpPr>
        <p:spPr>
          <a:xfrm>
            <a:off x="180000" y="4084920"/>
            <a:ext cx="8458920" cy="702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5"/>
            </a:pPr>
            <a:r>
              <a:rPr b="0" lang="en-PH" sz="1800" spc="-1" strike="noStrike">
                <a:solidFill>
                  <a:srgbClr val="000000"/>
                </a:solidFill>
                <a:latin typeface="Lato"/>
                <a:ea typeface="AppleSystemUIFont"/>
              </a:rPr>
              <a:t>Rest your eyes from time to time. You can do this by looking at far and green objects. You can also rest by closing your eyes.</a:t>
            </a:r>
            <a:endParaRPr b="0" lang="en-PH" sz="1800" spc="-1" strike="noStrike">
              <a:latin typeface="Arial"/>
            </a:endParaRPr>
          </a:p>
        </p:txBody>
      </p:sp>
      <p:pic>
        <p:nvPicPr>
          <p:cNvPr id="186" name="" descr=""/>
          <p:cNvPicPr/>
          <p:nvPr/>
        </p:nvPicPr>
        <p:blipFill>
          <a:blip r:embed="rId2"/>
          <a:stretch/>
        </p:blipFill>
        <p:spPr>
          <a:xfrm>
            <a:off x="8758080" y="3780000"/>
            <a:ext cx="3120840" cy="2158920"/>
          </a:xfrm>
          <a:prstGeom prst="rect">
            <a:avLst/>
          </a:prstGeom>
          <a:ln w="19080">
            <a:solidFill>
              <a:srgbClr val="000000"/>
            </a:solidFill>
            <a:round/>
          </a:ln>
        </p:spPr>
      </p:pic>
      <p:sp>
        <p:nvSpPr>
          <p:cNvPr id="187" name=""/>
          <p:cNvSpPr/>
          <p:nvPr/>
        </p:nvSpPr>
        <p:spPr>
          <a:xfrm>
            <a:off x="180000" y="5328000"/>
            <a:ext cx="8278920" cy="52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6. Visit an eye doctor or specialist regularly to avoid some diseases of the eyes.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10260000" y="5746320"/>
            <a:ext cx="175680" cy="341280"/>
          </a:xfrm>
          <a:prstGeom prst="rect">
            <a:avLst/>
          </a:prstGeom>
          <a:noFill/>
          <a:ln w="0">
            <a:noFill/>
          </a:ln>
        </p:spPr>
        <p:style>
          <a:lnRef idx="0"/>
          <a:fillRef idx="0"/>
          <a:effectRef idx="0"/>
          <a:fontRef idx="minor"/>
        </p:style>
      </p:sp>
      <p:sp>
        <p:nvSpPr>
          <p:cNvPr id="189" name=""/>
          <p:cNvSpPr/>
          <p:nvPr/>
        </p:nvSpPr>
        <p:spPr>
          <a:xfrm>
            <a:off x="180000" y="1368720"/>
            <a:ext cx="7558920" cy="1330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ec9ba4"/>
                </a:highlight>
                <a:latin typeface="Lato"/>
                <a:ea typeface="DejaVu Sans"/>
              </a:rPr>
              <a:t>The Ears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Our </a:t>
            </a:r>
            <a:r>
              <a:rPr b="1" lang="en-PH" sz="1800" spc="-1" strike="noStrike">
                <a:solidFill>
                  <a:srgbClr val="000000"/>
                </a:solidFill>
                <a:latin typeface="Lato"/>
                <a:ea typeface="AppleSystemUIFont"/>
              </a:rPr>
              <a:t>ears</a:t>
            </a:r>
            <a:r>
              <a:rPr b="0" lang="en-PH" sz="1800" spc="-1" strike="noStrike">
                <a:solidFill>
                  <a:srgbClr val="000000"/>
                </a:solidFill>
                <a:latin typeface="Lato"/>
                <a:ea typeface="AppleSystemUIFont"/>
              </a:rPr>
              <a:t> help us hear the sounds around us. They are very important when you are studying or talking to others.</a:t>
            </a:r>
            <a:endParaRPr b="0" lang="en-PH" sz="1800" spc="-1" strike="noStrike">
              <a:latin typeface="Arial"/>
            </a:endParaRPr>
          </a:p>
        </p:txBody>
      </p:sp>
      <p:pic>
        <p:nvPicPr>
          <p:cNvPr id="190" name="" descr=""/>
          <p:cNvPicPr/>
          <p:nvPr/>
        </p:nvPicPr>
        <p:blipFill>
          <a:blip r:embed="rId1"/>
          <a:stretch/>
        </p:blipFill>
        <p:spPr>
          <a:xfrm>
            <a:off x="7932960" y="1080000"/>
            <a:ext cx="3765960" cy="2158920"/>
          </a:xfrm>
          <a:prstGeom prst="rect">
            <a:avLst/>
          </a:prstGeom>
          <a:ln w="19080">
            <a:solidFill>
              <a:srgbClr val="000000"/>
            </a:solidFill>
            <a:round/>
          </a:ln>
        </p:spPr>
      </p:pic>
      <p:sp>
        <p:nvSpPr>
          <p:cNvPr id="191" name=""/>
          <p:cNvSpPr/>
          <p:nvPr/>
        </p:nvSpPr>
        <p:spPr>
          <a:xfrm>
            <a:off x="0" y="3384000"/>
            <a:ext cx="395892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Common Disease of the Ears</a:t>
            </a:r>
            <a:endParaRPr b="0" lang="en-PH" sz="1800" spc="-1" strike="noStrike">
              <a:latin typeface="Arial"/>
            </a:endParaRPr>
          </a:p>
        </p:txBody>
      </p:sp>
      <p:sp>
        <p:nvSpPr>
          <p:cNvPr id="192" name=""/>
          <p:cNvSpPr/>
          <p:nvPr/>
        </p:nvSpPr>
        <p:spPr>
          <a:xfrm>
            <a:off x="180000" y="4516920"/>
            <a:ext cx="755892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One of the common diseases of the ears is </a:t>
            </a:r>
            <a:r>
              <a:rPr b="1" lang="en-PH" sz="1800" spc="-1" strike="noStrike">
                <a:solidFill>
                  <a:srgbClr val="000000"/>
                </a:solidFill>
                <a:latin typeface="Lato"/>
                <a:ea typeface="AppleSystemUIFont"/>
              </a:rPr>
              <a:t>ear infection</a:t>
            </a:r>
            <a:r>
              <a:rPr b="0" lang="en-PH" sz="1800" spc="-1" strike="noStrike">
                <a:solidFill>
                  <a:srgbClr val="000000"/>
                </a:solidFill>
                <a:latin typeface="Lato"/>
                <a:ea typeface="AppleSystemUIFont"/>
              </a:rPr>
              <a:t>. It is painful and causes difficulty in hearing.</a:t>
            </a:r>
            <a:endParaRPr b="0" lang="en-PH" sz="1800" spc="-1" strike="noStrike">
              <a:latin typeface="Arial"/>
            </a:endParaRPr>
          </a:p>
        </p:txBody>
      </p:sp>
      <p:pic>
        <p:nvPicPr>
          <p:cNvPr id="193" name="" descr=""/>
          <p:cNvPicPr/>
          <p:nvPr/>
        </p:nvPicPr>
        <p:blipFill>
          <a:blip r:embed="rId2"/>
          <a:stretch/>
        </p:blipFill>
        <p:spPr>
          <a:xfrm>
            <a:off x="7920000" y="3420000"/>
            <a:ext cx="3778920" cy="251892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
          <p:cNvSpPr/>
          <p:nvPr/>
        </p:nvSpPr>
        <p:spPr>
          <a:xfrm>
            <a:off x="10260000" y="5746320"/>
            <a:ext cx="175680" cy="341280"/>
          </a:xfrm>
          <a:prstGeom prst="rect">
            <a:avLst/>
          </a:prstGeom>
          <a:noFill/>
          <a:ln w="0">
            <a:noFill/>
          </a:ln>
        </p:spPr>
        <p:style>
          <a:lnRef idx="0"/>
          <a:fillRef idx="0"/>
          <a:effectRef idx="0"/>
          <a:fontRef idx="minor"/>
        </p:style>
      </p:sp>
      <p:sp>
        <p:nvSpPr>
          <p:cNvPr id="195" name=""/>
          <p:cNvSpPr/>
          <p:nvPr/>
        </p:nvSpPr>
        <p:spPr>
          <a:xfrm>
            <a:off x="0" y="720000"/>
            <a:ext cx="233892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Care for the Ears</a:t>
            </a:r>
            <a:endParaRPr b="0" lang="en-PH" sz="1800" spc="-1" strike="noStrike">
              <a:latin typeface="Arial"/>
            </a:endParaRPr>
          </a:p>
        </p:txBody>
      </p:sp>
      <p:sp>
        <p:nvSpPr>
          <p:cNvPr id="196" name=""/>
          <p:cNvSpPr/>
          <p:nvPr/>
        </p:nvSpPr>
        <p:spPr>
          <a:xfrm>
            <a:off x="3305880" y="1296000"/>
            <a:ext cx="5579280" cy="474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The following are some ways to care for your ears.</a:t>
            </a:r>
            <a:endParaRPr b="0" lang="en-PH" sz="1800" spc="-1" strike="noStrike">
              <a:latin typeface="Arial"/>
            </a:endParaRPr>
          </a:p>
        </p:txBody>
      </p:sp>
      <p:sp>
        <p:nvSpPr>
          <p:cNvPr id="197" name=""/>
          <p:cNvSpPr/>
          <p:nvPr/>
        </p:nvSpPr>
        <p:spPr>
          <a:xfrm>
            <a:off x="252000" y="2376000"/>
            <a:ext cx="7379280" cy="10087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a:pPr>
            <a:r>
              <a:rPr b="0" lang="en-PH" sz="1800" spc="-1" strike="noStrike">
                <a:solidFill>
                  <a:srgbClr val="000000"/>
                </a:solidFill>
                <a:latin typeface="Lato"/>
                <a:ea typeface="AppleSystemUIFont"/>
              </a:rPr>
              <a:t>Protect your ears from the loud blowing of horns, shouting, and other loud noises. Avoid listening to the radio and watching TV on full volume.</a:t>
            </a:r>
            <a:endParaRPr b="0" lang="en-PH" sz="1800" spc="-1" strike="noStrike">
              <a:latin typeface="Arial"/>
            </a:endParaRPr>
          </a:p>
        </p:txBody>
      </p:sp>
      <p:pic>
        <p:nvPicPr>
          <p:cNvPr id="198" name="" descr=""/>
          <p:cNvPicPr/>
          <p:nvPr/>
        </p:nvPicPr>
        <p:blipFill>
          <a:blip r:embed="rId1"/>
          <a:stretch/>
        </p:blipFill>
        <p:spPr>
          <a:xfrm>
            <a:off x="8100000" y="1806840"/>
            <a:ext cx="3599280" cy="1972800"/>
          </a:xfrm>
          <a:prstGeom prst="rect">
            <a:avLst/>
          </a:prstGeom>
          <a:ln w="19080">
            <a:solidFill>
              <a:srgbClr val="000000"/>
            </a:solidFill>
            <a:round/>
          </a:ln>
        </p:spPr>
      </p:pic>
      <p:sp>
        <p:nvSpPr>
          <p:cNvPr id="199" name=""/>
          <p:cNvSpPr/>
          <p:nvPr/>
        </p:nvSpPr>
        <p:spPr>
          <a:xfrm>
            <a:off x="360000" y="4500000"/>
            <a:ext cx="7559280" cy="13150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2"/>
            </a:pPr>
            <a:r>
              <a:rPr b="0" lang="en-PH" sz="1800" spc="-1" strike="noStrike">
                <a:solidFill>
                  <a:srgbClr val="000000"/>
                </a:solidFill>
                <a:latin typeface="Lato"/>
                <a:ea typeface="AppleSystemUIFont"/>
              </a:rPr>
              <a:t>Do not use or put any pointed or sharp objects, such as a hairpin, matchstick, and pencil, in your ear. Cotton buds can be used to clean only the outer part of your ear. Tell your parents if you feel any ear pain. </a:t>
            </a:r>
            <a:endParaRPr b="0" lang="en-PH" sz="1800" spc="-1" strike="noStrike">
              <a:latin typeface="Arial"/>
            </a:endParaRPr>
          </a:p>
        </p:txBody>
      </p:sp>
      <p:pic>
        <p:nvPicPr>
          <p:cNvPr id="200" name="" descr=""/>
          <p:cNvPicPr/>
          <p:nvPr/>
        </p:nvPicPr>
        <p:blipFill>
          <a:blip r:embed="rId2"/>
          <a:stretch/>
        </p:blipFill>
        <p:spPr>
          <a:xfrm>
            <a:off x="8100000" y="3926160"/>
            <a:ext cx="3599280" cy="219312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10260000" y="5746320"/>
            <a:ext cx="175680" cy="341280"/>
          </a:xfrm>
          <a:prstGeom prst="rect">
            <a:avLst/>
          </a:prstGeom>
          <a:noFill/>
          <a:ln w="0">
            <a:noFill/>
          </a:ln>
        </p:spPr>
        <p:style>
          <a:lnRef idx="0"/>
          <a:fillRef idx="0"/>
          <a:effectRef idx="0"/>
          <a:fontRef idx="minor"/>
        </p:style>
      </p:sp>
      <p:sp>
        <p:nvSpPr>
          <p:cNvPr id="202" name=""/>
          <p:cNvSpPr/>
          <p:nvPr/>
        </p:nvSpPr>
        <p:spPr>
          <a:xfrm>
            <a:off x="302760" y="612000"/>
            <a:ext cx="6896520" cy="143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Aft>
                <a:spcPts val="201"/>
              </a:spcAft>
              <a:buNone/>
            </a:pPr>
            <a:r>
              <a:rPr b="1" lang="en-PH" sz="1800" spc="-1" strike="noStrike">
                <a:solidFill>
                  <a:srgbClr val="000000"/>
                </a:solidFill>
                <a:highlight>
                  <a:srgbClr val="ec9ba4"/>
                </a:highlight>
                <a:latin typeface="Lato"/>
                <a:ea typeface="DejaVu Sans"/>
              </a:rPr>
              <a:t>The Nose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Our </a:t>
            </a:r>
            <a:r>
              <a:rPr b="1" lang="en-PH" sz="1800" spc="-1" strike="noStrike">
                <a:solidFill>
                  <a:srgbClr val="000000"/>
                </a:solidFill>
                <a:latin typeface="Lato"/>
                <a:ea typeface="AppleSystemUIFont"/>
              </a:rPr>
              <a:t>nose</a:t>
            </a:r>
            <a:r>
              <a:rPr b="0" lang="en-PH" sz="1800" spc="-1" strike="noStrike">
                <a:solidFill>
                  <a:srgbClr val="000000"/>
                </a:solidFill>
                <a:latin typeface="Lato"/>
                <a:ea typeface="AppleSystemUIFont"/>
              </a:rPr>
              <a:t> is the sense organ for smell. It also helps us to breathe. We breathe in and breathe out through our nose.</a:t>
            </a:r>
            <a:endParaRPr b="0" lang="en-PH" sz="1800" spc="-1" strike="noStrike">
              <a:latin typeface="Arial"/>
            </a:endParaRPr>
          </a:p>
        </p:txBody>
      </p:sp>
      <p:pic>
        <p:nvPicPr>
          <p:cNvPr id="203" name="" descr=""/>
          <p:cNvPicPr/>
          <p:nvPr/>
        </p:nvPicPr>
        <p:blipFill>
          <a:blip r:embed="rId1"/>
          <a:stretch/>
        </p:blipFill>
        <p:spPr>
          <a:xfrm>
            <a:off x="7560000" y="360000"/>
            <a:ext cx="2873160" cy="1629000"/>
          </a:xfrm>
          <a:prstGeom prst="rect">
            <a:avLst/>
          </a:prstGeom>
          <a:ln w="19080">
            <a:solidFill>
              <a:srgbClr val="000000"/>
            </a:solidFill>
            <a:round/>
          </a:ln>
        </p:spPr>
      </p:pic>
      <p:sp>
        <p:nvSpPr>
          <p:cNvPr id="204" name=""/>
          <p:cNvSpPr/>
          <p:nvPr/>
        </p:nvSpPr>
        <p:spPr>
          <a:xfrm>
            <a:off x="0" y="2484000"/>
            <a:ext cx="413928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Common Diseases of the Nose</a:t>
            </a:r>
            <a:endParaRPr b="0" lang="en-PH" sz="1800" spc="-1" strike="noStrike">
              <a:latin typeface="Arial"/>
            </a:endParaRPr>
          </a:p>
        </p:txBody>
      </p:sp>
      <p:sp>
        <p:nvSpPr>
          <p:cNvPr id="205" name=""/>
          <p:cNvSpPr/>
          <p:nvPr/>
        </p:nvSpPr>
        <p:spPr>
          <a:xfrm>
            <a:off x="340920" y="3306600"/>
            <a:ext cx="6603480" cy="1024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a:pPr>
            <a:r>
              <a:rPr b="1" lang="en-PH" sz="1800" spc="-1" strike="noStrike">
                <a:solidFill>
                  <a:srgbClr val="000000"/>
                </a:solidFill>
                <a:latin typeface="Lato"/>
                <a:ea typeface="AppleSystemUIFont"/>
              </a:rPr>
              <a:t>Allergies and Common Colds</a:t>
            </a:r>
            <a:r>
              <a:rPr b="0" lang="en-PH" sz="1800" spc="-1" strike="noStrike">
                <a:solidFill>
                  <a:srgbClr val="000000"/>
                </a:solidFill>
                <a:latin typeface="Lato"/>
                <a:ea typeface="AppleSystemUIFont"/>
              </a:rPr>
              <a:t> – These two conditions may cause problems by producing too much mucus. This can lead to sinus infection if not treated immediately.</a:t>
            </a:r>
            <a:endParaRPr b="0" lang="en-PH" sz="1800" spc="-1" strike="noStrike">
              <a:latin typeface="Arial"/>
            </a:endParaRPr>
          </a:p>
        </p:txBody>
      </p:sp>
      <p:pic>
        <p:nvPicPr>
          <p:cNvPr id="206" name="" descr=""/>
          <p:cNvPicPr/>
          <p:nvPr/>
        </p:nvPicPr>
        <p:blipFill>
          <a:blip r:embed="rId2"/>
          <a:stretch/>
        </p:blipFill>
        <p:spPr>
          <a:xfrm>
            <a:off x="7560000" y="2160000"/>
            <a:ext cx="3599280" cy="1891440"/>
          </a:xfrm>
          <a:prstGeom prst="rect">
            <a:avLst/>
          </a:prstGeom>
          <a:ln w="19080">
            <a:solidFill>
              <a:srgbClr val="000000"/>
            </a:solidFill>
            <a:round/>
          </a:ln>
        </p:spPr>
      </p:pic>
      <p:sp>
        <p:nvSpPr>
          <p:cNvPr id="207" name=""/>
          <p:cNvSpPr/>
          <p:nvPr/>
        </p:nvSpPr>
        <p:spPr>
          <a:xfrm>
            <a:off x="360000" y="4680000"/>
            <a:ext cx="6659280" cy="1330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2"/>
            </a:pPr>
            <a:r>
              <a:rPr b="1" lang="en-PH" sz="1800" spc="-1" strike="noStrike">
                <a:solidFill>
                  <a:srgbClr val="000000"/>
                </a:solidFill>
                <a:latin typeface="Lato"/>
                <a:ea typeface="DejaVu Sans"/>
              </a:rPr>
              <a:t>Nose Bleeding</a:t>
            </a:r>
            <a:r>
              <a:rPr b="0" lang="en-PH" sz="1800" spc="-1" strike="noStrike">
                <a:solidFill>
                  <a:srgbClr val="000000"/>
                </a:solidFill>
                <a:latin typeface="Lato"/>
                <a:ea typeface="DejaVu Sans"/>
              </a:rPr>
              <a:t> – Nose bleeding is when blood comes out of the nose. Picking the inside of the nose can cause it to bleed. Sudden changes in temperatures can also cause nose bleeding.</a:t>
            </a:r>
            <a:endParaRPr b="0" lang="en-PH" sz="1800" spc="-1" strike="noStrike">
              <a:latin typeface="Arial"/>
            </a:endParaRPr>
          </a:p>
        </p:txBody>
      </p:sp>
      <p:pic>
        <p:nvPicPr>
          <p:cNvPr id="208" name="" descr=""/>
          <p:cNvPicPr/>
          <p:nvPr/>
        </p:nvPicPr>
        <p:blipFill>
          <a:blip r:embed="rId3"/>
          <a:stretch/>
        </p:blipFill>
        <p:spPr>
          <a:xfrm>
            <a:off x="7560000" y="4140000"/>
            <a:ext cx="3599280" cy="200880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
          <p:cNvSpPr/>
          <p:nvPr/>
        </p:nvSpPr>
        <p:spPr>
          <a:xfrm>
            <a:off x="10260000" y="5746320"/>
            <a:ext cx="175680" cy="341280"/>
          </a:xfrm>
          <a:prstGeom prst="rect">
            <a:avLst/>
          </a:prstGeom>
          <a:noFill/>
          <a:ln w="0">
            <a:noFill/>
          </a:ln>
        </p:spPr>
        <p:style>
          <a:lnRef idx="0"/>
          <a:fillRef idx="0"/>
          <a:effectRef idx="0"/>
          <a:fontRef idx="minor"/>
        </p:style>
      </p:sp>
      <p:sp>
        <p:nvSpPr>
          <p:cNvPr id="210" name=""/>
          <p:cNvSpPr/>
          <p:nvPr/>
        </p:nvSpPr>
        <p:spPr>
          <a:xfrm>
            <a:off x="0" y="1008720"/>
            <a:ext cx="269928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Care for the Nose</a:t>
            </a:r>
            <a:endParaRPr b="0" lang="en-PH" sz="1800" spc="-1" strike="noStrike">
              <a:latin typeface="Arial"/>
            </a:endParaRPr>
          </a:p>
        </p:txBody>
      </p:sp>
      <p:sp>
        <p:nvSpPr>
          <p:cNvPr id="211" name=""/>
          <p:cNvSpPr/>
          <p:nvPr/>
        </p:nvSpPr>
        <p:spPr>
          <a:xfrm>
            <a:off x="3395880" y="1620000"/>
            <a:ext cx="539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The following are some ways to care for your nose.</a:t>
            </a:r>
            <a:endParaRPr b="0" lang="en-PH" sz="1800" spc="-1" strike="noStrike">
              <a:latin typeface="Arial"/>
            </a:endParaRPr>
          </a:p>
        </p:txBody>
      </p:sp>
      <p:sp>
        <p:nvSpPr>
          <p:cNvPr id="212" name=""/>
          <p:cNvSpPr/>
          <p:nvPr/>
        </p:nvSpPr>
        <p:spPr>
          <a:xfrm>
            <a:off x="540000" y="2700000"/>
            <a:ext cx="7019280" cy="22341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StarSymbol"/>
              <a:buAutoNum type="arabicPeriod"/>
            </a:pPr>
            <a:r>
              <a:rPr b="0" lang="en-PH" sz="1800" spc="-1" strike="noStrike">
                <a:solidFill>
                  <a:srgbClr val="000000"/>
                </a:solidFill>
                <a:latin typeface="Lato"/>
                <a:ea typeface="DejaVu Sans"/>
              </a:rPr>
              <a:t>Cover your nose from dust, strong smells, and smoke from cigarettes and cars.</a:t>
            </a:r>
            <a:br/>
            <a:r>
              <a:rPr b="0" lang="en-PH" sz="1800" spc="-1" strike="noStrike">
                <a:solidFill>
                  <a:srgbClr val="000000"/>
                </a:solidFill>
                <a:latin typeface="Lato"/>
                <a:ea typeface="DejaVu Sans"/>
              </a:rPr>
              <a:t> </a:t>
            </a:r>
            <a:endParaRPr b="0" lang="en-PH" sz="1800" spc="-1" strike="noStrike">
              <a:latin typeface="Arial"/>
            </a:endParaRPr>
          </a:p>
          <a:p>
            <a:pPr marL="216000" indent="-216000" algn="just">
              <a:lnSpc>
                <a:spcPct val="100000"/>
              </a:lnSpc>
              <a:buClr>
                <a:srgbClr val="000000"/>
              </a:buClr>
              <a:buFont typeface="StarSymbol"/>
              <a:buAutoNum type="arabicPeriod"/>
            </a:pPr>
            <a:r>
              <a:rPr b="0" lang="en-PH" sz="1800" spc="-1" strike="noStrike">
                <a:solidFill>
                  <a:srgbClr val="000000"/>
                </a:solidFill>
                <a:latin typeface="Lato"/>
                <a:ea typeface="DejaVu Sans"/>
              </a:rPr>
              <a:t>When sneezing or coughing, use a clean cloth or handkerchief to cover your nose and mouth. Avoid using your hands to cover your nose and mouth as you might transfer the germs to your hands.</a:t>
            </a:r>
            <a:endParaRPr b="0" lang="en-PH" sz="1800" spc="-1" strike="noStrike">
              <a:latin typeface="Arial"/>
            </a:endParaRPr>
          </a:p>
        </p:txBody>
      </p:sp>
      <p:pic>
        <p:nvPicPr>
          <p:cNvPr id="213" name="" descr=""/>
          <p:cNvPicPr/>
          <p:nvPr/>
        </p:nvPicPr>
        <p:blipFill>
          <a:blip r:embed="rId1"/>
          <a:stretch/>
        </p:blipFill>
        <p:spPr>
          <a:xfrm>
            <a:off x="7740000" y="2160000"/>
            <a:ext cx="3959280" cy="359928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
          <p:cNvSpPr/>
          <p:nvPr/>
        </p:nvSpPr>
        <p:spPr>
          <a:xfrm>
            <a:off x="10260000" y="5746320"/>
            <a:ext cx="175680" cy="341280"/>
          </a:xfrm>
          <a:prstGeom prst="rect">
            <a:avLst/>
          </a:prstGeom>
          <a:noFill/>
          <a:ln w="0">
            <a:noFill/>
          </a:ln>
        </p:spPr>
        <p:style>
          <a:lnRef idx="0"/>
          <a:fillRef idx="0"/>
          <a:effectRef idx="0"/>
          <a:fontRef idx="minor"/>
        </p:style>
      </p:sp>
      <p:sp>
        <p:nvSpPr>
          <p:cNvPr id="215" name=""/>
          <p:cNvSpPr/>
          <p:nvPr/>
        </p:nvSpPr>
        <p:spPr>
          <a:xfrm>
            <a:off x="314640" y="720000"/>
            <a:ext cx="7604640" cy="141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ec9ba4"/>
                </a:highlight>
                <a:latin typeface="Lato"/>
                <a:ea typeface="DejaVu Sans"/>
              </a:rPr>
              <a:t>The Tongue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The </a:t>
            </a:r>
            <a:r>
              <a:rPr b="1" lang="en-PH" sz="1800" spc="-1" strike="noStrike">
                <a:solidFill>
                  <a:srgbClr val="000000"/>
                </a:solidFill>
                <a:latin typeface="Lato"/>
                <a:ea typeface="AppleSystemUIFontBold"/>
              </a:rPr>
              <a:t>tongue</a:t>
            </a:r>
            <a:r>
              <a:rPr b="0" lang="en-PH" sz="1800" spc="-1" strike="noStrike">
                <a:solidFill>
                  <a:srgbClr val="000000"/>
                </a:solidFill>
                <a:latin typeface="Lato"/>
                <a:ea typeface="AppleSystemUIFontBold"/>
              </a:rPr>
              <a:t> is the organ of taste. It helps us taste the food we eat. It also helps us in chewing food and in speaking.</a:t>
            </a:r>
            <a:endParaRPr b="0" lang="en-PH" sz="1800" spc="-1" strike="noStrike">
              <a:latin typeface="Arial"/>
            </a:endParaRPr>
          </a:p>
        </p:txBody>
      </p:sp>
      <p:pic>
        <p:nvPicPr>
          <p:cNvPr id="216" name="" descr=""/>
          <p:cNvPicPr/>
          <p:nvPr/>
        </p:nvPicPr>
        <p:blipFill>
          <a:blip r:embed="rId1"/>
          <a:stretch/>
        </p:blipFill>
        <p:spPr>
          <a:xfrm>
            <a:off x="8100000" y="540000"/>
            <a:ext cx="2519280" cy="1990800"/>
          </a:xfrm>
          <a:prstGeom prst="rect">
            <a:avLst/>
          </a:prstGeom>
          <a:ln w="19080">
            <a:solidFill>
              <a:srgbClr val="000000"/>
            </a:solidFill>
            <a:round/>
          </a:ln>
        </p:spPr>
      </p:pic>
      <p:sp>
        <p:nvSpPr>
          <p:cNvPr id="217" name=""/>
          <p:cNvSpPr/>
          <p:nvPr/>
        </p:nvSpPr>
        <p:spPr>
          <a:xfrm>
            <a:off x="0" y="2484360"/>
            <a:ext cx="269928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Care for the Tongue</a:t>
            </a:r>
            <a:endParaRPr b="0" lang="en-PH" sz="1800" spc="-1" strike="noStrike">
              <a:latin typeface="Arial"/>
            </a:endParaRPr>
          </a:p>
        </p:txBody>
      </p:sp>
      <p:sp>
        <p:nvSpPr>
          <p:cNvPr id="218" name=""/>
          <p:cNvSpPr/>
          <p:nvPr/>
        </p:nvSpPr>
        <p:spPr>
          <a:xfrm>
            <a:off x="3307320" y="3022920"/>
            <a:ext cx="557676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The following are some ways to care for your tongue:</a:t>
            </a:r>
            <a:endParaRPr b="0" lang="en-PH" sz="1800" spc="-1" strike="noStrike">
              <a:latin typeface="Arial"/>
            </a:endParaRPr>
          </a:p>
        </p:txBody>
      </p:sp>
      <p:sp>
        <p:nvSpPr>
          <p:cNvPr id="219" name=""/>
          <p:cNvSpPr/>
          <p:nvPr/>
        </p:nvSpPr>
        <p:spPr>
          <a:xfrm>
            <a:off x="540000" y="3780000"/>
            <a:ext cx="7019280" cy="22021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Eating the right food keeps the tongue healthy.When the tongue is burned by drinking</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very hot soup, sip ice cold water or suck on an ice cube. See a doctor if there is much pain or if the pain is not reduced.</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Cleaning your tongue with your toothbrush or tongue cleaner is also recommended.</a:t>
            </a:r>
            <a:endParaRPr b="0" lang="en-PH" sz="1800" spc="-1" strike="noStrike">
              <a:latin typeface="Arial"/>
            </a:endParaRPr>
          </a:p>
        </p:txBody>
      </p:sp>
      <p:pic>
        <p:nvPicPr>
          <p:cNvPr id="220" name="" descr=""/>
          <p:cNvPicPr/>
          <p:nvPr/>
        </p:nvPicPr>
        <p:blipFill>
          <a:blip r:embed="rId2"/>
          <a:stretch/>
        </p:blipFill>
        <p:spPr>
          <a:xfrm>
            <a:off x="8100000" y="3528000"/>
            <a:ext cx="3779280" cy="251928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
          <p:cNvSpPr/>
          <p:nvPr/>
        </p:nvSpPr>
        <p:spPr>
          <a:xfrm>
            <a:off x="10260000" y="5746320"/>
            <a:ext cx="175680" cy="341280"/>
          </a:xfrm>
          <a:prstGeom prst="rect">
            <a:avLst/>
          </a:prstGeom>
          <a:noFill/>
          <a:ln w="0">
            <a:noFill/>
          </a:ln>
        </p:spPr>
        <p:style>
          <a:lnRef idx="0"/>
          <a:fillRef idx="0"/>
          <a:effectRef idx="0"/>
          <a:fontRef idx="minor"/>
        </p:style>
      </p:sp>
      <p:sp>
        <p:nvSpPr>
          <p:cNvPr id="222" name=""/>
          <p:cNvSpPr/>
          <p:nvPr/>
        </p:nvSpPr>
        <p:spPr>
          <a:xfrm>
            <a:off x="273960" y="1365840"/>
            <a:ext cx="7681320" cy="165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ec9ba4"/>
                </a:highlight>
                <a:latin typeface="Lato"/>
                <a:ea typeface="DejaVu Sans"/>
              </a:rPr>
              <a:t>The Skin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skin</a:t>
            </a:r>
            <a:r>
              <a:rPr b="0" lang="en-PH" sz="1800" spc="-1" strike="noStrike">
                <a:solidFill>
                  <a:srgbClr val="000000"/>
                </a:solidFill>
                <a:latin typeface="Lato"/>
                <a:ea typeface="AppleSystemUIFont"/>
              </a:rPr>
              <a:t> is considered to be the largest organ of the body. It protects and covers our whole body. Our skin allows us to feel the heat and cold.</a:t>
            </a:r>
            <a:endParaRPr b="0" lang="en-PH" sz="1800" spc="-1" strike="noStrike">
              <a:latin typeface="Arial"/>
            </a:endParaRPr>
          </a:p>
        </p:txBody>
      </p:sp>
      <p:pic>
        <p:nvPicPr>
          <p:cNvPr id="223" name="" descr=""/>
          <p:cNvPicPr/>
          <p:nvPr/>
        </p:nvPicPr>
        <p:blipFill>
          <a:blip r:embed="rId1"/>
          <a:stretch/>
        </p:blipFill>
        <p:spPr>
          <a:xfrm>
            <a:off x="8280000" y="1260000"/>
            <a:ext cx="3278520" cy="2131920"/>
          </a:xfrm>
          <a:prstGeom prst="rect">
            <a:avLst/>
          </a:prstGeom>
          <a:ln w="19080">
            <a:solidFill>
              <a:srgbClr val="000000"/>
            </a:solidFill>
            <a:round/>
          </a:ln>
        </p:spPr>
      </p:pic>
      <p:sp>
        <p:nvSpPr>
          <p:cNvPr id="224" name=""/>
          <p:cNvSpPr/>
          <p:nvPr/>
        </p:nvSpPr>
        <p:spPr>
          <a:xfrm>
            <a:off x="0" y="3132360"/>
            <a:ext cx="395928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Common Diseases of the Skin</a:t>
            </a:r>
            <a:endParaRPr b="0" lang="en-PH" sz="1800" spc="-1" strike="noStrike">
              <a:latin typeface="Arial"/>
            </a:endParaRPr>
          </a:p>
        </p:txBody>
      </p:sp>
      <p:sp>
        <p:nvSpPr>
          <p:cNvPr id="225" name=""/>
          <p:cNvSpPr/>
          <p:nvPr/>
        </p:nvSpPr>
        <p:spPr>
          <a:xfrm>
            <a:off x="360000" y="3960000"/>
            <a:ext cx="6659280" cy="1943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a:pPr>
            <a:r>
              <a:rPr b="1" lang="en-PH" sz="1800" spc="-1" strike="noStrike">
                <a:solidFill>
                  <a:srgbClr val="000000"/>
                </a:solidFill>
                <a:latin typeface="Lato"/>
                <a:ea typeface="DejaVu Sans"/>
              </a:rPr>
              <a:t>Pediculosis</a:t>
            </a:r>
            <a:r>
              <a:rPr b="0" lang="en-PH" sz="1800" spc="-1" strike="noStrike">
                <a:solidFill>
                  <a:srgbClr val="000000"/>
                </a:solidFill>
                <a:latin typeface="Lato"/>
                <a:ea typeface="DejaVu Sans"/>
              </a:rPr>
              <a:t> – It is a disease of the scalp or the skin on the head where hair grows. It is caused by tiny insects called head lice. They live on the scalp and suck blood for nourishment. They are common among children. They can be passed throughsharing personal things like combs, hair ties, and head bands.</a:t>
            </a:r>
            <a:endParaRPr b="0" lang="en-PH" sz="1800" spc="-1" strike="noStrike">
              <a:latin typeface="Arial"/>
            </a:endParaRPr>
          </a:p>
        </p:txBody>
      </p:sp>
      <p:pic>
        <p:nvPicPr>
          <p:cNvPr id="226" name="" descr=""/>
          <p:cNvPicPr/>
          <p:nvPr/>
        </p:nvPicPr>
        <p:blipFill>
          <a:blip r:embed="rId2"/>
          <a:stretch/>
        </p:blipFill>
        <p:spPr>
          <a:xfrm>
            <a:off x="8280000" y="3600000"/>
            <a:ext cx="3239280" cy="245808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
          <p:cNvSpPr/>
          <p:nvPr/>
        </p:nvSpPr>
        <p:spPr>
          <a:xfrm>
            <a:off x="10260000" y="5746320"/>
            <a:ext cx="175680" cy="341280"/>
          </a:xfrm>
          <a:prstGeom prst="rect">
            <a:avLst/>
          </a:prstGeom>
          <a:noFill/>
          <a:ln w="0">
            <a:noFill/>
          </a:ln>
        </p:spPr>
        <p:style>
          <a:lnRef idx="0"/>
          <a:fillRef idx="0"/>
          <a:effectRef idx="0"/>
          <a:fontRef idx="minor"/>
        </p:style>
      </p:sp>
      <p:sp>
        <p:nvSpPr>
          <p:cNvPr id="228" name=""/>
          <p:cNvSpPr/>
          <p:nvPr/>
        </p:nvSpPr>
        <p:spPr>
          <a:xfrm>
            <a:off x="360000" y="1512720"/>
            <a:ext cx="6839280" cy="1330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2"/>
            </a:pPr>
            <a:r>
              <a:rPr b="1" lang="en-PH" sz="1800" spc="-1" strike="noStrike">
                <a:solidFill>
                  <a:srgbClr val="000000"/>
                </a:solidFill>
                <a:latin typeface="Lato"/>
                <a:ea typeface="AppleSystemUIFont"/>
              </a:rPr>
              <a:t>Scabies</a:t>
            </a:r>
            <a:r>
              <a:rPr b="0" lang="en-PH" sz="1800" spc="-1" strike="noStrike">
                <a:solidFill>
                  <a:srgbClr val="000000"/>
                </a:solidFill>
                <a:latin typeface="Lato"/>
                <a:ea typeface="AppleSystemUIFont"/>
              </a:rPr>
              <a:t> – It is caused by a tiny mite that enters the skin. It causes strong itching. Scabies can be passed through touching and sometimes through sharing personal things like towels and clothes.</a:t>
            </a:r>
            <a:endParaRPr b="0" lang="en-PH" sz="1800" spc="-1" strike="noStrike">
              <a:latin typeface="Arial"/>
            </a:endParaRPr>
          </a:p>
        </p:txBody>
      </p:sp>
      <p:pic>
        <p:nvPicPr>
          <p:cNvPr id="229" name="" descr=""/>
          <p:cNvPicPr/>
          <p:nvPr/>
        </p:nvPicPr>
        <p:blipFill>
          <a:blip r:embed="rId1"/>
          <a:stretch/>
        </p:blipFill>
        <p:spPr>
          <a:xfrm>
            <a:off x="7380000" y="1260000"/>
            <a:ext cx="3959280" cy="2159280"/>
          </a:xfrm>
          <a:prstGeom prst="rect">
            <a:avLst/>
          </a:prstGeom>
          <a:ln w="19080">
            <a:solidFill>
              <a:srgbClr val="000000"/>
            </a:solidFill>
            <a:round/>
          </a:ln>
        </p:spPr>
      </p:pic>
      <p:sp>
        <p:nvSpPr>
          <p:cNvPr id="230" name=""/>
          <p:cNvSpPr/>
          <p:nvPr/>
        </p:nvSpPr>
        <p:spPr>
          <a:xfrm>
            <a:off x="0" y="3420000"/>
            <a:ext cx="233928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Care for the Skin</a:t>
            </a:r>
            <a:endParaRPr b="0" lang="en-PH" sz="1800" spc="-1" strike="noStrike">
              <a:latin typeface="Arial"/>
            </a:endParaRPr>
          </a:p>
        </p:txBody>
      </p:sp>
      <p:sp>
        <p:nvSpPr>
          <p:cNvPr id="231" name=""/>
          <p:cNvSpPr/>
          <p:nvPr/>
        </p:nvSpPr>
        <p:spPr>
          <a:xfrm>
            <a:off x="614520" y="4608000"/>
            <a:ext cx="370476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1. Eat fruits and leafy vegetables.</a:t>
            </a:r>
            <a:endParaRPr b="0" lang="en-PH" sz="1800" spc="-1" strike="noStrike">
              <a:latin typeface="Arial"/>
            </a:endParaRPr>
          </a:p>
        </p:txBody>
      </p:sp>
      <p:pic>
        <p:nvPicPr>
          <p:cNvPr id="232" name="" descr=""/>
          <p:cNvPicPr/>
          <p:nvPr/>
        </p:nvPicPr>
        <p:blipFill>
          <a:blip r:embed="rId2"/>
          <a:stretch/>
        </p:blipFill>
        <p:spPr>
          <a:xfrm>
            <a:off x="7380000" y="3780000"/>
            <a:ext cx="3959280" cy="215928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
          <p:cNvSpPr/>
          <p:nvPr/>
        </p:nvSpPr>
        <p:spPr>
          <a:xfrm>
            <a:off x="10260000" y="5746320"/>
            <a:ext cx="175680" cy="341280"/>
          </a:xfrm>
          <a:prstGeom prst="rect">
            <a:avLst/>
          </a:prstGeom>
          <a:noFill/>
          <a:ln w="0">
            <a:noFill/>
          </a:ln>
        </p:spPr>
        <p:style>
          <a:lnRef idx="0"/>
          <a:fillRef idx="0"/>
          <a:effectRef idx="0"/>
          <a:fontRef idx="minor"/>
        </p:style>
      </p:sp>
      <p:sp>
        <p:nvSpPr>
          <p:cNvPr id="234" name=""/>
          <p:cNvSpPr/>
          <p:nvPr/>
        </p:nvSpPr>
        <p:spPr>
          <a:xfrm>
            <a:off x="828000" y="2664000"/>
            <a:ext cx="5219280" cy="474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2. Apply skin products like lotion to avoid dry skin.</a:t>
            </a:r>
            <a:endParaRPr b="0" lang="en-PH" sz="1800" spc="-1" strike="noStrike">
              <a:latin typeface="Arial"/>
            </a:endParaRPr>
          </a:p>
        </p:txBody>
      </p:sp>
      <p:pic>
        <p:nvPicPr>
          <p:cNvPr id="235" name="" descr=""/>
          <p:cNvPicPr/>
          <p:nvPr/>
        </p:nvPicPr>
        <p:blipFill>
          <a:blip r:embed="rId1"/>
          <a:stretch/>
        </p:blipFill>
        <p:spPr>
          <a:xfrm>
            <a:off x="7380000" y="1440000"/>
            <a:ext cx="4139280" cy="2879280"/>
          </a:xfrm>
          <a:prstGeom prst="rect">
            <a:avLst/>
          </a:prstGeom>
          <a:ln w="19080">
            <a:solidFill>
              <a:srgbClr val="000000"/>
            </a:solidFill>
            <a:round/>
          </a:ln>
        </p:spPr>
      </p:pic>
      <p:sp>
        <p:nvSpPr>
          <p:cNvPr id="236" name=""/>
          <p:cNvSpPr/>
          <p:nvPr/>
        </p:nvSpPr>
        <p:spPr>
          <a:xfrm>
            <a:off x="900000" y="4680000"/>
            <a:ext cx="10619280" cy="719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3"/>
            </a:pPr>
            <a:r>
              <a:rPr b="0" lang="en-PH" sz="1800" spc="-1" strike="noStrike">
                <a:solidFill>
                  <a:srgbClr val="000000"/>
                </a:solidFill>
                <a:latin typeface="Lato"/>
                <a:ea typeface="AppleSystemUIFont"/>
              </a:rPr>
              <a:t>Avoid too much exposure to the sun especially if the sun is very bright. When going outside, apply sunblock and use an umbrella to protect your skin from the harmful rays of the sun.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5680" cy="341280"/>
          </a:xfrm>
          <a:prstGeom prst="rect">
            <a:avLst/>
          </a:prstGeom>
          <a:noFill/>
          <a:ln w="0">
            <a:noFill/>
          </a:ln>
        </p:spPr>
        <p:style>
          <a:lnRef idx="0"/>
          <a:fillRef idx="0"/>
          <a:effectRef idx="0"/>
          <a:fontRef idx="minor"/>
        </p:style>
      </p:sp>
      <p:sp>
        <p:nvSpPr>
          <p:cNvPr id="126" name=""/>
          <p:cNvSpPr/>
          <p:nvPr/>
        </p:nvSpPr>
        <p:spPr>
          <a:xfrm>
            <a:off x="0" y="756000"/>
            <a:ext cx="5938920" cy="358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Main Parts of the Body and Their Functions</a:t>
            </a:r>
            <a:endParaRPr b="0" lang="en-PH" sz="1800" spc="-1" strike="noStrike">
              <a:latin typeface="Arial"/>
            </a:endParaRPr>
          </a:p>
        </p:txBody>
      </p:sp>
      <p:sp>
        <p:nvSpPr>
          <p:cNvPr id="127" name=""/>
          <p:cNvSpPr/>
          <p:nvPr/>
        </p:nvSpPr>
        <p:spPr>
          <a:xfrm>
            <a:off x="2045880" y="1440000"/>
            <a:ext cx="8098920" cy="473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Your body has three main parts. These are the head, the trunk, and the limbs.</a:t>
            </a:r>
            <a:endParaRPr b="0" lang="en-PH" sz="1800" spc="-1" strike="noStrike">
              <a:latin typeface="Arial"/>
            </a:endParaRPr>
          </a:p>
        </p:txBody>
      </p:sp>
      <p:sp>
        <p:nvSpPr>
          <p:cNvPr id="128" name=""/>
          <p:cNvSpPr/>
          <p:nvPr/>
        </p:nvSpPr>
        <p:spPr>
          <a:xfrm>
            <a:off x="216000" y="2880000"/>
            <a:ext cx="6982920" cy="1958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ec9ba4"/>
                </a:highlight>
                <a:latin typeface="Lato"/>
                <a:ea typeface="DejaVu Sans"/>
              </a:rPr>
              <a:t>Head</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Your head is at the very top of your body. The front part of your head is called the </a:t>
            </a:r>
            <a:r>
              <a:rPr b="1" lang="en-PH" sz="1800" spc="-1" strike="noStrike">
                <a:solidFill>
                  <a:srgbClr val="000000"/>
                </a:solidFill>
                <a:latin typeface="Lato"/>
                <a:ea typeface="AppleSystemUIFontBold"/>
              </a:rPr>
              <a:t>face</a:t>
            </a:r>
            <a:r>
              <a:rPr b="0" lang="en-PH" sz="1800" spc="-1" strike="noStrike">
                <a:solidFill>
                  <a:srgbClr val="000000"/>
                </a:solidFill>
                <a:latin typeface="Lato"/>
                <a:ea typeface="AppleSystemUIFont"/>
              </a:rPr>
              <a:t>. The face is made up of the forehead, cheeks, chin, eyes, nose, mouth, and ears. The tongue, lips, and teeth are parts of your mouth.</a:t>
            </a:r>
            <a:endParaRPr b="0" lang="en-PH" sz="1800" spc="-1" strike="noStrike">
              <a:latin typeface="Arial"/>
            </a:endParaRPr>
          </a:p>
        </p:txBody>
      </p:sp>
      <p:pic>
        <p:nvPicPr>
          <p:cNvPr id="129" name="" descr=""/>
          <p:cNvPicPr/>
          <p:nvPr/>
        </p:nvPicPr>
        <p:blipFill>
          <a:blip r:embed="rId1"/>
          <a:stretch/>
        </p:blipFill>
        <p:spPr>
          <a:xfrm>
            <a:off x="7344000" y="1980000"/>
            <a:ext cx="4318920" cy="3713760"/>
          </a:xfrm>
          <a:prstGeom prst="rect">
            <a:avLst/>
          </a:prstGeom>
          <a:ln w="19080">
            <a:solidFill>
              <a:srgbClr val="000000"/>
            </a:solidFill>
            <a:round/>
          </a:ln>
        </p:spPr>
      </p:pic>
      <p:sp>
        <p:nvSpPr>
          <p:cNvPr id="130" name=""/>
          <p:cNvSpPr/>
          <p:nvPr/>
        </p:nvSpPr>
        <p:spPr>
          <a:xfrm>
            <a:off x="7848000" y="5760000"/>
            <a:ext cx="3472560" cy="39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highlight>
                  <a:srgbClr val="ec9ba4"/>
                </a:highlight>
                <a:latin typeface="Lato"/>
                <a:ea typeface="DejaVu Sans"/>
              </a:rPr>
              <a:t>The different parts of the head.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0260000" y="5746320"/>
            <a:ext cx="175680" cy="341280"/>
          </a:xfrm>
          <a:prstGeom prst="rect">
            <a:avLst/>
          </a:prstGeom>
          <a:noFill/>
          <a:ln w="0">
            <a:noFill/>
          </a:ln>
        </p:spPr>
        <p:style>
          <a:lnRef idx="0"/>
          <a:fillRef idx="0"/>
          <a:effectRef idx="0"/>
          <a:fontRef idx="minor"/>
        </p:style>
      </p:sp>
      <p:sp>
        <p:nvSpPr>
          <p:cNvPr id="132" name=""/>
          <p:cNvSpPr/>
          <p:nvPr/>
        </p:nvSpPr>
        <p:spPr>
          <a:xfrm>
            <a:off x="385560" y="1512000"/>
            <a:ext cx="11419920" cy="107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top and back parts of your head are covered with </a:t>
            </a:r>
            <a:r>
              <a:rPr b="1" lang="en-PH" sz="1800" spc="-1" strike="noStrike">
                <a:solidFill>
                  <a:srgbClr val="000000"/>
                </a:solidFill>
                <a:latin typeface="Lato"/>
                <a:ea typeface="DejaVu Sans"/>
              </a:rPr>
              <a:t>hair</a:t>
            </a:r>
            <a:r>
              <a:rPr b="0" lang="en-PH" sz="1800" spc="-1" strike="noStrike">
                <a:solidFill>
                  <a:srgbClr val="000000"/>
                </a:solidFill>
                <a:latin typeface="Lato"/>
                <a:ea typeface="DejaVu Sans"/>
              </a:rPr>
              <a:t>. Hair keeps your head warm. Each hair grows out from a tiny hole in the skin. The roots of your hair get food from the blood. This makes your hair grow. The hair on your head keeps on growing all the time.</a:t>
            </a:r>
            <a:endParaRPr b="0" lang="en-PH" sz="1800" spc="-1" strike="noStrike">
              <a:latin typeface="Arial"/>
            </a:endParaRPr>
          </a:p>
        </p:txBody>
      </p:sp>
      <p:sp>
        <p:nvSpPr>
          <p:cNvPr id="133" name=""/>
          <p:cNvSpPr/>
          <p:nvPr/>
        </p:nvSpPr>
        <p:spPr>
          <a:xfrm>
            <a:off x="440280" y="2736000"/>
            <a:ext cx="1131048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head has the </a:t>
            </a:r>
            <a:r>
              <a:rPr b="1" lang="en-PH" sz="1800" spc="-1" strike="noStrike">
                <a:solidFill>
                  <a:srgbClr val="000000"/>
                </a:solidFill>
                <a:latin typeface="Lato"/>
                <a:ea typeface="AppleSystemUIFont"/>
              </a:rPr>
              <a:t>eyes</a:t>
            </a:r>
            <a:r>
              <a:rPr b="0"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ears</a:t>
            </a:r>
            <a:r>
              <a:rPr b="0"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nose</a:t>
            </a:r>
            <a:r>
              <a:rPr b="0" lang="en-PH" sz="1800" spc="-1" strike="noStrike">
                <a:solidFill>
                  <a:srgbClr val="000000"/>
                </a:solidFill>
                <a:latin typeface="Lato"/>
                <a:ea typeface="AppleSystemUIFont"/>
              </a:rPr>
              <a:t>, and the </a:t>
            </a:r>
            <a:r>
              <a:rPr b="1" lang="en-PH" sz="1800" spc="-1" strike="noStrike">
                <a:solidFill>
                  <a:srgbClr val="000000"/>
                </a:solidFill>
                <a:latin typeface="Lato"/>
                <a:ea typeface="AppleSystemUIFont"/>
              </a:rPr>
              <a:t>tongue</a:t>
            </a:r>
            <a:r>
              <a:rPr b="0" lang="en-PH" sz="1800" spc="-1" strike="noStrike">
                <a:solidFill>
                  <a:srgbClr val="000000"/>
                </a:solidFill>
                <a:latin typeface="Lato"/>
                <a:ea typeface="AppleSystemUIFont"/>
              </a:rPr>
              <a:t> in the mouth. These are four of the five sense organs and they let you see, hear, smell, and taste, respectively. Can you point to these sense organs and name them?</a:t>
            </a:r>
            <a:endParaRPr b="0" lang="en-PH" sz="1800" spc="-1" strike="noStrike">
              <a:latin typeface="Arial"/>
            </a:endParaRPr>
          </a:p>
        </p:txBody>
      </p:sp>
      <p:sp>
        <p:nvSpPr>
          <p:cNvPr id="134" name=""/>
          <p:cNvSpPr/>
          <p:nvPr/>
        </p:nvSpPr>
        <p:spPr>
          <a:xfrm>
            <a:off x="430560" y="3976920"/>
            <a:ext cx="1133028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skull</a:t>
            </a:r>
            <a:r>
              <a:rPr b="0" lang="en-PH" sz="1800" spc="-1" strike="noStrike">
                <a:solidFill>
                  <a:srgbClr val="000000"/>
                </a:solidFill>
                <a:latin typeface="Lato"/>
                <a:ea typeface="AppleSystemUIFont"/>
              </a:rPr>
              <a:t> is the bone that supports these delicate organs or parts. The skull also protects the brain which is inside the head.</a:t>
            </a:r>
            <a:endParaRPr b="0" lang="en-PH" sz="1800" spc="-1" strike="noStrike">
              <a:latin typeface="Arial"/>
            </a:endParaRPr>
          </a:p>
        </p:txBody>
      </p:sp>
      <p:sp>
        <p:nvSpPr>
          <p:cNvPr id="135" name=""/>
          <p:cNvSpPr/>
          <p:nvPr/>
        </p:nvSpPr>
        <p:spPr>
          <a:xfrm>
            <a:off x="358920" y="4968000"/>
            <a:ext cx="1147284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head is connected to the trunk of the body by the neck. The </a:t>
            </a:r>
            <a:r>
              <a:rPr b="1" lang="en-PH" sz="1800" spc="-1" strike="noStrike">
                <a:solidFill>
                  <a:srgbClr val="000000"/>
                </a:solidFill>
                <a:latin typeface="Lato"/>
                <a:ea typeface="AppleSystemUIFont"/>
              </a:rPr>
              <a:t>neck</a:t>
            </a:r>
            <a:r>
              <a:rPr b="0" lang="en-PH" sz="1800" spc="-1" strike="noStrike">
                <a:solidFill>
                  <a:srgbClr val="000000"/>
                </a:solidFill>
                <a:latin typeface="Lato"/>
                <a:ea typeface="AppleSystemUIFont"/>
              </a:rPr>
              <a:t> allows the head to turn left and right. It also helps the head move upward and downward.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260000" y="5746320"/>
            <a:ext cx="175680" cy="341280"/>
          </a:xfrm>
          <a:prstGeom prst="rect">
            <a:avLst/>
          </a:prstGeom>
          <a:noFill/>
          <a:ln w="0">
            <a:noFill/>
          </a:ln>
        </p:spPr>
        <p:style>
          <a:lnRef idx="0"/>
          <a:fillRef idx="0"/>
          <a:effectRef idx="0"/>
          <a:fontRef idx="minor"/>
        </p:style>
      </p:sp>
      <p:sp>
        <p:nvSpPr>
          <p:cNvPr id="137" name=""/>
          <p:cNvSpPr/>
          <p:nvPr/>
        </p:nvSpPr>
        <p:spPr>
          <a:xfrm>
            <a:off x="288000" y="342360"/>
            <a:ext cx="10331280" cy="1636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ec9ba4"/>
                </a:highlight>
                <a:latin typeface="Lato"/>
                <a:ea typeface="DejaVu Sans"/>
              </a:rPr>
              <a:t>Trunk</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Your trunk is also called the </a:t>
            </a:r>
            <a:r>
              <a:rPr b="1" lang="en-PH" sz="1800" spc="-1" strike="noStrike">
                <a:solidFill>
                  <a:srgbClr val="000000"/>
                </a:solidFill>
                <a:latin typeface="Lato"/>
                <a:ea typeface="AppleSystemUIFont"/>
              </a:rPr>
              <a:t>torso</a:t>
            </a:r>
            <a:r>
              <a:rPr b="0" lang="en-PH" sz="1800" spc="-1" strike="noStrike">
                <a:solidFill>
                  <a:srgbClr val="000000"/>
                </a:solidFill>
                <a:latin typeface="Lato"/>
                <a:ea typeface="AppleSystemUIFont"/>
              </a:rPr>
              <a:t>. Your trunk is made up of the chest and abdomen. Your head and limbs are connected to your trunk. It is supported by a number of bones. The bones in the trunk protect your internal organs.</a:t>
            </a:r>
            <a:endParaRPr b="0" lang="en-PH" sz="1800" spc="-1" strike="noStrike">
              <a:latin typeface="Arial"/>
            </a:endParaRPr>
          </a:p>
        </p:txBody>
      </p:sp>
      <p:pic>
        <p:nvPicPr>
          <p:cNvPr id="138" name="" descr=""/>
          <p:cNvPicPr/>
          <p:nvPr/>
        </p:nvPicPr>
        <p:blipFill>
          <a:blip r:embed="rId1"/>
          <a:stretch/>
        </p:blipFill>
        <p:spPr>
          <a:xfrm>
            <a:off x="3935880" y="2033640"/>
            <a:ext cx="4318920" cy="3688560"/>
          </a:xfrm>
          <a:prstGeom prst="rect">
            <a:avLst/>
          </a:prstGeom>
          <a:ln w="19080">
            <a:solidFill>
              <a:srgbClr val="111111"/>
            </a:solidFill>
            <a:round/>
          </a:ln>
        </p:spPr>
      </p:pic>
      <p:sp>
        <p:nvSpPr>
          <p:cNvPr id="139" name=""/>
          <p:cNvSpPr/>
          <p:nvPr/>
        </p:nvSpPr>
        <p:spPr>
          <a:xfrm>
            <a:off x="4032000" y="5796000"/>
            <a:ext cx="4138920" cy="39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highlight>
                  <a:srgbClr val="ec9ba4"/>
                </a:highlight>
                <a:latin typeface="Lato"/>
                <a:ea typeface="AppleSystemUIFont"/>
              </a:rPr>
              <a:t>The different parts of the human trunk.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5680" cy="341280"/>
          </a:xfrm>
          <a:prstGeom prst="rect">
            <a:avLst/>
          </a:prstGeom>
          <a:noFill/>
          <a:ln w="0">
            <a:noFill/>
          </a:ln>
        </p:spPr>
        <p:style>
          <a:lnRef idx="0"/>
          <a:fillRef idx="0"/>
          <a:effectRef idx="0"/>
          <a:fontRef idx="minor"/>
        </p:style>
      </p:sp>
      <p:sp>
        <p:nvSpPr>
          <p:cNvPr id="141" name=""/>
          <p:cNvSpPr/>
          <p:nvPr/>
        </p:nvSpPr>
        <p:spPr>
          <a:xfrm>
            <a:off x="360000" y="1541880"/>
            <a:ext cx="10823400" cy="437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heart</a:t>
            </a:r>
            <a:r>
              <a:rPr b="0" lang="en-PH" sz="1800" spc="-1" strike="noStrike">
                <a:solidFill>
                  <a:srgbClr val="000000"/>
                </a:solidFill>
                <a:latin typeface="Lato"/>
                <a:ea typeface="AppleSystemUIFont"/>
              </a:rPr>
              <a:t> and </a:t>
            </a:r>
            <a:r>
              <a:rPr b="1" lang="en-PH" sz="1800" spc="-1" strike="noStrike">
                <a:solidFill>
                  <a:srgbClr val="000000"/>
                </a:solidFill>
                <a:latin typeface="Lato"/>
                <a:ea typeface="AppleSystemUIFont"/>
              </a:rPr>
              <a:t>lungs</a:t>
            </a:r>
            <a:r>
              <a:rPr b="0" lang="en-PH" sz="1800" spc="-1" strike="noStrike">
                <a:solidFill>
                  <a:srgbClr val="000000"/>
                </a:solidFill>
                <a:latin typeface="Lato"/>
                <a:ea typeface="AppleSystemUIFont"/>
              </a:rPr>
              <a:t> are inside your chest. The </a:t>
            </a:r>
            <a:r>
              <a:rPr b="1" lang="en-PH" sz="1800" spc="-1" strike="noStrike">
                <a:solidFill>
                  <a:srgbClr val="000000"/>
                </a:solidFill>
                <a:latin typeface="Lato"/>
                <a:ea typeface="AppleSystemUIFont"/>
              </a:rPr>
              <a:t>stomach</a:t>
            </a:r>
            <a:r>
              <a:rPr b="0" lang="en-PH" sz="1800" spc="-1" strike="noStrike">
                <a:solidFill>
                  <a:srgbClr val="000000"/>
                </a:solidFill>
                <a:latin typeface="Lato"/>
                <a:ea typeface="AppleSystemUIFont"/>
              </a:rPr>
              <a:t> and </a:t>
            </a:r>
            <a:r>
              <a:rPr b="1" lang="en-PH" sz="1800" spc="-1" strike="noStrike">
                <a:solidFill>
                  <a:srgbClr val="000000"/>
                </a:solidFill>
                <a:latin typeface="Lato"/>
                <a:ea typeface="AppleSystemUIFont"/>
              </a:rPr>
              <a:t>intestines</a:t>
            </a:r>
            <a:r>
              <a:rPr b="0" lang="en-PH" sz="1800" spc="-1" strike="noStrike">
                <a:solidFill>
                  <a:srgbClr val="000000"/>
                </a:solidFill>
                <a:latin typeface="Lato"/>
                <a:ea typeface="AppleSystemUIFont"/>
              </a:rPr>
              <a:t> are inside your abdomen.</a:t>
            </a:r>
            <a:endParaRPr b="0" lang="en-PH" sz="1800" spc="-1" strike="noStrike">
              <a:latin typeface="Arial"/>
            </a:endParaRPr>
          </a:p>
        </p:txBody>
      </p:sp>
      <p:sp>
        <p:nvSpPr>
          <p:cNvPr id="142" name=""/>
          <p:cNvSpPr/>
          <p:nvPr/>
        </p:nvSpPr>
        <p:spPr>
          <a:xfrm>
            <a:off x="414000" y="2160000"/>
            <a:ext cx="11364120" cy="71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navel</a:t>
            </a:r>
            <a:r>
              <a:rPr b="0" lang="en-PH" sz="1800" spc="-1" strike="noStrike">
                <a:solidFill>
                  <a:srgbClr val="000000"/>
                </a:solidFill>
                <a:latin typeface="Lato"/>
                <a:ea typeface="AppleSystemUIFont"/>
              </a:rPr>
              <a:t> or the belly button is the part where your umbilical cord was once attached. The umbilical cord connects the unborn child to the mother during pregnancy.</a:t>
            </a:r>
            <a:endParaRPr b="0" lang="en-PH" sz="1800" spc="-1" strike="noStrike">
              <a:latin typeface="Arial"/>
            </a:endParaRPr>
          </a:p>
        </p:txBody>
      </p:sp>
      <p:sp>
        <p:nvSpPr>
          <p:cNvPr id="143" name=""/>
          <p:cNvSpPr/>
          <p:nvPr/>
        </p:nvSpPr>
        <p:spPr>
          <a:xfrm>
            <a:off x="362880" y="3061440"/>
            <a:ext cx="11466000" cy="717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group of </a:t>
            </a:r>
            <a:r>
              <a:rPr b="1" lang="en-PH" sz="1800" spc="-1" strike="noStrike">
                <a:solidFill>
                  <a:srgbClr val="000000"/>
                </a:solidFill>
                <a:latin typeface="Lato"/>
                <a:ea typeface="AppleSystemUIFont"/>
              </a:rPr>
              <a:t>bones</a:t>
            </a:r>
            <a:r>
              <a:rPr b="0" lang="en-PH" sz="1800" spc="-1" strike="noStrike">
                <a:solidFill>
                  <a:srgbClr val="000000"/>
                </a:solidFill>
                <a:latin typeface="Lato"/>
                <a:ea typeface="AppleSystemUIFont"/>
              </a:rPr>
              <a:t> supports the whole trunk. These bones make up the vertebral column, the ribs, and the hip bones.</a:t>
            </a:r>
            <a:endParaRPr b="0" lang="en-PH" sz="1800" spc="-1" strike="noStrike">
              <a:latin typeface="Arial"/>
            </a:endParaRPr>
          </a:p>
        </p:txBody>
      </p:sp>
      <p:sp>
        <p:nvSpPr>
          <p:cNvPr id="144" name=""/>
          <p:cNvSpPr/>
          <p:nvPr/>
        </p:nvSpPr>
        <p:spPr>
          <a:xfrm>
            <a:off x="432000" y="3960000"/>
            <a:ext cx="8278920" cy="467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ribs</a:t>
            </a:r>
            <a:r>
              <a:rPr b="0" lang="en-PH" sz="1800" spc="-1" strike="noStrike">
                <a:solidFill>
                  <a:srgbClr val="000000"/>
                </a:solidFill>
                <a:latin typeface="Lato"/>
                <a:ea typeface="AppleSystemUIFont"/>
              </a:rPr>
              <a:t> support the chest. The rib bones protect the lungs and the heart.</a:t>
            </a:r>
            <a:endParaRPr b="0" lang="en-PH" sz="1800" spc="-1" strike="noStrike">
              <a:latin typeface="Arial"/>
            </a:endParaRPr>
          </a:p>
        </p:txBody>
      </p:sp>
      <p:sp>
        <p:nvSpPr>
          <p:cNvPr id="145" name=""/>
          <p:cNvSpPr/>
          <p:nvPr/>
        </p:nvSpPr>
        <p:spPr>
          <a:xfrm>
            <a:off x="335880" y="4570560"/>
            <a:ext cx="1151892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trunk has many muscles that work in different ways. Some muscles hold the body in an upright position. Other muscles connect the backbones and the hips while other muscles make the arms and shoulders work together.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0260000" y="5746320"/>
            <a:ext cx="175680" cy="341280"/>
          </a:xfrm>
          <a:prstGeom prst="rect">
            <a:avLst/>
          </a:prstGeom>
          <a:noFill/>
          <a:ln w="0">
            <a:noFill/>
          </a:ln>
        </p:spPr>
        <p:style>
          <a:lnRef idx="0"/>
          <a:fillRef idx="0"/>
          <a:effectRef idx="0"/>
          <a:fontRef idx="minor"/>
        </p:style>
      </p:sp>
      <p:sp>
        <p:nvSpPr>
          <p:cNvPr id="147" name=""/>
          <p:cNvSpPr/>
          <p:nvPr/>
        </p:nvSpPr>
        <p:spPr>
          <a:xfrm>
            <a:off x="180000" y="576000"/>
            <a:ext cx="10258920" cy="1345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ec9ba4"/>
                </a:highlight>
                <a:latin typeface="Lato"/>
                <a:ea typeface="DejaVu Sans"/>
              </a:rPr>
              <a:t>Limbs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limbs are the most movable parts of the body. Your limbs are made up of two parts: the </a:t>
            </a:r>
            <a:r>
              <a:rPr b="1" lang="en-PH" sz="1800" spc="-1" strike="noStrike">
                <a:solidFill>
                  <a:srgbClr val="000000"/>
                </a:solidFill>
                <a:latin typeface="Lato"/>
                <a:ea typeface="AppleSystemUIFont"/>
              </a:rPr>
              <a:t>upper limbs</a:t>
            </a:r>
            <a:r>
              <a:rPr b="0" lang="en-PH" sz="1800" spc="-1" strike="noStrike">
                <a:solidFill>
                  <a:srgbClr val="000000"/>
                </a:solidFill>
                <a:latin typeface="Lato"/>
                <a:ea typeface="AppleSystemUIFont"/>
              </a:rPr>
              <a:t> and the </a:t>
            </a:r>
            <a:r>
              <a:rPr b="1" lang="en-PH" sz="1800" spc="-1" strike="noStrike">
                <a:solidFill>
                  <a:srgbClr val="000000"/>
                </a:solidFill>
                <a:latin typeface="Lato"/>
                <a:ea typeface="AppleSystemUIFont"/>
              </a:rPr>
              <a:t>lower limbs</a:t>
            </a:r>
            <a:r>
              <a:rPr b="0" lang="en-PH" sz="1800" spc="-1" strike="noStrike">
                <a:solidFill>
                  <a:srgbClr val="000000"/>
                </a:solidFill>
                <a:latin typeface="Lato"/>
                <a:ea typeface="AppleSystemUIFont"/>
              </a:rPr>
              <a:t>.</a:t>
            </a:r>
            <a:endParaRPr b="0" lang="en-PH" sz="1800" spc="-1" strike="noStrike">
              <a:latin typeface="Arial"/>
            </a:endParaRPr>
          </a:p>
        </p:txBody>
      </p:sp>
      <p:pic>
        <p:nvPicPr>
          <p:cNvPr id="148" name="" descr=""/>
          <p:cNvPicPr/>
          <p:nvPr/>
        </p:nvPicPr>
        <p:blipFill>
          <a:blip r:embed="rId1"/>
          <a:stretch/>
        </p:blipFill>
        <p:spPr>
          <a:xfrm>
            <a:off x="7740000" y="1620000"/>
            <a:ext cx="4082040" cy="4138920"/>
          </a:xfrm>
          <a:prstGeom prst="rect">
            <a:avLst/>
          </a:prstGeom>
          <a:ln w="19080">
            <a:solidFill>
              <a:srgbClr val="000000"/>
            </a:solidFill>
            <a:round/>
          </a:ln>
        </p:spPr>
      </p:pic>
      <p:sp>
        <p:nvSpPr>
          <p:cNvPr id="149" name=""/>
          <p:cNvSpPr/>
          <p:nvPr/>
        </p:nvSpPr>
        <p:spPr>
          <a:xfrm>
            <a:off x="180000" y="2448720"/>
            <a:ext cx="7198920" cy="1330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upper limbs</a:t>
            </a:r>
            <a:r>
              <a:rPr b="0" lang="en-PH" sz="1800" spc="-1" strike="noStrike">
                <a:solidFill>
                  <a:srgbClr val="000000"/>
                </a:solidFill>
                <a:latin typeface="Lato"/>
                <a:ea typeface="DejaVu Sans"/>
              </a:rPr>
              <a:t> are composed of the upper arm, elbow, forearm, wrist, and hand. The hand consists of the palm and fingers. You can extend your arms and forearms to reach out. The fingers of your hands can pick up, grasp, and hold objects.</a:t>
            </a:r>
            <a:endParaRPr b="0" lang="en-PH" sz="1800" spc="-1" strike="noStrike">
              <a:latin typeface="Arial"/>
            </a:endParaRPr>
          </a:p>
        </p:txBody>
      </p:sp>
      <p:sp>
        <p:nvSpPr>
          <p:cNvPr id="150" name=""/>
          <p:cNvSpPr/>
          <p:nvPr/>
        </p:nvSpPr>
        <p:spPr>
          <a:xfrm>
            <a:off x="180360" y="4141800"/>
            <a:ext cx="7198920" cy="717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lower limbs</a:t>
            </a:r>
            <a:r>
              <a:rPr b="0" lang="en-PH" sz="1800" spc="-1" strike="noStrike">
                <a:solidFill>
                  <a:srgbClr val="000000"/>
                </a:solidFill>
                <a:latin typeface="Lato"/>
                <a:ea typeface="AppleSystemUIFont"/>
              </a:rPr>
              <a:t> are composed of the thigh, knee, leg, ankle, and foot. They are used for running, walking, and jumping.</a:t>
            </a:r>
            <a:endParaRPr b="0" lang="en-PH" sz="1800" spc="-1" strike="noStrike">
              <a:latin typeface="Arial"/>
            </a:endParaRPr>
          </a:p>
        </p:txBody>
      </p:sp>
      <p:sp>
        <p:nvSpPr>
          <p:cNvPr id="151" name=""/>
          <p:cNvSpPr/>
          <p:nvPr/>
        </p:nvSpPr>
        <p:spPr>
          <a:xfrm>
            <a:off x="7848000" y="5825160"/>
            <a:ext cx="395892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highlight>
                  <a:srgbClr val="ec9ba4"/>
                </a:highlight>
                <a:latin typeface="Lato"/>
                <a:ea typeface="AppleSystemUIFont"/>
              </a:rPr>
              <a:t>The upper limbs and the lower limbs.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0260000" y="5746320"/>
            <a:ext cx="175680" cy="341280"/>
          </a:xfrm>
          <a:prstGeom prst="rect">
            <a:avLst/>
          </a:prstGeom>
          <a:noFill/>
          <a:ln w="0">
            <a:noFill/>
          </a:ln>
        </p:spPr>
        <p:style>
          <a:lnRef idx="0"/>
          <a:fillRef idx="0"/>
          <a:effectRef idx="0"/>
          <a:fontRef idx="minor"/>
        </p:style>
      </p:sp>
      <p:sp>
        <p:nvSpPr>
          <p:cNvPr id="153" name=""/>
          <p:cNvSpPr/>
          <p:nvPr/>
        </p:nvSpPr>
        <p:spPr>
          <a:xfrm>
            <a:off x="0" y="324000"/>
            <a:ext cx="3598920" cy="358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AppleSystemUIFont"/>
                <a:ea typeface="AppleSystemUIFont"/>
              </a:rPr>
              <a:t>Your Active Sense Organs</a:t>
            </a:r>
            <a:endParaRPr b="0" lang="en-PH" sz="1800" spc="-1" strike="noStrike">
              <a:latin typeface="Arial"/>
            </a:endParaRPr>
          </a:p>
        </p:txBody>
      </p:sp>
      <p:sp>
        <p:nvSpPr>
          <p:cNvPr id="154" name=""/>
          <p:cNvSpPr/>
          <p:nvPr/>
        </p:nvSpPr>
        <p:spPr>
          <a:xfrm>
            <a:off x="2801880" y="828000"/>
            <a:ext cx="658692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The eyes, ears, nose, tongue, and skin are your sense organs.</a:t>
            </a:r>
            <a:endParaRPr b="0" lang="en-PH" sz="1800" spc="-1" strike="noStrike">
              <a:latin typeface="Arial"/>
            </a:endParaRPr>
          </a:p>
        </p:txBody>
      </p:sp>
      <p:graphicFrame>
        <p:nvGraphicFramePr>
          <p:cNvPr id="155" name=""/>
          <p:cNvGraphicFramePr/>
          <p:nvPr/>
        </p:nvGraphicFramePr>
        <p:xfrm>
          <a:off x="1008000" y="1728000"/>
          <a:ext cx="10259280" cy="4319640"/>
        </p:xfrm>
        <a:graphic>
          <a:graphicData uri="http://schemas.openxmlformats.org/drawingml/2006/table">
            <a:tbl>
              <a:tblPr/>
              <a:tblGrid>
                <a:gridCol w="3418920"/>
                <a:gridCol w="3418920"/>
                <a:gridCol w="3421800"/>
              </a:tblGrid>
              <a:tr h="2158920">
                <a:tc gridSpan="2">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16108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56" name="" descr=""/>
          <p:cNvPicPr/>
          <p:nvPr/>
        </p:nvPicPr>
        <p:blipFill>
          <a:blip r:embed="rId1"/>
          <a:stretch/>
        </p:blipFill>
        <p:spPr>
          <a:xfrm>
            <a:off x="2412000" y="1908000"/>
            <a:ext cx="4096080" cy="1732320"/>
          </a:xfrm>
          <a:prstGeom prst="rect">
            <a:avLst/>
          </a:prstGeom>
          <a:ln w="19080">
            <a:solidFill>
              <a:srgbClr val="000000"/>
            </a:solidFill>
            <a:round/>
          </a:ln>
        </p:spPr>
      </p:pic>
      <p:pic>
        <p:nvPicPr>
          <p:cNvPr id="157" name="" descr=""/>
          <p:cNvPicPr/>
          <p:nvPr/>
        </p:nvPicPr>
        <p:blipFill>
          <a:blip r:embed="rId2"/>
          <a:stretch/>
        </p:blipFill>
        <p:spPr>
          <a:xfrm>
            <a:off x="8533800" y="1836000"/>
            <a:ext cx="2121120" cy="1978920"/>
          </a:xfrm>
          <a:prstGeom prst="rect">
            <a:avLst/>
          </a:prstGeom>
          <a:ln w="19080">
            <a:solidFill>
              <a:srgbClr val="000000"/>
            </a:solidFill>
            <a:round/>
          </a:ln>
        </p:spPr>
      </p:pic>
      <p:pic>
        <p:nvPicPr>
          <p:cNvPr id="158" name="" descr=""/>
          <p:cNvPicPr/>
          <p:nvPr/>
        </p:nvPicPr>
        <p:blipFill>
          <a:blip r:embed="rId3"/>
          <a:stretch/>
        </p:blipFill>
        <p:spPr>
          <a:xfrm>
            <a:off x="1944000" y="4032000"/>
            <a:ext cx="1618920" cy="1874160"/>
          </a:xfrm>
          <a:prstGeom prst="rect">
            <a:avLst/>
          </a:prstGeom>
          <a:ln w="19080">
            <a:solidFill>
              <a:srgbClr val="000000"/>
            </a:solidFill>
            <a:round/>
          </a:ln>
        </p:spPr>
      </p:pic>
      <p:pic>
        <p:nvPicPr>
          <p:cNvPr id="159" name="" descr=""/>
          <p:cNvPicPr/>
          <p:nvPr/>
        </p:nvPicPr>
        <p:blipFill>
          <a:blip r:embed="rId4"/>
          <a:stretch/>
        </p:blipFill>
        <p:spPr>
          <a:xfrm>
            <a:off x="4752000" y="4104000"/>
            <a:ext cx="2806920" cy="1798920"/>
          </a:xfrm>
          <a:prstGeom prst="rect">
            <a:avLst/>
          </a:prstGeom>
          <a:ln w="19080">
            <a:solidFill>
              <a:srgbClr val="000000"/>
            </a:solidFill>
            <a:round/>
          </a:ln>
        </p:spPr>
      </p:pic>
      <p:pic>
        <p:nvPicPr>
          <p:cNvPr id="160" name="" descr=""/>
          <p:cNvPicPr/>
          <p:nvPr/>
        </p:nvPicPr>
        <p:blipFill>
          <a:blip r:embed="rId5"/>
          <a:stretch/>
        </p:blipFill>
        <p:spPr>
          <a:xfrm>
            <a:off x="8064000" y="4068000"/>
            <a:ext cx="3017160" cy="1798920"/>
          </a:xfrm>
          <a:prstGeom prst="rect">
            <a:avLst/>
          </a:prstGeom>
          <a:ln w="19080">
            <a:solidFill>
              <a:srgbClr val="000000"/>
            </a:solidFill>
            <a:round/>
          </a:ln>
        </p:spPr>
      </p:pic>
      <p:sp>
        <p:nvSpPr>
          <p:cNvPr id="161" name=""/>
          <p:cNvSpPr/>
          <p:nvPr/>
        </p:nvSpPr>
        <p:spPr>
          <a:xfrm>
            <a:off x="4014000" y="1296720"/>
            <a:ext cx="4163040" cy="39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highlight>
                  <a:srgbClr val="ec9ba4"/>
                </a:highlight>
                <a:latin typeface="Lato"/>
                <a:ea typeface="AppleSystemUIFont"/>
              </a:rPr>
              <a:t>The different sense organs of the body.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10260000" y="5746320"/>
            <a:ext cx="175680" cy="341280"/>
          </a:xfrm>
          <a:prstGeom prst="rect">
            <a:avLst/>
          </a:prstGeom>
          <a:noFill/>
          <a:ln w="0">
            <a:noFill/>
          </a:ln>
        </p:spPr>
        <p:style>
          <a:lnRef idx="0"/>
          <a:fillRef idx="0"/>
          <a:effectRef idx="0"/>
          <a:fontRef idx="minor"/>
        </p:style>
      </p:sp>
      <p:sp>
        <p:nvSpPr>
          <p:cNvPr id="163" name=""/>
          <p:cNvSpPr/>
          <p:nvPr/>
        </p:nvSpPr>
        <p:spPr>
          <a:xfrm>
            <a:off x="396000" y="1285200"/>
            <a:ext cx="1140012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Your sense organs tell you about the things around you. Without these sense organs, it will be difficult to enjoy your surroundings.</a:t>
            </a:r>
            <a:endParaRPr b="0" lang="en-PH" sz="1800" spc="-1" strike="noStrike">
              <a:latin typeface="Arial"/>
            </a:endParaRPr>
          </a:p>
        </p:txBody>
      </p:sp>
      <p:sp>
        <p:nvSpPr>
          <p:cNvPr id="164" name=""/>
          <p:cNvSpPr/>
          <p:nvPr/>
        </p:nvSpPr>
        <p:spPr>
          <a:xfrm>
            <a:off x="400680" y="2014920"/>
            <a:ext cx="1139040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Sense organs help you see, hear, smell, feel the things in your environment, and taste the different food you eat.</a:t>
            </a:r>
            <a:endParaRPr b="0" lang="en-PH" sz="1800" spc="-1" strike="noStrike">
              <a:latin typeface="Arial"/>
            </a:endParaRPr>
          </a:p>
        </p:txBody>
      </p:sp>
      <p:sp>
        <p:nvSpPr>
          <p:cNvPr id="165" name=""/>
          <p:cNvSpPr/>
          <p:nvPr/>
        </p:nvSpPr>
        <p:spPr>
          <a:xfrm>
            <a:off x="279000" y="2716920"/>
            <a:ext cx="1163412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If you do not take good care of your sense organs, they can become weak and may not work properly. Germs can easily enter your body which can make you sick.</a:t>
            </a:r>
            <a:endParaRPr b="0" lang="en-PH" sz="1800" spc="-1" strike="noStrike">
              <a:latin typeface="Arial"/>
            </a:endParaRPr>
          </a:p>
        </p:txBody>
      </p:sp>
      <p:sp>
        <p:nvSpPr>
          <p:cNvPr id="166" name=""/>
          <p:cNvSpPr/>
          <p:nvPr/>
        </p:nvSpPr>
        <p:spPr>
          <a:xfrm>
            <a:off x="360000" y="3960000"/>
            <a:ext cx="5978160" cy="1330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ec9ba4"/>
                </a:highlight>
                <a:latin typeface="Lato"/>
                <a:ea typeface="DejaVu Sans"/>
              </a:rPr>
              <a:t>The Eyes</a:t>
            </a: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
              </a:rPr>
              <a:t>eyes</a:t>
            </a:r>
            <a:r>
              <a:rPr b="0" lang="en-PH" sz="1800" spc="-1" strike="noStrike">
                <a:solidFill>
                  <a:srgbClr val="000000"/>
                </a:solidFill>
                <a:latin typeface="Lato"/>
                <a:ea typeface="AppleSystemUIFont"/>
              </a:rPr>
              <a:t> are the organs of sight that help us see things around us.</a:t>
            </a:r>
            <a:endParaRPr b="0" lang="en-PH" sz="1800" spc="-1" strike="noStrike">
              <a:latin typeface="Arial"/>
            </a:endParaRPr>
          </a:p>
        </p:txBody>
      </p:sp>
      <p:pic>
        <p:nvPicPr>
          <p:cNvPr id="167" name="" descr=""/>
          <p:cNvPicPr/>
          <p:nvPr/>
        </p:nvPicPr>
        <p:blipFill>
          <a:blip r:embed="rId1"/>
          <a:stretch/>
        </p:blipFill>
        <p:spPr>
          <a:xfrm>
            <a:off x="6660000" y="3240000"/>
            <a:ext cx="5096520" cy="261576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10260000" y="5746320"/>
            <a:ext cx="175680" cy="341280"/>
          </a:xfrm>
          <a:prstGeom prst="rect">
            <a:avLst/>
          </a:prstGeom>
          <a:noFill/>
          <a:ln w="0">
            <a:noFill/>
          </a:ln>
        </p:spPr>
        <p:style>
          <a:lnRef idx="0"/>
          <a:fillRef idx="0"/>
          <a:effectRef idx="0"/>
          <a:fontRef idx="minor"/>
        </p:style>
      </p:sp>
      <p:sp>
        <p:nvSpPr>
          <p:cNvPr id="169" name=""/>
          <p:cNvSpPr/>
          <p:nvPr/>
        </p:nvSpPr>
        <p:spPr>
          <a:xfrm>
            <a:off x="0" y="1116000"/>
            <a:ext cx="4138920" cy="39492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
              </a:rPr>
              <a:t>Common Diseases of the Eyes</a:t>
            </a:r>
            <a:endParaRPr b="0" lang="en-PH" sz="1800" spc="-1" strike="noStrike">
              <a:latin typeface="Arial"/>
            </a:endParaRPr>
          </a:p>
        </p:txBody>
      </p:sp>
      <p:sp>
        <p:nvSpPr>
          <p:cNvPr id="170" name=""/>
          <p:cNvSpPr/>
          <p:nvPr/>
        </p:nvSpPr>
        <p:spPr>
          <a:xfrm>
            <a:off x="288000" y="2035080"/>
            <a:ext cx="7918920" cy="1023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a:pPr>
            <a:r>
              <a:rPr b="1" lang="en-PH" sz="1800" spc="-1" strike="noStrike">
                <a:solidFill>
                  <a:srgbClr val="000000"/>
                </a:solidFill>
                <a:latin typeface="Lato"/>
                <a:ea typeface="DejaVu Sans"/>
              </a:rPr>
              <a:t>Sore eyes</a:t>
            </a:r>
            <a:r>
              <a:rPr b="0" lang="en-PH" sz="1800" spc="-1" strike="noStrike">
                <a:solidFill>
                  <a:srgbClr val="000000"/>
                </a:solidFill>
                <a:latin typeface="Lato"/>
                <a:ea typeface="DejaVu Sans"/>
              </a:rPr>
              <a:t> – It is the redness and swelling of the covering of the inside of the eyelidsand the whites of the eyes. This disease causes itching and tearing of the eyes. Sore eyes can spread easily.</a:t>
            </a:r>
            <a:endParaRPr b="0" lang="en-PH" sz="1800" spc="-1" strike="noStrike">
              <a:latin typeface="Arial"/>
            </a:endParaRPr>
          </a:p>
        </p:txBody>
      </p:sp>
      <p:pic>
        <p:nvPicPr>
          <p:cNvPr id="171" name="" descr=""/>
          <p:cNvPicPr/>
          <p:nvPr/>
        </p:nvPicPr>
        <p:blipFill>
          <a:blip r:embed="rId1"/>
          <a:stretch/>
        </p:blipFill>
        <p:spPr>
          <a:xfrm>
            <a:off x="8388000" y="1202400"/>
            <a:ext cx="3238920" cy="2291760"/>
          </a:xfrm>
          <a:prstGeom prst="rect">
            <a:avLst/>
          </a:prstGeom>
          <a:ln w="19080">
            <a:solidFill>
              <a:srgbClr val="000000"/>
            </a:solidFill>
            <a:round/>
          </a:ln>
        </p:spPr>
      </p:pic>
      <p:sp>
        <p:nvSpPr>
          <p:cNvPr id="172" name=""/>
          <p:cNvSpPr/>
          <p:nvPr/>
        </p:nvSpPr>
        <p:spPr>
          <a:xfrm>
            <a:off x="360000" y="4500000"/>
            <a:ext cx="7904520" cy="717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2"/>
            </a:pPr>
            <a:r>
              <a:rPr b="1" lang="en-PH" sz="1800" spc="-1" strike="noStrike">
                <a:solidFill>
                  <a:srgbClr val="000000"/>
                </a:solidFill>
                <a:latin typeface="Lato"/>
                <a:ea typeface="AppleSystemUIFont"/>
              </a:rPr>
              <a:t>Sty (kuliti)</a:t>
            </a:r>
            <a:r>
              <a:rPr b="0" lang="en-PH" sz="1800" spc="-1" strike="noStrike">
                <a:solidFill>
                  <a:srgbClr val="000000"/>
                </a:solidFill>
                <a:latin typeface="Lato"/>
                <a:ea typeface="AppleSystemUIFont"/>
              </a:rPr>
              <a:t> – It is a painful swelling on the margin of the eyelids. It forms a lump that has a whitish or yellowish spot.</a:t>
            </a:r>
            <a:endParaRPr b="0" lang="en-PH" sz="1800" spc="-1" strike="noStrike">
              <a:latin typeface="Arial"/>
            </a:endParaRPr>
          </a:p>
        </p:txBody>
      </p:sp>
      <p:pic>
        <p:nvPicPr>
          <p:cNvPr id="173" name="" descr=""/>
          <p:cNvPicPr/>
          <p:nvPr/>
        </p:nvPicPr>
        <p:blipFill>
          <a:blip r:embed="rId2"/>
          <a:stretch/>
        </p:blipFill>
        <p:spPr>
          <a:xfrm>
            <a:off x="8388000" y="3708000"/>
            <a:ext cx="3238920" cy="229176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2023-08-01T18:08:24Z</dcterms:modified>
  <cp:revision>110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