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840" cy="68317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2720" cy="2772720"/>
          </a:xfrm>
          <a:prstGeom prst="rect">
            <a:avLst/>
          </a:prstGeom>
          <a:ln w="0">
            <a:noFill/>
          </a:ln>
        </p:spPr>
      </p:pic>
      <p:sp>
        <p:nvSpPr>
          <p:cNvPr id="2" name="Rectangle 5"/>
          <p:cNvSpPr/>
          <p:nvPr/>
        </p:nvSpPr>
        <p:spPr>
          <a:xfrm>
            <a:off x="3487320" y="1475280"/>
            <a:ext cx="8678160" cy="38361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78160" cy="3578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840" cy="608760"/>
          </a:xfrm>
          <a:prstGeom prst="rect">
            <a:avLst/>
          </a:prstGeom>
          <a:ln w="0">
            <a:noFill/>
          </a:ln>
        </p:spPr>
      </p:pic>
      <p:sp>
        <p:nvSpPr>
          <p:cNvPr id="43" name="Rectangle 7"/>
          <p:cNvSpPr/>
          <p:nvPr/>
        </p:nvSpPr>
        <p:spPr>
          <a:xfrm>
            <a:off x="10868760" y="0"/>
            <a:ext cx="944280" cy="9442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08360" cy="1008360"/>
          </a:xfrm>
          <a:prstGeom prst="rect">
            <a:avLst/>
          </a:prstGeom>
          <a:ln w="0">
            <a:noFill/>
          </a:ln>
        </p:spPr>
      </p:pic>
      <p:sp>
        <p:nvSpPr>
          <p:cNvPr id="45"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160" cy="3358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1334880" y="2520000"/>
            <a:ext cx="7664400" cy="10785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47760" cy="19224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3920" cy="39488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924000" y="270000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972000" y="1764000"/>
            <a:ext cx="10259280" cy="3779280"/>
          </a:xfrm>
          <a:prstGeom prst="rect">
            <a:avLst/>
          </a:prstGeom>
          <a:noFill/>
          <a:ln w="0">
            <a:solidFill>
              <a:srgbClr val="3465a4"/>
            </a:solidFill>
          </a:ln>
        </p:spPr>
        <p:style>
          <a:lnRef idx="0"/>
          <a:fillRef idx="0"/>
          <a:effectRef idx="0"/>
          <a:fontRef idx="minor"/>
        </p:style>
      </p:sp>
      <p:sp>
        <p:nvSpPr>
          <p:cNvPr id="129" name=""/>
          <p:cNvSpPr/>
          <p:nvPr/>
        </p:nvSpPr>
        <p:spPr>
          <a:xfrm>
            <a:off x="2965320" y="2001240"/>
            <a:ext cx="7653960" cy="875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000000"/>
                </a:solidFill>
                <a:latin typeface="Lato"/>
                <a:ea typeface="&gt;Yåþ"/>
              </a:rPr>
              <a:t>The Different Prosodic Features in Speaking</a:t>
            </a:r>
            <a:endParaRPr b="0" lang="en-PH" sz="2200" spc="-1" strike="noStrike">
              <a:latin typeface="Arial"/>
            </a:endParaRPr>
          </a:p>
        </p:txBody>
      </p:sp>
      <p:sp>
        <p:nvSpPr>
          <p:cNvPr id="130" name=""/>
          <p:cNvSpPr/>
          <p:nvPr/>
        </p:nvSpPr>
        <p:spPr>
          <a:xfrm>
            <a:off x="1320840" y="2648880"/>
            <a:ext cx="9298440" cy="2823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200" spc="-1" strike="noStrike">
                <a:solidFill>
                  <a:srgbClr val="000000"/>
                </a:solidFill>
                <a:latin typeface="Lato"/>
                <a:ea typeface="DejaVu Sans"/>
              </a:rPr>
              <a:t>Intonation</a:t>
            </a:r>
            <a:r>
              <a:rPr b="0" lang="en-PH" sz="2200" spc="-1" strike="noStrike">
                <a:solidFill>
                  <a:srgbClr val="000000"/>
                </a:solidFill>
                <a:latin typeface="Lato"/>
                <a:ea typeface="DejaVu Sans"/>
              </a:rPr>
              <a:t> is the rise and fall of voice when speaking.</a:t>
            </a:r>
            <a:endParaRPr b="0" lang="en-PH" sz="2200" spc="-1" strike="noStrike">
              <a:latin typeface="Arial"/>
            </a:endParaRPr>
          </a:p>
          <a:p>
            <a:pPr algn="just">
              <a:lnSpc>
                <a:spcPct val="100000"/>
              </a:lnSpc>
              <a:buNone/>
            </a:pPr>
            <a:r>
              <a:rPr b="1" lang="en-PH" sz="2200" spc="-1" strike="noStrike">
                <a:solidFill>
                  <a:srgbClr val="000000"/>
                </a:solidFill>
                <a:latin typeface="Lato"/>
                <a:ea typeface="DejaVu Sans"/>
              </a:rPr>
              <a:t>Juncture</a:t>
            </a:r>
            <a:r>
              <a:rPr b="0" lang="en-PH" sz="2200" spc="-1" strike="noStrike">
                <a:solidFill>
                  <a:srgbClr val="000000"/>
                </a:solidFill>
                <a:latin typeface="Lato"/>
                <a:ea typeface="DejaVu Sans"/>
              </a:rPr>
              <a:t> is the pause between sounds, words, or phrases.</a:t>
            </a:r>
            <a:endParaRPr b="0" lang="en-PH" sz="2200" spc="-1" strike="noStrike">
              <a:latin typeface="Arial"/>
            </a:endParaRPr>
          </a:p>
          <a:p>
            <a:pPr algn="just">
              <a:lnSpc>
                <a:spcPct val="100000"/>
              </a:lnSpc>
              <a:buNone/>
            </a:pPr>
            <a:r>
              <a:rPr b="1" lang="en-PH" sz="2200" spc="-1" strike="noStrike">
                <a:solidFill>
                  <a:srgbClr val="000000"/>
                </a:solidFill>
                <a:latin typeface="Lato"/>
                <a:ea typeface="DejaVu Sans"/>
              </a:rPr>
              <a:t>Pitch</a:t>
            </a:r>
            <a:r>
              <a:rPr b="0" lang="en-PH" sz="2200" spc="-1" strike="noStrike">
                <a:solidFill>
                  <a:srgbClr val="000000"/>
                </a:solidFill>
                <a:latin typeface="Lato"/>
                <a:ea typeface="DejaVu Sans"/>
              </a:rPr>
              <a:t> is the highness and lowness of the tone of the voice.</a:t>
            </a:r>
            <a:endParaRPr b="0" lang="en-PH" sz="2200" spc="-1" strike="noStrike">
              <a:latin typeface="Arial"/>
            </a:endParaRPr>
          </a:p>
          <a:p>
            <a:pPr algn="just">
              <a:lnSpc>
                <a:spcPct val="100000"/>
              </a:lnSpc>
              <a:buNone/>
            </a:pPr>
            <a:r>
              <a:rPr b="1" lang="en-PH" sz="2200" spc="-1" strike="noStrike">
                <a:solidFill>
                  <a:srgbClr val="000000"/>
                </a:solidFill>
                <a:latin typeface="Lato"/>
                <a:ea typeface="DejaVu Sans"/>
              </a:rPr>
              <a:t>Projection</a:t>
            </a:r>
            <a:r>
              <a:rPr b="0" lang="en-PH" sz="2200" spc="-1" strike="noStrike">
                <a:solidFill>
                  <a:srgbClr val="000000"/>
                </a:solidFill>
                <a:latin typeface="Lato"/>
                <a:ea typeface="DejaVu Sans"/>
              </a:rPr>
              <a:t> is the strength of the speaking or singing voice.</a:t>
            </a:r>
            <a:endParaRPr b="0" lang="en-PH" sz="2200" spc="-1" strike="noStrike">
              <a:latin typeface="Arial"/>
            </a:endParaRPr>
          </a:p>
          <a:p>
            <a:pPr algn="just">
              <a:lnSpc>
                <a:spcPct val="100000"/>
              </a:lnSpc>
              <a:buNone/>
            </a:pPr>
            <a:r>
              <a:rPr b="1" lang="en-PH" sz="2200" spc="-1" strike="noStrike">
                <a:solidFill>
                  <a:srgbClr val="000000"/>
                </a:solidFill>
                <a:latin typeface="Lato"/>
                <a:ea typeface="DejaVu Sans"/>
              </a:rPr>
              <a:t>Stress</a:t>
            </a:r>
            <a:r>
              <a:rPr b="0" lang="en-PH" sz="2200" spc="-1" strike="noStrike">
                <a:solidFill>
                  <a:srgbClr val="000000"/>
                </a:solidFill>
                <a:latin typeface="Lato"/>
                <a:ea typeface="DejaVu Sans"/>
              </a:rPr>
              <a:t> is when you emphasize a word or syllable by having a louder voice, higher pitch, or longer duration.</a:t>
            </a:r>
            <a:endParaRPr b="0" lang="en-PH" sz="2200" spc="-1" strike="noStrike">
              <a:latin typeface="Arial"/>
            </a:endParaRPr>
          </a:p>
          <a:p>
            <a:pPr algn="just">
              <a:lnSpc>
                <a:spcPct val="100000"/>
              </a:lnSpc>
              <a:buNone/>
            </a:pPr>
            <a:r>
              <a:rPr b="1" lang="en-PH" sz="2200" spc="-1" strike="noStrike">
                <a:solidFill>
                  <a:srgbClr val="000000"/>
                </a:solidFill>
                <a:latin typeface="Lato"/>
                <a:ea typeface="DejaVu Sans"/>
              </a:rPr>
              <a:t>Volume</a:t>
            </a:r>
            <a:r>
              <a:rPr b="0" lang="en-PH" sz="2200" spc="-1" strike="noStrike">
                <a:solidFill>
                  <a:srgbClr val="000000"/>
                </a:solidFill>
                <a:latin typeface="Lato"/>
                <a:ea typeface="DejaVu Sans"/>
              </a:rPr>
              <a:t> is when the voice is used loudly and clearly.</a:t>
            </a:r>
            <a:endParaRPr b="0" lang="en-PH" sz="2200" spc="-1" strike="noStrike">
              <a:latin typeface="Arial"/>
            </a:endParaRPr>
          </a:p>
        </p:txBody>
      </p:sp>
      <p:sp>
        <p:nvSpPr>
          <p:cNvPr id="131" name=""/>
          <p:cNvSpPr/>
          <p:nvPr/>
        </p:nvSpPr>
        <p:spPr>
          <a:xfrm>
            <a:off x="1980000" y="36000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92000" y="1619280"/>
            <a:ext cx="1061928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Aside from the given prosodic features, there are also other elements to consider in making your communication through speaking effective, enjoyable, and interesting as much as possible. One is the use of expressions such as colloquial and idiomatic:</a:t>
            </a:r>
            <a:endParaRPr b="0" lang="en-PH" sz="2000" spc="-1" strike="noStrike">
              <a:latin typeface="Arial"/>
            </a:endParaRPr>
          </a:p>
        </p:txBody>
      </p:sp>
      <p:sp>
        <p:nvSpPr>
          <p:cNvPr id="133" name=""/>
          <p:cNvSpPr/>
          <p:nvPr/>
        </p:nvSpPr>
        <p:spPr>
          <a:xfrm>
            <a:off x="4392000" y="2872080"/>
            <a:ext cx="4139280" cy="116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Colloquial Expressions</a:t>
            </a:r>
            <a:endParaRPr b="0" lang="en-PH" sz="2000" spc="-1" strike="noStrike">
              <a:latin typeface="Arial"/>
            </a:endParaRPr>
          </a:p>
        </p:txBody>
      </p:sp>
      <p:sp>
        <p:nvSpPr>
          <p:cNvPr id="134" name=""/>
          <p:cNvSpPr/>
          <p:nvPr/>
        </p:nvSpPr>
        <p:spPr>
          <a:xfrm>
            <a:off x="936000" y="3282840"/>
            <a:ext cx="10259280" cy="1144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Colloquialism, like slang, is an informal use of the language. The only difference is that the colloquial is considered part of the standard. It may add “humor” and “color” to your language.</a:t>
            </a:r>
            <a:endParaRPr b="0" lang="en-PH" sz="2000" spc="-1" strike="noStrike">
              <a:latin typeface="Arial"/>
            </a:endParaRPr>
          </a:p>
        </p:txBody>
      </p:sp>
      <p:sp>
        <p:nvSpPr>
          <p:cNvPr id="135" name=""/>
          <p:cNvSpPr/>
          <p:nvPr/>
        </p:nvSpPr>
        <p:spPr>
          <a:xfrm>
            <a:off x="972000" y="4369680"/>
            <a:ext cx="10223280" cy="2130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283"/>
              </a:spcBef>
              <a:spcAft>
                <a:spcPts val="283"/>
              </a:spcAft>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Usually, they appear in a form of a </a:t>
            </a:r>
            <a:r>
              <a:rPr b="1" lang="en-PH" sz="2000" spc="-1" strike="noStrike">
                <a:solidFill>
                  <a:srgbClr val="000000"/>
                </a:solidFill>
                <a:latin typeface="Lato"/>
                <a:ea typeface="DejaVu Sans"/>
              </a:rPr>
              <a:t>contractions</a:t>
            </a:r>
            <a:r>
              <a:rPr b="0" lang="en-PH" sz="2000" spc="-1" strike="noStrike">
                <a:solidFill>
                  <a:srgbClr val="000000"/>
                </a:solidFill>
                <a:latin typeface="Lato"/>
                <a:ea typeface="DejaVu Sans"/>
              </a:rPr>
              <a:t> or the shortening of words by combining two words.</a:t>
            </a:r>
            <a:endParaRPr b="0" lang="en-PH" sz="2000" spc="-1" strike="noStrike">
              <a:latin typeface="Arial"/>
            </a:endParaRPr>
          </a:p>
          <a:p>
            <a:pPr algn="just">
              <a:lnSpc>
                <a:spcPct val="100000"/>
              </a:lnSpc>
              <a:spcBef>
                <a:spcPts val="283"/>
              </a:spcBef>
              <a:spcAft>
                <a:spcPts val="283"/>
              </a:spcAft>
              <a:buNone/>
            </a:pP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cannot (can + not), gonna (going + to), kinda (kind + of), etc.</a:t>
            </a:r>
            <a:endParaRPr b="0" lang="en-PH" sz="2000" spc="-1" strike="noStrike">
              <a:latin typeface="Arial"/>
            </a:endParaRPr>
          </a:p>
        </p:txBody>
      </p:sp>
      <p:sp>
        <p:nvSpPr>
          <p:cNvPr id="136" name=""/>
          <p:cNvSpPr/>
          <p:nvPr/>
        </p:nvSpPr>
        <p:spPr>
          <a:xfrm>
            <a:off x="864000" y="2764080"/>
            <a:ext cx="10439280" cy="2959200"/>
          </a:xfrm>
          <a:custGeom>
            <a:avLst/>
            <a:gdLst/>
            <a:ahLst/>
            <a:rect l="l" t="t" r="r" b="b"/>
            <a:pathLst>
              <a:path w="29002" h="8224">
                <a:moveTo>
                  <a:pt x="1370" y="0"/>
                </a:moveTo>
                <a:lnTo>
                  <a:pt x="1371" y="0"/>
                </a:lnTo>
                <a:cubicBezTo>
                  <a:pt x="1130" y="0"/>
                  <a:pt x="894" y="63"/>
                  <a:pt x="685" y="184"/>
                </a:cubicBezTo>
                <a:cubicBezTo>
                  <a:pt x="477" y="304"/>
                  <a:pt x="304" y="477"/>
                  <a:pt x="184" y="685"/>
                </a:cubicBezTo>
                <a:cubicBezTo>
                  <a:pt x="63" y="894"/>
                  <a:pt x="0" y="1130"/>
                  <a:pt x="0" y="1371"/>
                </a:cubicBezTo>
                <a:lnTo>
                  <a:pt x="0" y="6852"/>
                </a:lnTo>
                <a:lnTo>
                  <a:pt x="0" y="6853"/>
                </a:lnTo>
                <a:cubicBezTo>
                  <a:pt x="0" y="7093"/>
                  <a:pt x="63" y="7329"/>
                  <a:pt x="184" y="7538"/>
                </a:cubicBezTo>
                <a:cubicBezTo>
                  <a:pt x="304" y="7746"/>
                  <a:pt x="477" y="7919"/>
                  <a:pt x="685" y="8039"/>
                </a:cubicBezTo>
                <a:cubicBezTo>
                  <a:pt x="894" y="8160"/>
                  <a:pt x="1130" y="8223"/>
                  <a:pt x="1371" y="8223"/>
                </a:cubicBezTo>
                <a:lnTo>
                  <a:pt x="27630" y="8223"/>
                </a:lnTo>
                <a:lnTo>
                  <a:pt x="27631" y="8223"/>
                </a:lnTo>
                <a:cubicBezTo>
                  <a:pt x="27871" y="8223"/>
                  <a:pt x="28107" y="8160"/>
                  <a:pt x="28316" y="8039"/>
                </a:cubicBezTo>
                <a:cubicBezTo>
                  <a:pt x="28524" y="7919"/>
                  <a:pt x="28697" y="7746"/>
                  <a:pt x="28817" y="7538"/>
                </a:cubicBezTo>
                <a:cubicBezTo>
                  <a:pt x="28938" y="7329"/>
                  <a:pt x="29001" y="7093"/>
                  <a:pt x="29001" y="6853"/>
                </a:cubicBezTo>
                <a:lnTo>
                  <a:pt x="29001" y="1370"/>
                </a:lnTo>
                <a:lnTo>
                  <a:pt x="29001" y="1371"/>
                </a:lnTo>
                <a:lnTo>
                  <a:pt x="29001" y="1371"/>
                </a:lnTo>
                <a:cubicBezTo>
                  <a:pt x="29001" y="1130"/>
                  <a:pt x="28938" y="894"/>
                  <a:pt x="28817" y="685"/>
                </a:cubicBezTo>
                <a:cubicBezTo>
                  <a:pt x="28697" y="477"/>
                  <a:pt x="28524" y="304"/>
                  <a:pt x="28316" y="184"/>
                </a:cubicBezTo>
                <a:cubicBezTo>
                  <a:pt x="28107" y="63"/>
                  <a:pt x="27871" y="0"/>
                  <a:pt x="27631" y="0"/>
                </a:cubicBezTo>
                <a:lnTo>
                  <a:pt x="1370" y="0"/>
                </a:lnTo>
              </a:path>
            </a:pathLst>
          </a:custGeom>
          <a:noFill/>
          <a:ln w="0">
            <a:solidFill>
              <a:srgbClr val="3465a4"/>
            </a:solidFill>
          </a:ln>
        </p:spPr>
        <p:style>
          <a:lnRef idx="0"/>
          <a:fillRef idx="0"/>
          <a:effectRef idx="0"/>
          <a:fontRef idx="minor"/>
        </p:style>
      </p:sp>
      <p:sp>
        <p:nvSpPr>
          <p:cNvPr id="137" name=""/>
          <p:cNvSpPr/>
          <p:nvPr/>
        </p:nvSpPr>
        <p:spPr>
          <a:xfrm>
            <a:off x="2088000" y="22968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1281600" y="2091960"/>
            <a:ext cx="9733680" cy="1110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Another is what we called the colloquial pairs or set of phrases that traditionally come together in specific order.</a:t>
            </a:r>
            <a:endParaRPr b="0" lang="en-PH" sz="2000" spc="-1" strike="noStrike">
              <a:latin typeface="Arial"/>
            </a:endParaRPr>
          </a:p>
        </p:txBody>
      </p:sp>
      <p:sp>
        <p:nvSpPr>
          <p:cNvPr id="139" name=""/>
          <p:cNvSpPr/>
          <p:nvPr/>
        </p:nvSpPr>
        <p:spPr>
          <a:xfrm>
            <a:off x="864360" y="1800000"/>
            <a:ext cx="10439280" cy="3851280"/>
          </a:xfrm>
          <a:custGeom>
            <a:avLst/>
            <a:gdLst/>
            <a:ahLst/>
            <a:rect l="l" t="t" r="r" b="b"/>
            <a:pathLst>
              <a:path w="29002" h="11123">
                <a:moveTo>
                  <a:pt x="1853" y="0"/>
                </a:moveTo>
                <a:lnTo>
                  <a:pt x="1854" y="0"/>
                </a:lnTo>
                <a:cubicBezTo>
                  <a:pt x="1528" y="0"/>
                  <a:pt x="1209" y="86"/>
                  <a:pt x="927" y="248"/>
                </a:cubicBezTo>
                <a:cubicBezTo>
                  <a:pt x="645" y="411"/>
                  <a:pt x="411" y="645"/>
                  <a:pt x="248" y="927"/>
                </a:cubicBezTo>
                <a:cubicBezTo>
                  <a:pt x="86" y="1209"/>
                  <a:pt x="0" y="1528"/>
                  <a:pt x="0" y="1854"/>
                </a:cubicBezTo>
                <a:lnTo>
                  <a:pt x="0" y="9268"/>
                </a:lnTo>
                <a:lnTo>
                  <a:pt x="0" y="9268"/>
                </a:lnTo>
                <a:cubicBezTo>
                  <a:pt x="0" y="9594"/>
                  <a:pt x="86" y="9913"/>
                  <a:pt x="248" y="10195"/>
                </a:cubicBezTo>
                <a:cubicBezTo>
                  <a:pt x="411" y="10477"/>
                  <a:pt x="645" y="10711"/>
                  <a:pt x="927" y="10874"/>
                </a:cubicBezTo>
                <a:cubicBezTo>
                  <a:pt x="1209" y="11036"/>
                  <a:pt x="1528" y="11122"/>
                  <a:pt x="1854" y="11122"/>
                </a:cubicBezTo>
                <a:lnTo>
                  <a:pt x="27147" y="11122"/>
                </a:lnTo>
                <a:lnTo>
                  <a:pt x="27147" y="11122"/>
                </a:lnTo>
                <a:cubicBezTo>
                  <a:pt x="27473" y="11122"/>
                  <a:pt x="27792" y="11036"/>
                  <a:pt x="28074" y="10874"/>
                </a:cubicBezTo>
                <a:cubicBezTo>
                  <a:pt x="28356" y="10711"/>
                  <a:pt x="28590" y="10477"/>
                  <a:pt x="28753" y="10195"/>
                </a:cubicBezTo>
                <a:cubicBezTo>
                  <a:pt x="28915" y="9913"/>
                  <a:pt x="29001" y="9594"/>
                  <a:pt x="29001" y="9268"/>
                </a:cubicBezTo>
                <a:lnTo>
                  <a:pt x="29000" y="1853"/>
                </a:lnTo>
                <a:lnTo>
                  <a:pt x="29001" y="1854"/>
                </a:lnTo>
                <a:lnTo>
                  <a:pt x="29001" y="1854"/>
                </a:lnTo>
                <a:cubicBezTo>
                  <a:pt x="29001" y="1528"/>
                  <a:pt x="28915" y="1209"/>
                  <a:pt x="28753" y="927"/>
                </a:cubicBezTo>
                <a:cubicBezTo>
                  <a:pt x="28590" y="645"/>
                  <a:pt x="28356" y="411"/>
                  <a:pt x="28074" y="248"/>
                </a:cubicBezTo>
                <a:cubicBezTo>
                  <a:pt x="27792" y="86"/>
                  <a:pt x="27473" y="0"/>
                  <a:pt x="27147" y="0"/>
                </a:cubicBezTo>
                <a:lnTo>
                  <a:pt x="1853" y="0"/>
                </a:lnTo>
              </a:path>
            </a:pathLst>
          </a:custGeom>
          <a:noFill/>
          <a:ln w="0">
            <a:solidFill>
              <a:srgbClr val="3465a4"/>
            </a:solidFill>
          </a:ln>
        </p:spPr>
        <p:style>
          <a:lnRef idx="0"/>
          <a:fillRef idx="0"/>
          <a:effectRef idx="0"/>
          <a:fontRef idx="minor"/>
        </p:style>
      </p:sp>
      <p:sp>
        <p:nvSpPr>
          <p:cNvPr id="140" name=""/>
          <p:cNvSpPr/>
          <p:nvPr/>
        </p:nvSpPr>
        <p:spPr>
          <a:xfrm>
            <a:off x="1260000" y="2872080"/>
            <a:ext cx="809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pros and cons, safe and sound, ins and outs, etc.</a:t>
            </a:r>
            <a:endParaRPr b="0" lang="en-PH" sz="2000" spc="-1" strike="noStrike">
              <a:latin typeface="Arial"/>
            </a:endParaRPr>
          </a:p>
        </p:txBody>
      </p:sp>
      <p:sp>
        <p:nvSpPr>
          <p:cNvPr id="141" name=""/>
          <p:cNvSpPr/>
          <p:nvPr/>
        </p:nvSpPr>
        <p:spPr>
          <a:xfrm>
            <a:off x="4869360" y="3488760"/>
            <a:ext cx="4777920" cy="1110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Idiomatic Expressions</a:t>
            </a:r>
            <a:endParaRPr b="0" lang="en-PH" sz="2000" spc="-1" strike="noStrike">
              <a:latin typeface="Arial"/>
            </a:endParaRPr>
          </a:p>
        </p:txBody>
      </p:sp>
      <p:sp>
        <p:nvSpPr>
          <p:cNvPr id="142" name=""/>
          <p:cNvSpPr/>
          <p:nvPr/>
        </p:nvSpPr>
        <p:spPr>
          <a:xfrm>
            <a:off x="1291680" y="4002840"/>
            <a:ext cx="9507600" cy="7700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Idioms are another type of informal language that have meanings different from what they actually say because they are usually figurative and nonliteral.</a:t>
            </a:r>
            <a:endParaRPr b="0" lang="en-PH" sz="2000" spc="-1" strike="noStrike">
              <a:latin typeface="Arial"/>
            </a:endParaRPr>
          </a:p>
        </p:txBody>
      </p:sp>
      <p:sp>
        <p:nvSpPr>
          <p:cNvPr id="143" name=""/>
          <p:cNvSpPr/>
          <p:nvPr/>
        </p:nvSpPr>
        <p:spPr>
          <a:xfrm>
            <a:off x="1314000" y="4888080"/>
            <a:ext cx="9305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DejaVu Sans"/>
              </a:rPr>
              <a:t>Example</a:t>
            </a:r>
            <a:r>
              <a:rPr b="0" lang="en-PH" sz="2000" spc="-1" strike="noStrike">
                <a:solidFill>
                  <a:srgbClr val="000000"/>
                </a:solidFill>
                <a:latin typeface="Lato"/>
                <a:ea typeface="DejaVu Sans"/>
              </a:rPr>
              <a:t>: hold my tongue, down to earth, feeling blue, etc.</a:t>
            </a:r>
            <a:endParaRPr b="0" lang="en-PH" sz="2000" spc="-1" strike="noStrike">
              <a:latin typeface="Arial"/>
            </a:endParaRPr>
          </a:p>
        </p:txBody>
      </p:sp>
      <p:sp>
        <p:nvSpPr>
          <p:cNvPr id="144" name=""/>
          <p:cNvSpPr/>
          <p:nvPr/>
        </p:nvSpPr>
        <p:spPr>
          <a:xfrm>
            <a:off x="2088000" y="33768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404000" y="2181240"/>
            <a:ext cx="2879280" cy="77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000000"/>
                </a:solidFill>
                <a:latin typeface="Lato"/>
                <a:ea typeface="&gt;Yåþ"/>
              </a:rPr>
              <a:t>TAKEAWAYS:</a:t>
            </a:r>
            <a:endParaRPr b="0" lang="en-PH" sz="2000" spc="-1" strike="noStrike">
              <a:latin typeface="Arial"/>
            </a:endParaRPr>
          </a:p>
        </p:txBody>
      </p:sp>
      <p:sp>
        <p:nvSpPr>
          <p:cNvPr id="146" name=""/>
          <p:cNvSpPr/>
          <p:nvPr/>
        </p:nvSpPr>
        <p:spPr>
          <a:xfrm>
            <a:off x="1368000" y="2880000"/>
            <a:ext cx="9359280" cy="3831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It is important to learn the different prosodic features as successful             communication depends as much to these aspects of speech.</a:t>
            </a:r>
            <a:endParaRPr b="0" lang="en-PH" sz="2200" spc="-1" strike="noStrike">
              <a:latin typeface="Arial"/>
            </a:endParaRPr>
          </a:p>
          <a:p>
            <a:pPr algn="just">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Limit the use of colloquial and idiomatic expressions in formal                     communication such as reports, paragraphs, and/or essays for school        because colloquial and idiomatic expressions are informal uses of the        language.</a:t>
            </a:r>
            <a:endParaRPr b="0" lang="en-PH" sz="2200" spc="-1" strike="noStrike">
              <a:latin typeface="Arial"/>
            </a:endParaRPr>
          </a:p>
        </p:txBody>
      </p:sp>
      <p:sp>
        <p:nvSpPr>
          <p:cNvPr id="147" name=""/>
          <p:cNvSpPr/>
          <p:nvPr/>
        </p:nvSpPr>
        <p:spPr>
          <a:xfrm>
            <a:off x="2088000" y="51768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188000" y="2190240"/>
            <a:ext cx="10079280" cy="4181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solidFill>
                  <a:srgbClr val="000000"/>
                </a:solidFill>
                <a:latin typeface="Lato"/>
                <a:ea typeface="DejaVu Sans"/>
              </a:rPr>
              <a:t>Let us check your understanding. Answer the following questions.</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1. What are the six prosodic features that we need to consider in order to have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an effective speaking skill?</a:t>
            </a:r>
            <a:endParaRPr b="0" lang="en-PH" sz="2200" spc="-1" strike="noStrike">
              <a:latin typeface="Arial"/>
            </a:endParaRPr>
          </a:p>
          <a:p>
            <a:pPr>
              <a:lnSpc>
                <a:spcPct val="100000"/>
              </a:lnSpc>
              <a:buNone/>
            </a:pPr>
            <a:endParaRPr b="0" lang="en-PH" sz="2200" spc="-1" strike="noStrike">
              <a:latin typeface="Arial"/>
            </a:endParaRPr>
          </a:p>
          <a:p>
            <a:pPr algn="just">
              <a:lnSpc>
                <a:spcPct val="100000"/>
              </a:lnSpc>
              <a:buNone/>
            </a:pPr>
            <a:r>
              <a:rPr b="0" lang="en-PH" sz="2200" spc="-1" strike="noStrike">
                <a:solidFill>
                  <a:srgbClr val="000000"/>
                </a:solidFill>
                <a:latin typeface="Lato"/>
                <a:ea typeface="DejaVu Sans"/>
              </a:rPr>
              <a:t>2. What materials in the present time can you find or apply these prosodic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features?</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2000" spc="-1" strike="noStrike">
                <a:solidFill>
                  <a:srgbClr val="000000"/>
                </a:solidFill>
                <a:latin typeface="Lato"/>
                <a:ea typeface="DejaVu Sans"/>
              </a:rPr>
              <a:t>3. Compare and contrast colloquial expressions from idiomatic expressions</a:t>
            </a:r>
            <a:r>
              <a:rPr b="0" lang="en-PH" sz="1200" spc="-1" strike="noStrike">
                <a:solidFill>
                  <a:srgbClr val="000000"/>
                </a:solidFill>
                <a:latin typeface="Lato"/>
                <a:ea typeface="DejaVu Sans"/>
              </a:rPr>
              <a:t>.</a:t>
            </a:r>
            <a:endParaRPr b="0" lang="en-PH" sz="1200" spc="-1" strike="noStrike">
              <a:latin typeface="Arial"/>
            </a:endParaRPr>
          </a:p>
          <a:p>
            <a:pPr>
              <a:lnSpc>
                <a:spcPct val="100000"/>
              </a:lnSpc>
              <a:buNone/>
            </a:pPr>
            <a:endParaRPr b="0" lang="en-PH" sz="1200" spc="-1" strike="noStrike">
              <a:latin typeface="Arial"/>
            </a:endParaRPr>
          </a:p>
          <a:p>
            <a:pPr>
              <a:lnSpc>
                <a:spcPct val="100000"/>
              </a:lnSpc>
              <a:buNone/>
            </a:pPr>
            <a:endParaRPr b="0" lang="en-PH" sz="1200" spc="-1" strike="noStrike">
              <a:latin typeface="Arial"/>
            </a:endParaRPr>
          </a:p>
        </p:txBody>
      </p:sp>
      <p:sp>
        <p:nvSpPr>
          <p:cNvPr id="149" name=""/>
          <p:cNvSpPr/>
          <p:nvPr/>
        </p:nvSpPr>
        <p:spPr>
          <a:xfrm>
            <a:off x="2016000" y="589680"/>
            <a:ext cx="791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1224000" y="1476000"/>
            <a:ext cx="10079280" cy="4427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2200" spc="-1" strike="noStrike">
                <a:solidFill>
                  <a:srgbClr val="000000"/>
                </a:solidFill>
                <a:latin typeface="Lato"/>
                <a:ea typeface="DejaVu Sans"/>
              </a:rPr>
              <a:t>1. What are the six prosodic features that we need to consider in order to have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an effective speaking skill?</a:t>
            </a:r>
            <a:endParaRPr b="0" lang="en-PH" sz="22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-Intonation, juncture, pitch, projection, stress and volume</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r>
              <a:rPr b="0" lang="en-PH" sz="2200" spc="-1" strike="noStrike">
                <a:solidFill>
                  <a:srgbClr val="000000"/>
                </a:solidFill>
                <a:latin typeface="Lato"/>
                <a:ea typeface="DejaVu Sans"/>
              </a:rPr>
              <a:t>2. What materials in the present time can you find or apply these prosodic </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features?</a:t>
            </a:r>
            <a:endParaRPr b="0" lang="en-PH" sz="2200" spc="-1" strike="noStrike">
              <a:latin typeface="Arial"/>
            </a:endParaRPr>
          </a:p>
          <a:p>
            <a:pPr>
              <a:lnSpc>
                <a:spcPct val="100000"/>
              </a:lnSpc>
              <a:buNone/>
            </a:pPr>
            <a:r>
              <a:rPr b="0" lang="en-PH" sz="2200" spc="-1" strike="noStrike">
                <a:solidFill>
                  <a:srgbClr val="000000"/>
                </a:solidFill>
                <a:latin typeface="Lato"/>
                <a:ea typeface="DejaVu Sans"/>
              </a:rPr>
              <a:t>    </a:t>
            </a:r>
            <a:r>
              <a:rPr b="0" lang="en-PH" sz="2200" spc="-1" strike="noStrike">
                <a:solidFill>
                  <a:srgbClr val="000000"/>
                </a:solidFill>
                <a:latin typeface="Lato"/>
                <a:ea typeface="DejaVu Sans"/>
              </a:rPr>
              <a:t>-Sample answers include: vlogs, movies, series or dramas</a:t>
            </a:r>
            <a:endParaRPr b="0" lang="en-PH" sz="2200" spc="-1" strike="noStrike">
              <a:latin typeface="Arial"/>
            </a:endParaRPr>
          </a:p>
          <a:p>
            <a:pPr>
              <a:lnSpc>
                <a:spcPct val="100000"/>
              </a:lnSpc>
              <a:buNone/>
            </a:pPr>
            <a:endParaRPr b="0" lang="en-PH" sz="2200" spc="-1" strike="noStrike">
              <a:latin typeface="Arial"/>
            </a:endParaRPr>
          </a:p>
          <a:p>
            <a:pPr>
              <a:lnSpc>
                <a:spcPct val="100000"/>
              </a:lnSpc>
              <a:buNone/>
            </a:pPr>
            <a:r>
              <a:rPr b="0" lang="en-PH" sz="2000" spc="-1" strike="noStrike">
                <a:solidFill>
                  <a:srgbClr val="000000"/>
                </a:solidFill>
                <a:latin typeface="Lato"/>
                <a:ea typeface="DejaVu Sans"/>
              </a:rPr>
              <a:t>3. Compare and contrast colloquial expressions from idiomatic expressions</a:t>
            </a:r>
            <a:r>
              <a:rPr b="0" lang="en-PH" sz="1200" spc="-1" strike="noStrike">
                <a:solidFill>
                  <a:srgbClr val="000000"/>
                </a:solidFill>
                <a:latin typeface="Lato"/>
                <a:ea typeface="DejaVu Sans"/>
              </a:rPr>
              <a:t>.</a:t>
            </a:r>
            <a:endParaRPr b="0" lang="en-PH" sz="12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-Similarities: Both are informal languages.</a:t>
            </a:r>
            <a:endParaRPr b="0" lang="en-PH" sz="2000" spc="-1" strike="noStrike">
              <a:latin typeface="Arial"/>
            </a:endParaRPr>
          </a:p>
          <a:p>
            <a:pPr>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Differences: Answers may vary.</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p:txBody>
      </p:sp>
      <p:sp>
        <p:nvSpPr>
          <p:cNvPr id="151" name=""/>
          <p:cNvSpPr/>
          <p:nvPr/>
        </p:nvSpPr>
        <p:spPr>
          <a:xfrm>
            <a:off x="4896000" y="1512000"/>
            <a:ext cx="3239280" cy="601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200" spc="-1" strike="noStrike">
                <a:solidFill>
                  <a:srgbClr val="c9211e"/>
                </a:solidFill>
                <a:latin typeface="Lato"/>
                <a:ea typeface="DejaVu Sans"/>
              </a:rPr>
              <a:t>ANSWER KEY</a:t>
            </a:r>
            <a:endParaRPr b="0" lang="en-PH" sz="2200" spc="-1" strike="noStrike">
              <a:latin typeface="Arial"/>
            </a:endParaRPr>
          </a:p>
        </p:txBody>
      </p:sp>
      <p:sp>
        <p:nvSpPr>
          <p:cNvPr id="152" name=""/>
          <p:cNvSpPr/>
          <p:nvPr/>
        </p:nvSpPr>
        <p:spPr>
          <a:xfrm>
            <a:off x="1584000" y="290160"/>
            <a:ext cx="9179640" cy="68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PingFang SC"/>
              </a:rPr>
              <a:t>Prosodic Features and Expressions in Communication</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2827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2023-05-11T11:37:59Z</dcterms:modified>
  <cp:revision>159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