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2.png" ContentType="image/png"/>
  <Override PartName="/ppt/media/image7.png" ContentType="image/png"/>
  <Override PartName="/ppt/media/image10.png" ContentType="image/png"/>
  <Override PartName="/ppt/media/image9.png" ContentType="image/png"/>
  <Override PartName="/ppt/media/image8.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630EEE77-F2CE-4738-BCC7-87ED9D385CFE}"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5A9D5B25-7B3E-4D90-888B-A7EF06BBF38A}"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3DFB1BDC-9ABD-43BE-A400-5231114C2615}"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04FC3C74-09CD-4919-B5CE-1B8C3C51CA35}"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C128489C-297C-4706-A058-A81A763F9DAB}"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A440CEB-B672-405E-A14F-AE6F129F9EA4}"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76083AF8-D8D9-4FDC-8A93-F472774519E7}"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3FC6DF7-1013-4BE3-9ABD-AF23703C2BAD}"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9FF84350-31D9-4551-805B-447DDAD118A6}"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A0ADDDE9-D179-4596-B458-D31A3FD2D20B}"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E547905-E288-435E-A500-11CBBED56B79}"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5827391-BBA9-4431-A49F-BB0A68472EEC}"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9B280ECF-5F9B-4EFF-8493-A967D2C70B6E}"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BC6617C-C9A1-4916-A04D-C2615A0D55A0}"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AEAE4926-50E2-4888-9CD7-323194A1BDE5}"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7D178454-81E9-43D7-A888-1D8AC58AC14A}"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48ADF0CF-CA5C-4120-8A7D-674A22EE2268}"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BF448484-90DC-4C14-ACEF-DBC96B3E27F7}"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21044B60-3C0D-407D-A6BF-6D55B6992D4D}"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C4543E4-A865-4060-B242-D3FE266CF5EE}"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33E620DE-8EDB-4E9E-85EB-A4F453AF53AE}"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6549A451-FC76-421A-8928-C3CDA3B375BB}"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1734693-E849-4789-A9C6-D82C930A8E37}"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40F2F82F-8634-4C69-95C3-2C5B6058C435}"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0700829-AFC1-4DDA-B824-0B877785BC57}"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A4B14C2-1439-4C11-B1EE-C432D58DDE9D}"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064235E-2641-45D1-A15F-EFEA976FFF9E}"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1B244AFC-A615-4103-8DFB-387E5CBC695A}"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98D3A7EC-9A0C-4AA4-9E7B-C9823CC62BC0}"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6D22590B-E6F6-4E3E-9811-2594364D42BB}"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25F080F-6263-4D06-ABD5-FC622F76B982}"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9B26563-673D-4784-A37A-38DC0E49E59A}"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E2C9884A-4610-4C96-BC7E-8ECBE1B20C22}"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2F08CD1-A7F6-40CD-8B4F-56750FE01B2C}"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D163468-DD78-4B35-A0CE-F9EFD6BA6662}"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9EA563A-1438-4C0B-B820-BF8B474337F8}"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200" cy="6841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080" cy="2782080"/>
          </a:xfrm>
          <a:prstGeom prst="rect">
            <a:avLst/>
          </a:prstGeom>
          <a:ln w="0">
            <a:noFill/>
          </a:ln>
        </p:spPr>
      </p:pic>
      <p:sp>
        <p:nvSpPr>
          <p:cNvPr id="2" name="Rectangle 5"/>
          <p:cNvSpPr/>
          <p:nvPr/>
        </p:nvSpPr>
        <p:spPr>
          <a:xfrm>
            <a:off x="3487320" y="1475280"/>
            <a:ext cx="8687520" cy="3845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7520" cy="3672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7880" cy="3481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6280" cy="34812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7D929121-A60A-4002-B4F0-7ED170632627}"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6280" cy="34812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200" cy="618120"/>
          </a:xfrm>
          <a:prstGeom prst="rect">
            <a:avLst/>
          </a:prstGeom>
          <a:ln w="0">
            <a:noFill/>
          </a:ln>
        </p:spPr>
      </p:pic>
      <p:sp>
        <p:nvSpPr>
          <p:cNvPr id="46" name="Rectangle 7"/>
          <p:cNvSpPr/>
          <p:nvPr/>
        </p:nvSpPr>
        <p:spPr>
          <a:xfrm>
            <a:off x="10868760" y="0"/>
            <a:ext cx="953640" cy="9536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7720" cy="1017720"/>
          </a:xfrm>
          <a:prstGeom prst="rect">
            <a:avLst/>
          </a:prstGeom>
          <a:ln w="0">
            <a:noFill/>
          </a:ln>
        </p:spPr>
      </p:pic>
      <p:sp>
        <p:nvSpPr>
          <p:cNvPr id="48" name="TextBox 9"/>
          <p:cNvSpPr/>
          <p:nvPr/>
        </p:nvSpPr>
        <p:spPr>
          <a:xfrm>
            <a:off x="185400" y="6362280"/>
            <a:ext cx="4674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7880" cy="34812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6280" cy="34812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FF395A55-91C1-4F43-902D-1200AE1BF284}"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6280" cy="34812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599520" cy="3367800"/>
          </a:xfrm>
          <a:prstGeom prst="rect">
            <a:avLst/>
          </a:prstGeom>
          <a:ln w="12700">
            <a:noFill/>
          </a:ln>
        </p:spPr>
      </p:pic>
      <p:sp>
        <p:nvSpPr>
          <p:cNvPr id="92" name="PlaceHolder 1"/>
          <p:cNvSpPr>
            <a:spLocks noGrp="1"/>
          </p:cNvSpPr>
          <p:nvPr>
            <p:ph type="ftr" idx="7"/>
          </p:nvPr>
        </p:nvSpPr>
        <p:spPr>
          <a:xfrm>
            <a:off x="4038480" y="6356520"/>
            <a:ext cx="4097880" cy="34812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6280" cy="34812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3DBE05FC-F811-46BA-A921-ADC907B1BAC7}"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6280" cy="34812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320000" y="2700000"/>
            <a:ext cx="7199280" cy="662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Kinalalagyan ng mga Lungsod at Munisipalidad sa NCR</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713232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983232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Relatibong Lokasyon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1080000" y="1620000"/>
            <a:ext cx="6659280" cy="39711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DejaVu Sans"/>
              </a:rPr>
              <a:t>Ang mga simbolo sa mapa ay ginagamit sa pagtukoy ng relatibong lokasyon ng isang lugar.</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relatibong lokasyon</a:t>
            </a:r>
            <a:r>
              <a:rPr b="0" lang="en-PH" sz="1800" spc="-1" strike="noStrike">
                <a:solidFill>
                  <a:srgbClr val="000000"/>
                </a:solidFill>
                <a:latin typeface="Lato"/>
                <a:ea typeface="DejaVu Sans"/>
              </a:rPr>
              <a:t> ay tumutukoy sa kinalalagyan ng isang pook o lugar ayon sa distansiya at direksiyon nito.</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DejaVu Sans"/>
              </a:rPr>
              <a:t>Ang mga pangunahing direksiyon: Ang </a:t>
            </a:r>
            <a:r>
              <a:rPr b="1" lang="en-PH" sz="1800" spc="-1" strike="noStrike">
                <a:solidFill>
                  <a:srgbClr val="000000"/>
                </a:solidFill>
                <a:latin typeface="Lato"/>
                <a:ea typeface="DejaVu Sans"/>
              </a:rPr>
              <a:t>H</a:t>
            </a:r>
            <a:r>
              <a:rPr b="0" lang="en-PH" sz="1800" spc="-1" strike="noStrike">
                <a:solidFill>
                  <a:srgbClr val="000000"/>
                </a:solidFill>
                <a:latin typeface="Lato"/>
                <a:ea typeface="DejaVu Sans"/>
              </a:rPr>
              <a:t> ay tumutukoy sa hilaga na nasa itaas na bahagi ng mapa, ang </a:t>
            </a:r>
            <a:r>
              <a:rPr b="1" lang="en-PH" sz="1800" spc="-1" strike="noStrike">
                <a:solidFill>
                  <a:srgbClr val="000000"/>
                </a:solidFill>
                <a:latin typeface="Lato"/>
                <a:ea typeface="DejaVu Sans"/>
              </a:rPr>
              <a:t>T</a:t>
            </a:r>
            <a:r>
              <a:rPr b="0" lang="en-PH" sz="1800" spc="-1" strike="noStrike">
                <a:solidFill>
                  <a:srgbClr val="000000"/>
                </a:solidFill>
                <a:latin typeface="Lato"/>
                <a:ea typeface="DejaVu Sans"/>
              </a:rPr>
              <a:t> ay tumutukoy sa timog, ang </a:t>
            </a:r>
            <a:r>
              <a:rPr b="1" lang="en-PH" sz="1800" spc="-1" strike="noStrike">
                <a:solidFill>
                  <a:srgbClr val="000000"/>
                </a:solidFill>
                <a:latin typeface="Lato"/>
                <a:ea typeface="DejaVu Sans"/>
              </a:rPr>
              <a:t>K</a:t>
            </a:r>
            <a:r>
              <a:rPr b="0" lang="en-PH" sz="1800" spc="-1" strike="noStrike">
                <a:solidFill>
                  <a:srgbClr val="000000"/>
                </a:solidFill>
                <a:latin typeface="Lato"/>
                <a:ea typeface="DejaVu Sans"/>
              </a:rPr>
              <a:t> ay kanluran, at </a:t>
            </a:r>
            <a:r>
              <a:rPr b="1" lang="en-PH" sz="1800" spc="-1" strike="noStrike">
                <a:solidFill>
                  <a:srgbClr val="000000"/>
                </a:solidFill>
                <a:latin typeface="Lato"/>
                <a:ea typeface="DejaVu Sans"/>
              </a:rPr>
              <a:t>S</a:t>
            </a:r>
            <a:r>
              <a:rPr b="0" lang="en-PH" sz="1800" spc="-1" strike="noStrike">
                <a:solidFill>
                  <a:srgbClr val="000000"/>
                </a:solidFill>
                <a:latin typeface="Lato"/>
                <a:ea typeface="DejaVu Sans"/>
              </a:rPr>
              <a:t> naman sa silangan.</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DejaVu Sans"/>
              </a:rPr>
              <a:t>Bukod sa mga pangunahing direksiyon mayroon ding mga pangalawang/sekundaryang direksiyon sa mapa. </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PingFang SC"/>
              </a:rPr>
              <a:t>	</a:t>
            </a:r>
            <a:r>
              <a:rPr b="1" lang="en-PH" sz="1800" spc="-1" strike="noStrike">
                <a:solidFill>
                  <a:srgbClr val="000000"/>
                </a:solidFill>
                <a:latin typeface="Lato"/>
                <a:ea typeface="PingFang SC"/>
              </a:rPr>
              <a:t>HK</a:t>
            </a:r>
            <a:r>
              <a:rPr b="0" lang="en-PH" sz="1800" spc="-1" strike="noStrike">
                <a:solidFill>
                  <a:srgbClr val="000000"/>
                </a:solidFill>
                <a:latin typeface="Lato"/>
                <a:ea typeface="PingFang SC"/>
              </a:rPr>
              <a:t> – Hilagang-kanluran</a:t>
            </a:r>
            <a:r>
              <a:rPr b="0" lang="en-PH" sz="1800" spc="-1" strike="noStrike">
                <a:solidFill>
                  <a:srgbClr val="000000"/>
                </a:solidFill>
                <a:latin typeface="Lato"/>
                <a:ea typeface="PingFang SC"/>
              </a:rPr>
              <a:t>	</a:t>
            </a:r>
            <a:r>
              <a:rPr b="1" lang="en-PH" sz="1800" spc="-1" strike="noStrike">
                <a:solidFill>
                  <a:srgbClr val="000000"/>
                </a:solidFill>
                <a:latin typeface="Lato"/>
                <a:ea typeface="DejaVu Sans"/>
              </a:rPr>
              <a:t>TK</a:t>
            </a:r>
            <a:r>
              <a:rPr b="0" lang="en-PH" sz="1800" spc="-1" strike="noStrike">
                <a:solidFill>
                  <a:srgbClr val="000000"/>
                </a:solidFill>
                <a:latin typeface="Lato"/>
                <a:ea typeface="DejaVu Sans"/>
              </a:rPr>
              <a:t> – Timog-kanluran</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PingFang SC"/>
              </a:rPr>
              <a:t>	</a:t>
            </a:r>
            <a:r>
              <a:rPr b="1" lang="en-PH" sz="1800" spc="-1" strike="noStrike">
                <a:solidFill>
                  <a:srgbClr val="000000"/>
                </a:solidFill>
                <a:latin typeface="Lato"/>
                <a:ea typeface="PingFang SC"/>
              </a:rPr>
              <a:t>HS</a:t>
            </a:r>
            <a:r>
              <a:rPr b="0" lang="en-PH" sz="1800" spc="-1" strike="noStrike">
                <a:solidFill>
                  <a:srgbClr val="000000"/>
                </a:solidFill>
                <a:latin typeface="Lato"/>
                <a:ea typeface="PingFang SC"/>
              </a:rPr>
              <a:t> – Hilagang-silangan</a:t>
            </a:r>
            <a:r>
              <a:rPr b="0" lang="en-PH" sz="1800" spc="-1" strike="noStrike">
                <a:solidFill>
                  <a:srgbClr val="000000"/>
                </a:solidFill>
                <a:latin typeface="Lato"/>
                <a:ea typeface="PingFang SC"/>
              </a:rPr>
              <a:t>	</a:t>
            </a:r>
            <a:r>
              <a:rPr b="1" lang="en-PH" sz="1800" spc="-1" strike="noStrike">
                <a:solidFill>
                  <a:srgbClr val="000000"/>
                </a:solidFill>
                <a:latin typeface="Lato"/>
                <a:ea typeface="DejaVu Sans"/>
              </a:rPr>
              <a:t>TS</a:t>
            </a:r>
            <a:r>
              <a:rPr b="0" lang="en-PH" sz="1800" spc="-1" strike="noStrike">
                <a:solidFill>
                  <a:srgbClr val="000000"/>
                </a:solidFill>
                <a:latin typeface="Lato"/>
                <a:ea typeface="DejaVu Sans"/>
              </a:rPr>
              <a:t> – Timog-silangan</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DejaVu Sans"/>
              </a:rPr>
              <a:t>	</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DejaVu Sans"/>
              </a:rPr>
              <a:t>	</a:t>
            </a:r>
            <a:endParaRPr b="0" lang="en-PH" sz="1800" spc="-1" strike="noStrike">
              <a:solidFill>
                <a:srgbClr val="000000"/>
              </a:solidFill>
              <a:latin typeface="Arial"/>
            </a:endParaRPr>
          </a:p>
        </p:txBody>
      </p:sp>
      <p:pic>
        <p:nvPicPr>
          <p:cNvPr id="137" name="" descr=""/>
          <p:cNvPicPr/>
          <p:nvPr/>
        </p:nvPicPr>
        <p:blipFill>
          <a:blip r:embed="rId1"/>
          <a:stretch/>
        </p:blipFill>
        <p:spPr>
          <a:xfrm>
            <a:off x="7782840" y="1403640"/>
            <a:ext cx="4024440" cy="34556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Rectangle 2"/>
          <p:cNvSpPr/>
          <p:nvPr/>
        </p:nvSpPr>
        <p:spPr>
          <a:xfrm>
            <a:off x="-113040" y="532080"/>
            <a:ext cx="1019232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9" name="Rectangle 4"/>
          <p:cNvSpPr/>
          <p:nvPr/>
        </p:nvSpPr>
        <p:spPr>
          <a:xfrm>
            <a:off x="426960" y="532080"/>
            <a:ext cx="983232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National Capital Region o Metro Manila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40" name="" descr=""/>
          <p:cNvPicPr/>
          <p:nvPr/>
        </p:nvPicPr>
        <p:blipFill>
          <a:blip r:embed="rId1"/>
          <a:stretch/>
        </p:blipFill>
        <p:spPr>
          <a:xfrm>
            <a:off x="7995240" y="1429200"/>
            <a:ext cx="2552040" cy="4690080"/>
          </a:xfrm>
          <a:prstGeom prst="rect">
            <a:avLst/>
          </a:prstGeom>
          <a:ln w="0">
            <a:noFill/>
          </a:ln>
        </p:spPr>
      </p:pic>
      <p:sp>
        <p:nvSpPr>
          <p:cNvPr id="141" name=""/>
          <p:cNvSpPr/>
          <p:nvPr/>
        </p:nvSpPr>
        <p:spPr>
          <a:xfrm>
            <a:off x="959400" y="1765440"/>
            <a:ext cx="6599880" cy="29768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DejaVu Sans"/>
              </a:rPr>
              <a:t>Ang NCR ay isang rehiyon sa ating bansa. Isa ito sa pinakamaunlad na rehiyon ng Pilipinas sa ngayon.</a:t>
            </a:r>
            <a:endParaRPr b="0" lang="en-PH" sz="1800" spc="-1" strike="noStrike">
              <a:solidFill>
                <a:srgbClr val="000000"/>
              </a:solidFill>
              <a:latin typeface="Arial"/>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DejaVu Sans"/>
              </a:rPr>
              <a:t>Tinatawag din na Kalakhang Maynila ang Metro Manila o NCR. Binubuo ito ng 16 na mga lungsod at isang munisipalidad ng Pateros. Ang NCR ang pinakamaliit na rehiyon sa bansa ngunit isa ito sa may pinakamalaking populasyon.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Rectangle 11"/>
          <p:cNvSpPr/>
          <p:nvPr/>
        </p:nvSpPr>
        <p:spPr>
          <a:xfrm>
            <a:off x="-113040" y="532080"/>
            <a:ext cx="803232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3" name="Rectangle 12"/>
          <p:cNvSpPr/>
          <p:nvPr/>
        </p:nvSpPr>
        <p:spPr>
          <a:xfrm>
            <a:off x="426960" y="532080"/>
            <a:ext cx="983232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National Capital Region (NCR)</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4" name=""/>
          <p:cNvSpPr/>
          <p:nvPr/>
        </p:nvSpPr>
        <p:spPr>
          <a:xfrm>
            <a:off x="959400" y="1513440"/>
            <a:ext cx="6599880" cy="1664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0" lang="en-PH" sz="1800" spc="-1" strike="noStrike">
                <a:solidFill>
                  <a:srgbClr val="000000"/>
                </a:solidFill>
                <a:latin typeface="Lato"/>
                <a:ea typeface="DejaVu Sans"/>
              </a:rPr>
              <a:t>Binubuo ito ng 16 na lungsod at isang munisipalidad.</a:t>
            </a:r>
            <a:endParaRPr b="0" lang="en-PH" sz="1800" spc="-1" strike="noStrike">
              <a:solidFill>
                <a:srgbClr val="000000"/>
              </a:solidFill>
              <a:latin typeface="Arial"/>
            </a:endParaRPr>
          </a:p>
          <a:p>
            <a:pPr algn="just">
              <a:lnSpc>
                <a:spcPct val="100000"/>
              </a:lnSpc>
              <a:spcBef>
                <a:spcPts val="567"/>
              </a:spcBef>
              <a:spcAft>
                <a:spcPts val="567"/>
              </a:spcAft>
            </a:pPr>
            <a:r>
              <a:rPr b="1" lang="en-PH" sz="2100" spc="-1" strike="noStrike">
                <a:solidFill>
                  <a:srgbClr val="000000"/>
                </a:solidFill>
                <a:latin typeface="Lato"/>
                <a:ea typeface="DejaVu Sans"/>
              </a:rPr>
              <a:t>National Capital Region (NCR)</a:t>
            </a:r>
            <a:endParaRPr b="0" lang="en-PH" sz="21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DejaVu Sans"/>
              </a:rPr>
              <a:t>Mga Lungsod:</a:t>
            </a:r>
            <a:endParaRPr b="0" lang="en-PH" sz="1800" spc="-1" strike="noStrike">
              <a:solidFill>
                <a:srgbClr val="000000"/>
              </a:solidFill>
              <a:latin typeface="Arial"/>
            </a:endParaRPr>
          </a:p>
          <a:p>
            <a:pPr algn="just">
              <a:lnSpc>
                <a:spcPct val="100000"/>
              </a:lnSpc>
              <a:spcBef>
                <a:spcPts val="567"/>
              </a:spcBef>
              <a:spcAft>
                <a:spcPts val="567"/>
              </a:spcAft>
            </a:pPr>
            <a:endParaRPr b="0" lang="en-PH" sz="1800" spc="-1" strike="noStrike">
              <a:solidFill>
                <a:srgbClr val="000000"/>
              </a:solidFill>
              <a:latin typeface="Arial"/>
            </a:endParaRPr>
          </a:p>
        </p:txBody>
      </p:sp>
      <p:pic>
        <p:nvPicPr>
          <p:cNvPr id="145" name="" descr=""/>
          <p:cNvPicPr/>
          <p:nvPr/>
        </p:nvPicPr>
        <p:blipFill>
          <a:blip r:embed="rId1"/>
          <a:stretch/>
        </p:blipFill>
        <p:spPr>
          <a:xfrm>
            <a:off x="8424000" y="1367640"/>
            <a:ext cx="2987280" cy="4751640"/>
          </a:xfrm>
          <a:prstGeom prst="rect">
            <a:avLst/>
          </a:prstGeom>
          <a:ln w="0">
            <a:noFill/>
          </a:ln>
        </p:spPr>
      </p:pic>
      <p:sp>
        <p:nvSpPr>
          <p:cNvPr id="146" name=""/>
          <p:cNvSpPr/>
          <p:nvPr/>
        </p:nvSpPr>
        <p:spPr>
          <a:xfrm>
            <a:off x="959400" y="2736000"/>
            <a:ext cx="7679880" cy="3292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0" lang="en-PH" sz="1800" spc="-1" strike="noStrike">
                <a:solidFill>
                  <a:srgbClr val="000000"/>
                </a:solidFill>
                <a:latin typeface="Lato"/>
                <a:ea typeface="PingFang SC"/>
              </a:rPr>
              <a:t>1. Maynila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5. Pasig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9. Marikina11.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13. Malabon</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PingFang SC"/>
              </a:rPr>
              <a:t>2. Quezon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6. Mandaluyong</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10. Las Piñas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14. Taguig</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PingFang SC"/>
              </a:rPr>
              <a:t>3. Caloocan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7. Makati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11. Parañaque</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15. Navotas</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PingFang SC"/>
              </a:rPr>
              <a:t>4. Pasay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8. Muntinlupa</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12. Valenzuela</a:t>
            </a:r>
            <a:r>
              <a:rPr b="0" lang="en-PH" sz="1800" spc="-1" strike="noStrike">
                <a:solidFill>
                  <a:srgbClr val="000000"/>
                </a:solidFill>
                <a:latin typeface="Lato"/>
                <a:ea typeface="PingFang SC"/>
              </a:rPr>
              <a:t>	</a:t>
            </a:r>
            <a:r>
              <a:rPr b="0" lang="en-PH" sz="1800" spc="-1" strike="noStrike">
                <a:solidFill>
                  <a:srgbClr val="000000"/>
                </a:solidFill>
                <a:latin typeface="Lato"/>
                <a:ea typeface="PingFang SC"/>
              </a:rPr>
              <a:t>16. San Juan</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PingFang SC"/>
              </a:rPr>
              <a:t>	</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PingFang SC"/>
              </a:rPr>
              <a:t>	</a:t>
            </a:r>
            <a:endParaRPr b="0" lang="en-PH" sz="1800" spc="-1" strike="noStrike">
              <a:solidFill>
                <a:srgbClr val="000000"/>
              </a:solidFill>
              <a:latin typeface="Arial"/>
            </a:endParaRPr>
          </a:p>
        </p:txBody>
      </p:sp>
      <p:sp>
        <p:nvSpPr>
          <p:cNvPr id="147" name=""/>
          <p:cNvSpPr/>
          <p:nvPr/>
        </p:nvSpPr>
        <p:spPr>
          <a:xfrm>
            <a:off x="959760" y="4681440"/>
            <a:ext cx="6599880" cy="152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pPr>
            <a:r>
              <a:rPr b="1" lang="en-PH" sz="2100" spc="-1" strike="noStrike">
                <a:solidFill>
                  <a:srgbClr val="000000"/>
                </a:solidFill>
                <a:latin typeface="Lato"/>
                <a:ea typeface="DejaVu Sans"/>
              </a:rPr>
              <a:t>Munisipalidad: Pateros</a:t>
            </a:r>
            <a:endParaRPr b="0" lang="en-PH" sz="2100" spc="-1" strike="noStrike">
              <a:solidFill>
                <a:srgbClr val="000000"/>
              </a:solidFill>
              <a:latin typeface="Arial"/>
            </a:endParaRPr>
          </a:p>
          <a:p>
            <a:pPr algn="just">
              <a:lnSpc>
                <a:spcPct val="100000"/>
              </a:lnSpc>
              <a:spcBef>
                <a:spcPts val="567"/>
              </a:spcBef>
              <a:spcAft>
                <a:spcPts val="567"/>
              </a:spcAft>
            </a:pPr>
            <a:r>
              <a:rPr b="0" lang="en-PH" sz="1800" spc="-1" strike="noStrike">
                <a:solidFill>
                  <a:srgbClr val="000000"/>
                </a:solidFill>
                <a:latin typeface="Lato"/>
                <a:ea typeface="DejaVu Sans"/>
              </a:rPr>
              <a:t>Ang Pateros ay ang nag-iisang munisipalidad o bayan sa Metro Manila.</a:t>
            </a:r>
            <a:endParaRPr b="0" lang="en-PH" sz="1800" spc="-1" strike="noStrike">
              <a:solidFill>
                <a:srgbClr val="000000"/>
              </a:solidFill>
              <a:latin typeface="Arial"/>
            </a:endParaRPr>
          </a:p>
          <a:p>
            <a:pPr algn="just">
              <a:lnSpc>
                <a:spcPct val="100000"/>
              </a:lnSpc>
              <a:spcBef>
                <a:spcPts val="567"/>
              </a:spcBef>
              <a:spcAft>
                <a:spcPts val="567"/>
              </a:spcAft>
            </a:pP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Rectangle 9"/>
          <p:cNvSpPr/>
          <p:nvPr/>
        </p:nvSpPr>
        <p:spPr>
          <a:xfrm>
            <a:off x="-113040" y="532080"/>
            <a:ext cx="1091232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9" name="Rectangle 10"/>
          <p:cNvSpPr/>
          <p:nvPr/>
        </p:nvSpPr>
        <p:spPr>
          <a:xfrm>
            <a:off x="426960" y="568080"/>
            <a:ext cx="1055232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100" spc="-1" strike="noStrike">
                <a:solidFill>
                  <a:srgbClr val="ffffff"/>
                </a:solidFill>
                <a:latin typeface="Montserrat Medium"/>
                <a:ea typeface="DejaVu Sans"/>
              </a:rPr>
              <a:t>Kinalalagyan o Lokasyon ng Metro Manila sa Mapa</a:t>
            </a:r>
            <a:endParaRPr b="0" lang="en-PH" sz="3100" spc="-1" strike="noStrike">
              <a:solidFill>
                <a:srgbClr val="000000"/>
              </a:solidFill>
              <a:latin typeface="Arial"/>
            </a:endParaRPr>
          </a:p>
          <a:p>
            <a:pPr>
              <a:lnSpc>
                <a:spcPct val="100000"/>
              </a:lnSpc>
            </a:pPr>
            <a:endParaRPr b="0" lang="en-PH" sz="3100" spc="-1" strike="noStrike">
              <a:solidFill>
                <a:srgbClr val="000000"/>
              </a:solidFill>
              <a:latin typeface="Arial"/>
            </a:endParaRPr>
          </a:p>
          <a:p>
            <a:pPr>
              <a:lnSpc>
                <a:spcPct val="100000"/>
              </a:lnSpc>
            </a:pPr>
            <a:endParaRPr b="0" lang="en-PH" sz="3100" spc="-1" strike="noStrike">
              <a:solidFill>
                <a:srgbClr val="000000"/>
              </a:solidFill>
              <a:latin typeface="Arial"/>
            </a:endParaRPr>
          </a:p>
        </p:txBody>
      </p:sp>
      <p:sp>
        <p:nvSpPr>
          <p:cNvPr id="150" name=""/>
          <p:cNvSpPr/>
          <p:nvPr/>
        </p:nvSpPr>
        <p:spPr>
          <a:xfrm>
            <a:off x="1080000" y="1620000"/>
            <a:ext cx="5939280" cy="39711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0" lang="en-PH" sz="1800" spc="-1" strike="noStrike">
                <a:solidFill>
                  <a:srgbClr val="000000"/>
                </a:solidFill>
                <a:latin typeface="Lato"/>
                <a:ea typeface="DejaVu Sans"/>
              </a:rPr>
              <a:t>Ang Metro Manila ay nasa bahaging kanluran ng pulo ng Luzon. Ang Lawa ng Laguna (Laguna de Bay) ay nasa timog-silangan ng Metro Manila at nasa kanluran naman nito ang Look Maynila (Manila Bay). Ang hilaga nito ay ang lalawigan ng Bulacan, sa silangan naman nito ay ang lalawigan ng Rizal, sa timog ang lalawigan ng Laguna, at sa timog-kanluran nito ang lalawigan ng Cavite.</a:t>
            </a:r>
            <a:endParaRPr b="0" lang="en-PH" sz="1800" spc="-1" strike="noStrike">
              <a:solidFill>
                <a:srgbClr val="000000"/>
              </a:solidFill>
              <a:latin typeface="Arial"/>
            </a:endParaRPr>
          </a:p>
        </p:txBody>
      </p:sp>
      <p:pic>
        <p:nvPicPr>
          <p:cNvPr id="151" name="" descr=""/>
          <p:cNvPicPr/>
          <p:nvPr/>
        </p:nvPicPr>
        <p:blipFill>
          <a:blip r:embed="rId1"/>
          <a:stretch/>
        </p:blipFill>
        <p:spPr>
          <a:xfrm>
            <a:off x="7390440" y="1293840"/>
            <a:ext cx="4128840" cy="48816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5"/>
          <p:cNvSpPr/>
          <p:nvPr/>
        </p:nvSpPr>
        <p:spPr>
          <a:xfrm>
            <a:off x="-113040" y="532080"/>
            <a:ext cx="10732320" cy="72504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3" name="Rectangle 8"/>
          <p:cNvSpPr/>
          <p:nvPr/>
        </p:nvSpPr>
        <p:spPr>
          <a:xfrm>
            <a:off x="426960" y="532080"/>
            <a:ext cx="1019232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Katangian ng National Capital Region </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4" name=""/>
          <p:cNvSpPr/>
          <p:nvPr/>
        </p:nvSpPr>
        <p:spPr>
          <a:xfrm>
            <a:off x="1080000" y="1620000"/>
            <a:ext cx="6659280" cy="39711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567"/>
              </a:spcBef>
              <a:spcAft>
                <a:spcPts val="567"/>
              </a:spcAft>
              <a:buClr>
                <a:srgbClr val="000000"/>
              </a:buClr>
              <a:buFont typeface="OpenSymbol"/>
              <a:buAutoNum type="arabicPeriod"/>
            </a:pPr>
            <a:r>
              <a:rPr b="0" lang="en-PH" sz="1800" spc="-1" strike="noStrike">
                <a:solidFill>
                  <a:srgbClr val="000000"/>
                </a:solidFill>
                <a:latin typeface="Lato"/>
                <a:ea typeface="DejaVu Sans"/>
              </a:rPr>
              <a:t>Binansagan itong “Pambansang Punong Rehiyon.”</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Font typeface="OpenSymbol"/>
              <a:buAutoNum type="arabicPeriod"/>
            </a:pPr>
            <a:r>
              <a:rPr b="0" lang="en-PH" sz="1800" spc="-1" strike="noStrike">
                <a:solidFill>
                  <a:srgbClr val="000000"/>
                </a:solidFill>
                <a:latin typeface="Lato"/>
                <a:ea typeface="DejaVu Sans"/>
              </a:rPr>
              <a:t>Ito ang sentro ng pamahalaan, edukasyon, kultura, sining, relihiyon, kalakalan, industriya, at libangan. Ang klima rito ay karaniwang mainit mula buwan ng Marso hanggang Mayo at maulan naman dito mula buwan ng Hunyo hanggang Nobyembre. Ang pag-ulan sa mga buwang ito ang nagiging sanhi ng mataas na pagbaha. </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Font typeface="OpenSymbol"/>
              <a:buAutoNum type="arabicPeriod"/>
            </a:pPr>
            <a:r>
              <a:rPr b="0" lang="en-PH" sz="1800" spc="-1" strike="noStrike">
                <a:solidFill>
                  <a:srgbClr val="000000"/>
                </a:solidFill>
                <a:latin typeface="Lato"/>
                <a:ea typeface="DejaVu Sans"/>
              </a:rPr>
              <a:t>Ang mga taong naninirahan at nagtatrabaho sa rehiyon ay karamihang nanggagaling sa karatig na rehiyon tulad ng CALABARZON (Cavite, Laguna, Batangas, Rizal, Quezon). Dahil dito, ang lugar na Metro Manila ay kinilala bilang isang </a:t>
            </a:r>
            <a:r>
              <a:rPr b="0" i="1" lang="en-PH" sz="1800" spc="-1" strike="noStrike">
                <a:solidFill>
                  <a:srgbClr val="000000"/>
                </a:solidFill>
                <a:latin typeface="Lato"/>
                <a:ea typeface="DejaVu Sans"/>
              </a:rPr>
              <a:t>cosmopolitan</a:t>
            </a:r>
            <a:r>
              <a:rPr b="0" lang="en-PH" sz="1800" spc="-1" strike="noStrike">
                <a:solidFill>
                  <a:srgbClr val="000000"/>
                </a:solidFill>
                <a:latin typeface="Lato"/>
                <a:ea typeface="DejaVu Sans"/>
              </a:rPr>
              <a:t> na lugar. </a:t>
            </a:r>
            <a:endParaRPr b="0" lang="en-PH" sz="1800" spc="-1" strike="noStrike">
              <a:solidFill>
                <a:srgbClr val="000000"/>
              </a:solidFill>
              <a:latin typeface="Arial"/>
            </a:endParaRPr>
          </a:p>
        </p:txBody>
      </p:sp>
      <p:pic>
        <p:nvPicPr>
          <p:cNvPr id="155" name="" descr=""/>
          <p:cNvPicPr/>
          <p:nvPr/>
        </p:nvPicPr>
        <p:blipFill>
          <a:blip r:embed="rId1"/>
          <a:stretch/>
        </p:blipFill>
        <p:spPr>
          <a:xfrm>
            <a:off x="7788240" y="1440000"/>
            <a:ext cx="3191040" cy="46792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Rectangle 13"/>
          <p:cNvSpPr/>
          <p:nvPr/>
        </p:nvSpPr>
        <p:spPr>
          <a:xfrm>
            <a:off x="-113040" y="532080"/>
            <a:ext cx="7312320" cy="108720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7" name="Rectangle 14"/>
          <p:cNvSpPr/>
          <p:nvPr/>
        </p:nvSpPr>
        <p:spPr>
          <a:xfrm>
            <a:off x="426960" y="568080"/>
            <a:ext cx="6592320" cy="6289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100" spc="-1" strike="noStrike">
                <a:solidFill>
                  <a:srgbClr val="ffffff"/>
                </a:solidFill>
                <a:latin typeface="Montserrat Medium"/>
                <a:ea typeface="DejaVu Sans"/>
              </a:rPr>
              <a:t>Mga Lungsod na Nakapaligid sa Look Maynila at Look Laguna</a:t>
            </a:r>
            <a:endParaRPr b="0" lang="en-PH" sz="3100" spc="-1" strike="noStrike">
              <a:solidFill>
                <a:srgbClr val="000000"/>
              </a:solidFill>
              <a:latin typeface="Arial"/>
            </a:endParaRPr>
          </a:p>
          <a:p>
            <a:pPr>
              <a:lnSpc>
                <a:spcPct val="100000"/>
              </a:lnSpc>
            </a:pPr>
            <a:endParaRPr b="0" lang="en-PH" sz="3100" spc="-1" strike="noStrike">
              <a:solidFill>
                <a:srgbClr val="000000"/>
              </a:solidFill>
              <a:latin typeface="Arial"/>
            </a:endParaRPr>
          </a:p>
          <a:p>
            <a:pPr>
              <a:lnSpc>
                <a:spcPct val="100000"/>
              </a:lnSpc>
            </a:pPr>
            <a:endParaRPr b="0" lang="en-PH" sz="3100" spc="-1" strike="noStrike">
              <a:solidFill>
                <a:srgbClr val="000000"/>
              </a:solidFill>
              <a:latin typeface="Arial"/>
            </a:endParaRPr>
          </a:p>
        </p:txBody>
      </p:sp>
      <p:pic>
        <p:nvPicPr>
          <p:cNvPr id="158" name="" descr=""/>
          <p:cNvPicPr/>
          <p:nvPr/>
        </p:nvPicPr>
        <p:blipFill>
          <a:blip r:embed="rId1"/>
          <a:stretch/>
        </p:blipFill>
        <p:spPr>
          <a:xfrm>
            <a:off x="4404600" y="1800000"/>
            <a:ext cx="3803400" cy="4386960"/>
          </a:xfrm>
          <a:prstGeom prst="rect">
            <a:avLst/>
          </a:prstGeom>
          <a:ln w="0">
            <a:noFill/>
          </a:ln>
        </p:spPr>
      </p:pic>
      <p:pic>
        <p:nvPicPr>
          <p:cNvPr id="159" name="" descr=""/>
          <p:cNvPicPr/>
          <p:nvPr/>
        </p:nvPicPr>
        <p:blipFill>
          <a:blip r:embed="rId2"/>
          <a:stretch/>
        </p:blipFill>
        <p:spPr>
          <a:xfrm>
            <a:off x="776160" y="3516480"/>
            <a:ext cx="3003840" cy="1883520"/>
          </a:xfrm>
          <a:prstGeom prst="rect">
            <a:avLst/>
          </a:prstGeom>
          <a:ln w="0">
            <a:noFill/>
          </a:ln>
        </p:spPr>
      </p:pic>
      <p:pic>
        <p:nvPicPr>
          <p:cNvPr id="160" name="" descr=""/>
          <p:cNvPicPr/>
          <p:nvPr/>
        </p:nvPicPr>
        <p:blipFill>
          <a:blip r:embed="rId3"/>
          <a:stretch/>
        </p:blipFill>
        <p:spPr>
          <a:xfrm>
            <a:off x="8775360" y="1922760"/>
            <a:ext cx="3104640" cy="1857240"/>
          </a:xfrm>
          <a:prstGeom prst="rect">
            <a:avLst/>
          </a:prstGeom>
          <a:ln w="0">
            <a:noFill/>
          </a:ln>
        </p:spPr>
      </p:pic>
      <p:sp>
        <p:nvSpPr>
          <p:cNvPr id="161" name=""/>
          <p:cNvSpPr/>
          <p:nvPr/>
        </p:nvSpPr>
        <p:spPr>
          <a:xfrm>
            <a:off x="1572120" y="5580000"/>
            <a:ext cx="1307880" cy="363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ea typeface="DejaVu Sans"/>
              </a:rPr>
              <a:t>Manila Bay</a:t>
            </a:r>
            <a:endParaRPr b="0" lang="en-PH" sz="1800" spc="-1" strike="noStrike">
              <a:solidFill>
                <a:srgbClr val="000000"/>
              </a:solidFill>
              <a:latin typeface="Arial"/>
            </a:endParaRPr>
          </a:p>
        </p:txBody>
      </p:sp>
      <p:sp>
        <p:nvSpPr>
          <p:cNvPr id="162" name=""/>
          <p:cNvSpPr/>
          <p:nvPr/>
        </p:nvSpPr>
        <p:spPr>
          <a:xfrm>
            <a:off x="9528480" y="3861720"/>
            <a:ext cx="1811520" cy="638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en-PH" sz="1800" spc="-1" strike="noStrike">
                <a:solidFill>
                  <a:srgbClr val="000000"/>
                </a:solidFill>
                <a:latin typeface="Lato"/>
                <a:ea typeface="DejaVu Sans"/>
              </a:rPr>
              <a:t>Laguna de Bay</a:t>
            </a:r>
            <a:endParaRPr b="0" lang="en-PH" sz="1800" spc="-1" strike="noStrike">
              <a:solidFill>
                <a:srgbClr val="000000"/>
              </a:solidFill>
              <a:latin typeface="Arial"/>
            </a:endParaRPr>
          </a:p>
        </p:txBody>
      </p:sp>
      <p:sp>
        <p:nvSpPr>
          <p:cNvPr id="163" name=""/>
          <p:cNvSpPr/>
          <p:nvPr/>
        </p:nvSpPr>
        <p:spPr>
          <a:xfrm flipH="1">
            <a:off x="2700000" y="2340000"/>
            <a:ext cx="1980000" cy="1080000"/>
          </a:xfrm>
          <a:prstGeom prst="line">
            <a:avLst/>
          </a:prstGeom>
          <a:ln w="0">
            <a:solidFill>
              <a:srgbClr val="3465a4"/>
            </a:solidFill>
            <a:tailEnd len="med" type="triangle" w="med"/>
          </a:ln>
        </p:spPr>
        <p:style>
          <a:lnRef idx="0"/>
          <a:fillRef idx="0"/>
          <a:effectRef idx="0"/>
          <a:fontRef idx="minor"/>
        </p:style>
        <p:txBody>
          <a:bodyPr lIns="90000" rIns="90000" tIns="45000" bIns="45000" anchor="ctr">
            <a:noAutofit/>
          </a:bodyPr>
          <a:p>
            <a:endParaRPr b="0" lang="en-PH" sz="1800" spc="-1" strike="noStrike">
              <a:solidFill>
                <a:srgbClr val="000000"/>
              </a:solidFill>
              <a:latin typeface="Arial"/>
            </a:endParaRPr>
          </a:p>
        </p:txBody>
      </p:sp>
      <p:sp>
        <p:nvSpPr>
          <p:cNvPr id="164" name=""/>
          <p:cNvSpPr/>
          <p:nvPr/>
        </p:nvSpPr>
        <p:spPr>
          <a:xfrm flipV="1">
            <a:off x="7740000" y="4140000"/>
            <a:ext cx="1440000" cy="1080000"/>
          </a:xfrm>
          <a:prstGeom prst="line">
            <a:avLst/>
          </a:prstGeom>
          <a:ln w="0">
            <a:solidFill>
              <a:srgbClr val="3465a4"/>
            </a:solidFill>
            <a:tailEnd len="med" type="triangle" w="med"/>
          </a:ln>
        </p:spPr>
        <p:style>
          <a:lnRef idx="0"/>
          <a:fillRef idx="0"/>
          <a:effectRef idx="0"/>
          <a:fontRef idx="minor"/>
        </p:style>
        <p:txBody>
          <a:bodyPr lIns="90000" rIns="90000" tIns="45000" bIns="45000" anchor="ctr">
            <a:noAutofit/>
          </a:bodyPr>
          <a:p>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2091</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2023-08-04T16:19:57Z</dcterms:modified>
  <cp:revision>220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