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They Guide Us, They Love Us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612000" y="612000"/>
            <a:ext cx="10259640" cy="5399640"/>
          </a:xfrm>
          <a:custGeom>
            <a:avLst/>
            <a:gdLst/>
            <a:ahLst/>
            <a:rect l="l" t="t" r="r" b="b"/>
            <a:pathLst>
              <a:path w="28502" h="16461">
                <a:moveTo>
                  <a:pt x="2743" y="0"/>
                </a:moveTo>
                <a:lnTo>
                  <a:pt x="2743" y="0"/>
                </a:lnTo>
                <a:cubicBezTo>
                  <a:pt x="2262" y="0"/>
                  <a:pt x="1789" y="127"/>
                  <a:pt x="1372" y="368"/>
                </a:cubicBezTo>
                <a:cubicBezTo>
                  <a:pt x="955" y="608"/>
                  <a:pt x="608" y="955"/>
                  <a:pt x="368" y="1372"/>
                </a:cubicBezTo>
                <a:cubicBezTo>
                  <a:pt x="127" y="1789"/>
                  <a:pt x="0" y="2262"/>
                  <a:pt x="0" y="2743"/>
                </a:cubicBezTo>
                <a:lnTo>
                  <a:pt x="0" y="13716"/>
                </a:lnTo>
                <a:lnTo>
                  <a:pt x="0" y="13717"/>
                </a:lnTo>
                <a:cubicBezTo>
                  <a:pt x="0" y="14198"/>
                  <a:pt x="127" y="14671"/>
                  <a:pt x="368" y="15088"/>
                </a:cubicBezTo>
                <a:cubicBezTo>
                  <a:pt x="608" y="15505"/>
                  <a:pt x="955" y="15852"/>
                  <a:pt x="1372" y="16092"/>
                </a:cubicBezTo>
                <a:cubicBezTo>
                  <a:pt x="1789" y="16333"/>
                  <a:pt x="2262" y="16460"/>
                  <a:pt x="2743" y="16460"/>
                </a:cubicBezTo>
                <a:lnTo>
                  <a:pt x="25757" y="16460"/>
                </a:lnTo>
                <a:lnTo>
                  <a:pt x="25758" y="16460"/>
                </a:lnTo>
                <a:cubicBezTo>
                  <a:pt x="26239" y="16460"/>
                  <a:pt x="26712" y="16333"/>
                  <a:pt x="27129" y="16092"/>
                </a:cubicBezTo>
                <a:cubicBezTo>
                  <a:pt x="27546" y="15852"/>
                  <a:pt x="27893" y="15505"/>
                  <a:pt x="28133" y="15088"/>
                </a:cubicBezTo>
                <a:cubicBezTo>
                  <a:pt x="28374" y="14671"/>
                  <a:pt x="28501" y="14198"/>
                  <a:pt x="28501" y="13717"/>
                </a:cubicBezTo>
                <a:lnTo>
                  <a:pt x="28501" y="2743"/>
                </a:lnTo>
                <a:lnTo>
                  <a:pt x="28501" y="2743"/>
                </a:lnTo>
                <a:lnTo>
                  <a:pt x="28501" y="2743"/>
                </a:lnTo>
                <a:cubicBezTo>
                  <a:pt x="28501" y="2262"/>
                  <a:pt x="28374" y="1789"/>
                  <a:pt x="28133" y="1372"/>
                </a:cubicBezTo>
                <a:cubicBezTo>
                  <a:pt x="27893" y="955"/>
                  <a:pt x="27546" y="608"/>
                  <a:pt x="27129" y="368"/>
                </a:cubicBezTo>
                <a:cubicBezTo>
                  <a:pt x="26712" y="127"/>
                  <a:pt x="26239" y="0"/>
                  <a:pt x="25758" y="0"/>
                </a:cubicBezTo>
                <a:lnTo>
                  <a:pt x="2743" y="0"/>
                </a:lnTo>
              </a:path>
            </a:pathLst>
          </a:custGeom>
          <a:noFill/>
          <a:ln w="38160">
            <a:solidFill>
              <a:srgbClr val="81d41a"/>
            </a:solidFill>
            <a:round/>
          </a:ln>
        </p:spPr>
        <p:style>
          <a:lnRef idx="0"/>
          <a:fillRef idx="0"/>
          <a:effectRef idx="0"/>
          <a:fontRef idx="minor"/>
        </p:style>
      </p:sp>
      <p:sp>
        <p:nvSpPr>
          <p:cNvPr id="154" name=""/>
          <p:cNvSpPr/>
          <p:nvPr/>
        </p:nvSpPr>
        <p:spPr>
          <a:xfrm>
            <a:off x="1080000" y="531000"/>
            <a:ext cx="9179640" cy="53330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Calibri;Calibri"/>
              </a:rPr>
              <a:t>What is an imperative sentence? </a:t>
            </a:r>
            <a:r>
              <a:rPr b="0" lang="en-PH" sz="1800" spc="-1" strike="noStrike">
                <a:solidFill>
                  <a:srgbClr val="000000"/>
                </a:solidFill>
                <a:latin typeface="Lato"/>
                <a:ea typeface="Calibri;Calibri"/>
              </a:rPr>
              <a:t>What do you say when you give a command or make a request in English? In situations when a speaker would like to give a command or make a request, an </a:t>
            </a:r>
            <a:r>
              <a:rPr b="1" lang="en-PH" sz="1800" spc="-1" strike="noStrike">
                <a:solidFill>
                  <a:srgbClr val="000000"/>
                </a:solidFill>
                <a:latin typeface="Lato"/>
                <a:ea typeface="Calibri;Calibri"/>
              </a:rPr>
              <a:t>imperative sentence </a:t>
            </a:r>
            <a:r>
              <a:rPr b="0" lang="en-PH" sz="1800" spc="-1" strike="noStrike">
                <a:solidFill>
                  <a:srgbClr val="000000"/>
                </a:solidFill>
                <a:latin typeface="Lato"/>
                <a:ea typeface="Calibri;Calibri"/>
              </a:rPr>
              <a:t>is used. </a:t>
            </a:r>
            <a:endParaRPr b="0" lang="en-PH" sz="1800" spc="-1" strike="noStrike">
              <a:latin typeface="Arial"/>
            </a:endParaRPr>
          </a:p>
          <a:p>
            <a:pPr marL="609480" indent="-304920" algn="just">
              <a:lnSpc>
                <a:spcPct val="200000"/>
              </a:lnSpc>
              <a:spcAft>
                <a:spcPts val="601"/>
              </a:spcAft>
              <a:buNone/>
              <a:tabLst>
                <a:tab algn="l" pos="0"/>
              </a:tabLst>
            </a:pPr>
            <a:r>
              <a:rPr b="0" lang="en-PH" sz="1800" spc="-1" strike="noStrike">
                <a:solidFill>
                  <a:srgbClr val="000000"/>
                </a:solidFill>
                <a:latin typeface="Lato"/>
                <a:ea typeface="Calibri;Calibri"/>
              </a:rPr>
              <a:t>Remember the following: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a. </a:t>
            </a:r>
            <a:r>
              <a:rPr b="0" lang="en-PH" sz="1800" spc="-1" strike="noStrike">
                <a:solidFill>
                  <a:srgbClr val="000000"/>
                </a:solidFill>
                <a:latin typeface="Lato"/>
                <a:ea typeface="Calibri;Calibri"/>
              </a:rPr>
              <a:t>In giving instructions, the speaker uses the present simple form of the verb.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Do it now.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b. </a:t>
            </a:r>
            <a:r>
              <a:rPr b="0" lang="en-PH" sz="1800" spc="-1" strike="noStrike">
                <a:solidFill>
                  <a:srgbClr val="000000"/>
                </a:solidFill>
                <a:latin typeface="Lato"/>
                <a:ea typeface="Calibri;Calibri"/>
              </a:rPr>
              <a:t>In giving a command or in making a request, the speaker may use the words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“must” or “should.”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Example: </a:t>
            </a:r>
            <a:r>
              <a:rPr b="0" lang="en-PH" sz="1800" spc="-1" strike="noStrike">
                <a:solidFill>
                  <a:srgbClr val="000000"/>
                </a:solidFill>
                <a:latin typeface="Lato"/>
                <a:ea typeface="Calibri;Calibri"/>
              </a:rPr>
              <a:t>You must do it now. </a:t>
            </a:r>
            <a:endParaRPr b="0" lang="en-PH" sz="1800" spc="-1" strike="noStrike">
              <a:latin typeface="Arial"/>
            </a:endParaRPr>
          </a:p>
        </p:txBody>
      </p:sp>
      <p:pic>
        <p:nvPicPr>
          <p:cNvPr id="155" name="" descr=""/>
          <p:cNvPicPr/>
          <p:nvPr/>
        </p:nvPicPr>
        <p:blipFill>
          <a:blip r:embed="rId1"/>
          <a:stretch/>
        </p:blipFill>
        <p:spPr>
          <a:xfrm>
            <a:off x="9756000" y="3007440"/>
            <a:ext cx="2153520" cy="20322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684000" y="504000"/>
            <a:ext cx="10259640" cy="5219640"/>
          </a:xfrm>
          <a:custGeom>
            <a:avLst/>
            <a:gdLst/>
            <a:ahLst/>
            <a:rect l="l" t="t" r="r" b="b"/>
            <a:pathLst>
              <a:path w="28502" h="16461">
                <a:moveTo>
                  <a:pt x="2743" y="0"/>
                </a:moveTo>
                <a:lnTo>
                  <a:pt x="2743" y="0"/>
                </a:lnTo>
                <a:cubicBezTo>
                  <a:pt x="2262" y="0"/>
                  <a:pt x="1789" y="127"/>
                  <a:pt x="1372" y="368"/>
                </a:cubicBezTo>
                <a:cubicBezTo>
                  <a:pt x="955" y="608"/>
                  <a:pt x="608" y="955"/>
                  <a:pt x="368" y="1372"/>
                </a:cubicBezTo>
                <a:cubicBezTo>
                  <a:pt x="127" y="1789"/>
                  <a:pt x="0" y="2262"/>
                  <a:pt x="0" y="2743"/>
                </a:cubicBezTo>
                <a:lnTo>
                  <a:pt x="0" y="13716"/>
                </a:lnTo>
                <a:lnTo>
                  <a:pt x="0" y="13717"/>
                </a:lnTo>
                <a:cubicBezTo>
                  <a:pt x="0" y="14198"/>
                  <a:pt x="127" y="14671"/>
                  <a:pt x="368" y="15088"/>
                </a:cubicBezTo>
                <a:cubicBezTo>
                  <a:pt x="608" y="15505"/>
                  <a:pt x="955" y="15852"/>
                  <a:pt x="1372" y="16092"/>
                </a:cubicBezTo>
                <a:cubicBezTo>
                  <a:pt x="1789" y="16333"/>
                  <a:pt x="2262" y="16460"/>
                  <a:pt x="2743" y="16460"/>
                </a:cubicBezTo>
                <a:lnTo>
                  <a:pt x="25757" y="16460"/>
                </a:lnTo>
                <a:lnTo>
                  <a:pt x="25758" y="16460"/>
                </a:lnTo>
                <a:cubicBezTo>
                  <a:pt x="26239" y="16460"/>
                  <a:pt x="26712" y="16333"/>
                  <a:pt x="27129" y="16092"/>
                </a:cubicBezTo>
                <a:cubicBezTo>
                  <a:pt x="27546" y="15852"/>
                  <a:pt x="27893" y="15505"/>
                  <a:pt x="28133" y="15088"/>
                </a:cubicBezTo>
                <a:cubicBezTo>
                  <a:pt x="28374" y="14671"/>
                  <a:pt x="28501" y="14198"/>
                  <a:pt x="28501" y="13717"/>
                </a:cubicBezTo>
                <a:lnTo>
                  <a:pt x="28501" y="2743"/>
                </a:lnTo>
                <a:lnTo>
                  <a:pt x="28501" y="2743"/>
                </a:lnTo>
                <a:lnTo>
                  <a:pt x="28501" y="2743"/>
                </a:lnTo>
                <a:cubicBezTo>
                  <a:pt x="28501" y="2262"/>
                  <a:pt x="28374" y="1789"/>
                  <a:pt x="28133" y="1372"/>
                </a:cubicBezTo>
                <a:cubicBezTo>
                  <a:pt x="27893" y="955"/>
                  <a:pt x="27546" y="608"/>
                  <a:pt x="27129" y="368"/>
                </a:cubicBezTo>
                <a:cubicBezTo>
                  <a:pt x="26712" y="127"/>
                  <a:pt x="26239" y="0"/>
                  <a:pt x="25758" y="0"/>
                </a:cubicBezTo>
                <a:lnTo>
                  <a:pt x="2743" y="0"/>
                </a:lnTo>
              </a:path>
            </a:pathLst>
          </a:custGeom>
          <a:noFill/>
          <a:ln w="38160">
            <a:solidFill>
              <a:srgbClr val="81d41a"/>
            </a:solidFill>
            <a:round/>
          </a:ln>
        </p:spPr>
        <p:style>
          <a:lnRef idx="0"/>
          <a:fillRef idx="0"/>
          <a:effectRef idx="0"/>
          <a:fontRef idx="minor"/>
        </p:style>
      </p:sp>
      <p:sp>
        <p:nvSpPr>
          <p:cNvPr id="157" name=""/>
          <p:cNvSpPr/>
          <p:nvPr/>
        </p:nvSpPr>
        <p:spPr>
          <a:xfrm>
            <a:off x="900000" y="410760"/>
            <a:ext cx="9899640" cy="55929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rPr>
              <a:t>	</a:t>
            </a:r>
            <a:r>
              <a:rPr b="1" lang="en-PH" sz="1800" spc="-1" strike="noStrike">
                <a:solidFill>
                  <a:srgbClr val="000000"/>
                </a:solidFill>
                <a:latin typeface="Lato"/>
              </a:rPr>
              <a:t>c. </a:t>
            </a:r>
            <a:r>
              <a:rPr b="0" lang="en-PH" sz="1800" spc="-1" strike="noStrike">
                <a:solidFill>
                  <a:srgbClr val="000000"/>
                </a:solidFill>
                <a:latin typeface="Lato"/>
              </a:rPr>
              <a:t>To sound more polite, the speaker may add the word “please.”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rPr>
              <a:t>	</a:t>
            </a:r>
            <a:r>
              <a:rPr b="0" lang="en-PH" sz="1800" spc="-1" strike="noStrike">
                <a:solidFill>
                  <a:srgbClr val="000000"/>
                </a:solidFill>
                <a:latin typeface="Lato"/>
              </a:rPr>
              <a:t>	</a:t>
            </a:r>
            <a:r>
              <a:rPr b="1" lang="en-PH" sz="1800" spc="-1" strike="noStrike">
                <a:solidFill>
                  <a:srgbClr val="000000"/>
                </a:solidFill>
                <a:latin typeface="Lato"/>
              </a:rPr>
              <a:t>Example: </a:t>
            </a:r>
            <a:r>
              <a:rPr b="0" lang="en-PH" sz="1800" spc="-1" strike="noStrike">
                <a:solidFill>
                  <a:srgbClr val="000000"/>
                </a:solidFill>
                <a:latin typeface="Lato"/>
              </a:rPr>
              <a:t>Do it now, please.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rPr>
              <a:t>	</a:t>
            </a:r>
            <a:r>
              <a:rPr b="1" lang="en-PH" sz="1800" spc="-1" strike="noStrike">
                <a:solidFill>
                  <a:srgbClr val="000000"/>
                </a:solidFill>
                <a:latin typeface="Lato"/>
              </a:rPr>
              <a:t>d. </a:t>
            </a:r>
            <a:r>
              <a:rPr b="0" lang="en-PH" sz="1800" spc="-1" strike="noStrike">
                <a:solidFill>
                  <a:srgbClr val="000000"/>
                </a:solidFill>
                <a:latin typeface="Lato"/>
              </a:rPr>
              <a:t>A question form can also serve the purpose of a request.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rPr>
              <a:t>	</a:t>
            </a:r>
            <a:r>
              <a:rPr b="0" lang="en-PH" sz="1800" spc="-1" strike="noStrike">
                <a:solidFill>
                  <a:srgbClr val="000000"/>
                </a:solidFill>
                <a:latin typeface="Lato"/>
              </a:rPr>
              <a:t>	</a:t>
            </a:r>
            <a:r>
              <a:rPr b="1" lang="en-PH" sz="1800" spc="-1" strike="noStrike">
                <a:solidFill>
                  <a:srgbClr val="000000"/>
                </a:solidFill>
                <a:latin typeface="Lato"/>
              </a:rPr>
              <a:t>Example: </a:t>
            </a:r>
            <a:r>
              <a:rPr b="0" lang="en-PH" sz="1800" spc="-1" strike="noStrike">
                <a:solidFill>
                  <a:srgbClr val="000000"/>
                </a:solidFill>
                <a:latin typeface="Lato"/>
              </a:rPr>
              <a:t>Could you do it now?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In situations when a speaker would like to express strong feelings or emotions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such as joy, anger, or surprise, then an </a:t>
            </a:r>
            <a:r>
              <a:rPr b="1" lang="en-PH" sz="1800" spc="-1" strike="noStrike">
                <a:solidFill>
                  <a:srgbClr val="000000"/>
                </a:solidFill>
                <a:latin typeface="Lato"/>
                <a:ea typeface="Calibri;Calibri"/>
              </a:rPr>
              <a:t>exclamatory sentence </a:t>
            </a:r>
            <a:r>
              <a:rPr b="0" lang="en-PH" sz="1800" spc="-1" strike="noStrike">
                <a:solidFill>
                  <a:srgbClr val="000000"/>
                </a:solidFill>
                <a:latin typeface="Lato"/>
                <a:ea typeface="Calibri;Calibri"/>
              </a:rPr>
              <a:t>is used. </a:t>
            </a:r>
            <a:endParaRPr b="0" lang="en-PH" sz="1800" spc="-1" strike="noStrike">
              <a:latin typeface="Arial"/>
            </a:endParaRPr>
          </a:p>
          <a:p>
            <a:pPr marL="304920" indent="-304920" algn="just">
              <a:lnSpc>
                <a:spcPct val="200000"/>
              </a:lnSpc>
              <a:spcAft>
                <a:spcPts val="601"/>
              </a:spcAft>
              <a:buNone/>
              <a:tabLst>
                <a:tab algn="l" pos="0"/>
              </a:tabLst>
            </a:pP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Example: </a:t>
            </a:r>
            <a:r>
              <a:rPr b="0" lang="en-PH" sz="1800" spc="-1" strike="noStrike">
                <a:solidFill>
                  <a:srgbClr val="000000"/>
                </a:solidFill>
                <a:latin typeface="Lato"/>
                <a:ea typeface="Calibri;Calibri"/>
              </a:rPr>
              <a:t>You did it! That was awesome!</a:t>
            </a:r>
            <a:endParaRPr b="0" lang="en-PH" sz="1800" spc="-1" strike="noStrike">
              <a:latin typeface="Arial"/>
            </a:endParaRPr>
          </a:p>
        </p:txBody>
      </p:sp>
      <p:pic>
        <p:nvPicPr>
          <p:cNvPr id="158" name="" descr=""/>
          <p:cNvPicPr/>
          <p:nvPr/>
        </p:nvPicPr>
        <p:blipFill>
          <a:blip r:embed="rId1"/>
          <a:stretch/>
        </p:blipFill>
        <p:spPr>
          <a:xfrm>
            <a:off x="9756000" y="3007440"/>
            <a:ext cx="2153520" cy="20322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80000" y="720000"/>
            <a:ext cx="9899640" cy="528768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601"/>
              </a:spcAft>
              <a:buNone/>
            </a:pPr>
            <a:r>
              <a:rPr b="1" lang="en-PH" sz="1800" spc="-1" strike="noStrike">
                <a:solidFill>
                  <a:srgbClr val="000000"/>
                </a:solidFill>
                <a:latin typeface="Lato"/>
                <a:ea typeface="Calibri;Calibri"/>
              </a:rPr>
              <a:t>Classify the following sentences. Write </a:t>
            </a:r>
            <a:r>
              <a:rPr b="1" lang="en-PH" sz="1800" spc="-1" strike="noStrike" u="sng">
                <a:solidFill>
                  <a:srgbClr val="000000"/>
                </a:solidFill>
                <a:uFillTx/>
                <a:latin typeface="Lato"/>
                <a:ea typeface="Calibri;Calibri"/>
              </a:rPr>
              <a:t>IM </a:t>
            </a:r>
            <a:r>
              <a:rPr b="1" lang="en-PH" sz="1800" spc="-1" strike="noStrike">
                <a:solidFill>
                  <a:srgbClr val="000000"/>
                </a:solidFill>
                <a:latin typeface="Lato"/>
                <a:ea typeface="Calibri;Calibri"/>
              </a:rPr>
              <a:t>for an imperative sentence or </a:t>
            </a:r>
            <a:r>
              <a:rPr b="1" lang="en-PH" sz="1800" spc="-1" strike="noStrike" u="sng">
                <a:solidFill>
                  <a:srgbClr val="000000"/>
                </a:solidFill>
                <a:uFillTx/>
                <a:latin typeface="Lato"/>
                <a:ea typeface="Calibri;Calibri"/>
              </a:rPr>
              <a:t>E </a:t>
            </a:r>
            <a:r>
              <a:rPr b="1" lang="en-PH" sz="1800" spc="-1" strike="noStrike">
                <a:solidFill>
                  <a:srgbClr val="000000"/>
                </a:solidFill>
                <a:latin typeface="Lato"/>
                <a:ea typeface="Calibri;Calibri"/>
              </a:rPr>
              <a:t>for an exclamatory sentence. </a:t>
            </a:r>
            <a:endParaRPr b="0" lang="en-PH" sz="1800" spc="-1" strike="noStrike">
              <a:latin typeface="Arial"/>
            </a:endParaRPr>
          </a:p>
          <a:p>
            <a:pPr marL="304920" indent="-304920">
              <a:lnSpc>
                <a:spcPct val="200000"/>
              </a:lnSpc>
              <a:spcAft>
                <a:spcPts val="601"/>
              </a:spcAft>
              <a:buNone/>
              <a:tabLst>
                <a:tab algn="l" pos="0"/>
              </a:tabLst>
            </a:pP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1" lang="en-PH" sz="1800" spc="-1" strike="noStrike" u="sng">
                <a:solidFill>
                  <a:srgbClr val="000000"/>
                </a:solidFill>
                <a:uFillTx/>
                <a:latin typeface="Lato"/>
                <a:ea typeface="Calibri;Calibri"/>
              </a:rPr>
              <a:t>IM </a:t>
            </a:r>
            <a:r>
              <a:rPr b="0" lang="en-PH" sz="1800" spc="-1" strike="noStrike">
                <a:solidFill>
                  <a:srgbClr val="000000"/>
                </a:solidFill>
                <a:latin typeface="Lato"/>
                <a:ea typeface="Calibri;Calibri"/>
              </a:rPr>
              <a:t>Do not go out. </a:t>
            </a:r>
            <a:endParaRPr b="0" lang="en-PH" sz="1800" spc="-1" strike="noStrike">
              <a:latin typeface="Arial"/>
            </a:endParaRPr>
          </a:p>
          <a:p>
            <a:pPr marL="304920" indent="-304920">
              <a:lnSpc>
                <a:spcPct val="200000"/>
              </a:lnSpc>
              <a:spcAft>
                <a:spcPts val="601"/>
              </a:spcAft>
              <a:buNone/>
              <a:tabLst>
                <a:tab algn="l" pos="0"/>
              </a:tabLst>
            </a:pPr>
            <a:r>
              <a:rPr b="1" lang="en-PH" sz="1800" spc="-1" strike="noStrike" u="sng">
                <a:solidFill>
                  <a:srgbClr val="000000"/>
                </a:solidFill>
                <a:uFillTx/>
                <a:latin typeface="Lato"/>
                <a:ea typeface="Calibri;Calibri"/>
              </a:rPr>
              <a:t>	</a:t>
            </a:r>
            <a:r>
              <a:rPr b="1" lang="en-PH" sz="1800" spc="-1" strike="noStrike" u="sng">
                <a:solidFill>
                  <a:srgbClr val="000000"/>
                </a:solidFill>
                <a:uFillTx/>
                <a:latin typeface="Lato"/>
                <a:ea typeface="Calibri;Calibri"/>
              </a:rPr>
              <a:t>	</a:t>
            </a:r>
            <a:r>
              <a:rPr b="1" lang="en-PH" sz="1800" spc="-1" strike="noStrike" u="sng">
                <a:solidFill>
                  <a:srgbClr val="000000"/>
                </a:solidFill>
                <a:uFillTx/>
                <a:latin typeface="Lato"/>
                <a:ea typeface="Calibri;Calibri"/>
              </a:rPr>
              <a:t>	</a:t>
            </a:r>
            <a:r>
              <a:rPr b="1" lang="en-PH" sz="1800" spc="-1" strike="noStrike" u="sng">
                <a:solidFill>
                  <a:srgbClr val="000000"/>
                </a:solidFill>
                <a:uFillTx/>
                <a:latin typeface="Lato"/>
                <a:ea typeface="Calibri;Calibri"/>
              </a:rPr>
              <a:t>E </a:t>
            </a:r>
            <a:r>
              <a:rPr b="0" lang="en-PH" sz="1800" spc="-1" strike="noStrike">
                <a:solidFill>
                  <a:srgbClr val="000000"/>
                </a:solidFill>
                <a:latin typeface="Lato"/>
                <a:ea typeface="Calibri;Calibri"/>
              </a:rPr>
              <a:t>Oh my goodness!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________ 1. Wow! That’s great!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________ 2. Listen to your parents.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________ 3. Oh! I forgot my book at home.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________ 4. Ouch! My head hurts.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________ 5. Close the gate.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900000" y="576000"/>
            <a:ext cx="9719640" cy="1979640"/>
          </a:xfrm>
          <a:custGeom>
            <a:avLst/>
            <a:gdLst/>
            <a:ahLst/>
            <a:rect l="l" t="t" r="r" b="b"/>
            <a:pathLst>
              <a:path w="27002" h="5502">
                <a:moveTo>
                  <a:pt x="916" y="0"/>
                </a:moveTo>
                <a:lnTo>
                  <a:pt x="917" y="0"/>
                </a:lnTo>
                <a:cubicBezTo>
                  <a:pt x="756" y="0"/>
                  <a:pt x="598" y="42"/>
                  <a:pt x="458" y="123"/>
                </a:cubicBezTo>
                <a:cubicBezTo>
                  <a:pt x="319" y="203"/>
                  <a:pt x="203" y="319"/>
                  <a:pt x="123" y="458"/>
                </a:cubicBezTo>
                <a:cubicBezTo>
                  <a:pt x="42" y="598"/>
                  <a:pt x="0" y="756"/>
                  <a:pt x="0" y="917"/>
                </a:cubicBezTo>
                <a:lnTo>
                  <a:pt x="0" y="4584"/>
                </a:lnTo>
                <a:lnTo>
                  <a:pt x="0" y="4584"/>
                </a:lnTo>
                <a:cubicBezTo>
                  <a:pt x="0" y="4745"/>
                  <a:pt x="42" y="4903"/>
                  <a:pt x="123" y="5043"/>
                </a:cubicBezTo>
                <a:cubicBezTo>
                  <a:pt x="203" y="5182"/>
                  <a:pt x="319" y="5298"/>
                  <a:pt x="458" y="5378"/>
                </a:cubicBezTo>
                <a:cubicBezTo>
                  <a:pt x="598" y="5459"/>
                  <a:pt x="756" y="5501"/>
                  <a:pt x="917" y="5501"/>
                </a:cubicBezTo>
                <a:lnTo>
                  <a:pt x="26084" y="5501"/>
                </a:lnTo>
                <a:lnTo>
                  <a:pt x="26084" y="5501"/>
                </a:lnTo>
                <a:cubicBezTo>
                  <a:pt x="26245" y="5501"/>
                  <a:pt x="26403" y="5459"/>
                  <a:pt x="26543" y="5378"/>
                </a:cubicBezTo>
                <a:cubicBezTo>
                  <a:pt x="26682" y="5298"/>
                  <a:pt x="26798" y="5182"/>
                  <a:pt x="26878" y="5043"/>
                </a:cubicBezTo>
                <a:cubicBezTo>
                  <a:pt x="26959" y="4903"/>
                  <a:pt x="27001" y="4745"/>
                  <a:pt x="27001" y="4584"/>
                </a:cubicBezTo>
                <a:lnTo>
                  <a:pt x="27001" y="916"/>
                </a:lnTo>
                <a:lnTo>
                  <a:pt x="27001" y="917"/>
                </a:lnTo>
                <a:lnTo>
                  <a:pt x="27001" y="917"/>
                </a:lnTo>
                <a:cubicBezTo>
                  <a:pt x="27001" y="756"/>
                  <a:pt x="26959" y="598"/>
                  <a:pt x="26878" y="458"/>
                </a:cubicBezTo>
                <a:cubicBezTo>
                  <a:pt x="26798" y="319"/>
                  <a:pt x="26682" y="203"/>
                  <a:pt x="26543" y="123"/>
                </a:cubicBezTo>
                <a:cubicBezTo>
                  <a:pt x="26403" y="42"/>
                  <a:pt x="26245" y="0"/>
                  <a:pt x="26084" y="0"/>
                </a:cubicBezTo>
                <a:lnTo>
                  <a:pt x="916" y="0"/>
                </a:lnTo>
              </a:path>
            </a:pathLst>
          </a:custGeom>
          <a:noFill/>
          <a:ln w="38160">
            <a:solidFill>
              <a:srgbClr val="3465a4"/>
            </a:solidFill>
            <a:round/>
          </a:ln>
        </p:spPr>
        <p:style>
          <a:lnRef idx="0"/>
          <a:fillRef idx="0"/>
          <a:effectRef idx="0"/>
          <a:fontRef idx="minor"/>
        </p:style>
      </p:sp>
      <p:pic>
        <p:nvPicPr>
          <p:cNvPr id="161" name="" descr=""/>
          <p:cNvPicPr/>
          <p:nvPr/>
        </p:nvPicPr>
        <p:blipFill>
          <a:blip r:embed="rId1"/>
          <a:stretch/>
        </p:blipFill>
        <p:spPr>
          <a:xfrm>
            <a:off x="1062720" y="792000"/>
            <a:ext cx="1816920" cy="1619640"/>
          </a:xfrm>
          <a:prstGeom prst="rect">
            <a:avLst/>
          </a:prstGeom>
          <a:ln w="0">
            <a:noFill/>
          </a:ln>
        </p:spPr>
      </p:pic>
      <p:sp>
        <p:nvSpPr>
          <p:cNvPr id="162" name=""/>
          <p:cNvSpPr/>
          <p:nvPr/>
        </p:nvSpPr>
        <p:spPr>
          <a:xfrm>
            <a:off x="2880000" y="560520"/>
            <a:ext cx="7739640" cy="17359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latin typeface="Lato"/>
              </a:rPr>
              <a:t>Imperative sentences </a:t>
            </a:r>
            <a:r>
              <a:rPr b="0" lang="en-PH" sz="1800" spc="-1" strike="noStrike">
                <a:latin typeface="Lato"/>
              </a:rPr>
              <a:t>are sentences that give a command or make a request. </a:t>
            </a:r>
            <a:endParaRPr b="0" lang="en-PH" sz="1800" spc="-1" strike="noStrike">
              <a:latin typeface="Arial"/>
            </a:endParaRPr>
          </a:p>
          <a:p>
            <a:pPr>
              <a:lnSpc>
                <a:spcPct val="200000"/>
              </a:lnSpc>
              <a:spcAft>
                <a:spcPts val="601"/>
              </a:spcAft>
              <a:buNone/>
            </a:pPr>
            <a:r>
              <a:rPr b="1" lang="en-PH" sz="1800" spc="-1" strike="noStrike">
                <a:solidFill>
                  <a:srgbClr val="000000"/>
                </a:solidFill>
                <a:latin typeface="Lato"/>
                <a:ea typeface="Calibri;Calibri"/>
              </a:rPr>
              <a:t>Exclamatory sentences </a:t>
            </a:r>
            <a:r>
              <a:rPr b="0" lang="en-PH" sz="1800" spc="-1" strike="noStrike">
                <a:solidFill>
                  <a:srgbClr val="000000"/>
                </a:solidFill>
                <a:latin typeface="Lato"/>
                <a:ea typeface="Calibri;Calibri"/>
              </a:rPr>
              <a:t>are those that express feelings of surprise, happiness, or fear. </a:t>
            </a:r>
            <a:endParaRPr b="0" lang="en-PH" sz="1800" spc="-1" strike="noStrike">
              <a:latin typeface="Arial"/>
            </a:endParaRPr>
          </a:p>
        </p:txBody>
      </p:sp>
      <p:sp>
        <p:nvSpPr>
          <p:cNvPr id="163" name=""/>
          <p:cNvSpPr/>
          <p:nvPr/>
        </p:nvSpPr>
        <p:spPr>
          <a:xfrm>
            <a:off x="720000" y="2723040"/>
            <a:ext cx="10427400" cy="3351960"/>
          </a:xfrm>
          <a:prstGeom prst="rect">
            <a:avLst/>
          </a:prstGeom>
          <a:noFill/>
          <a:ln w="0">
            <a:noFill/>
          </a:ln>
        </p:spPr>
        <p:style>
          <a:lnRef idx="0"/>
          <a:fillRef idx="0"/>
          <a:effectRef idx="0"/>
          <a:fontRef idx="minor"/>
        </p:style>
        <p:txBody>
          <a:bodyPr lIns="90000" rIns="90000" tIns="45000" bIns="45000" anchor="t">
            <a:noAutofit/>
          </a:bodyPr>
          <a:p>
            <a:pPr marL="288000" indent="108000" algn="just">
              <a:lnSpc>
                <a:spcPct val="150000"/>
              </a:lnSpc>
              <a:spcAft>
                <a:spcPts val="601"/>
              </a:spcAft>
              <a:buNone/>
              <a:tabLst>
                <a:tab algn="l" pos="0"/>
              </a:tabLst>
            </a:pPr>
            <a:r>
              <a:rPr b="0" lang="en-PH" sz="1800" spc="-1" strike="noStrike">
                <a:solidFill>
                  <a:srgbClr val="000000"/>
                </a:solidFill>
                <a:latin typeface="Lato"/>
                <a:ea typeface="Calibri;Calibri"/>
              </a:rPr>
              <a:t>With a partner, use different kinds of sentences (</a:t>
            </a:r>
            <a:r>
              <a:rPr b="1" lang="en-PH" sz="1800" spc="-1" strike="noStrike">
                <a:solidFill>
                  <a:srgbClr val="000000"/>
                </a:solidFill>
                <a:latin typeface="Lato"/>
                <a:ea typeface="Calibri;Calibri"/>
              </a:rPr>
              <a:t>declarative, interrogative, exclamatory, and imperative</a:t>
            </a:r>
            <a:r>
              <a:rPr b="0" lang="en-PH" sz="1800" spc="-1" strike="noStrike">
                <a:solidFill>
                  <a:srgbClr val="000000"/>
                </a:solidFill>
                <a:latin typeface="Lato"/>
                <a:ea typeface="Calibri;Calibri"/>
              </a:rPr>
              <a:t>) in the following situations. You may write your sentences or say them aloud. </a:t>
            </a:r>
            <a:endParaRPr b="0" lang="en-PH" sz="1800" spc="-1" strike="noStrike">
              <a:latin typeface="Arial"/>
            </a:endParaRPr>
          </a:p>
          <a:p>
            <a:pPr marL="609480" indent="-304920" algn="just">
              <a:lnSpc>
                <a:spcPct val="150000"/>
              </a:lnSpc>
              <a:spcAft>
                <a:spcPts val="601"/>
              </a:spcAft>
              <a:buNone/>
              <a:tabLst>
                <a:tab algn="l" pos="0"/>
              </a:tabLst>
            </a:pPr>
            <a:r>
              <a:rPr b="0" lang="en-PH" sz="1800" spc="-1" strike="noStrike">
                <a:solidFill>
                  <a:srgbClr val="000000"/>
                </a:solidFill>
                <a:latin typeface="Lato"/>
                <a:ea typeface="Calibri;Calibri"/>
              </a:rPr>
              <a:t>1. You are looking for your lost ball point pen. </a:t>
            </a:r>
            <a:endParaRPr b="0" lang="en-PH" sz="1800" spc="-1" strike="noStrike">
              <a:latin typeface="Arial"/>
            </a:endParaRPr>
          </a:p>
          <a:p>
            <a:pPr marL="609480" indent="-304920" algn="just">
              <a:lnSpc>
                <a:spcPct val="150000"/>
              </a:lnSpc>
              <a:spcAft>
                <a:spcPts val="601"/>
              </a:spcAft>
              <a:buNone/>
              <a:tabLst>
                <a:tab algn="l" pos="0"/>
              </a:tabLst>
            </a:pPr>
            <a:r>
              <a:rPr b="0" lang="en-PH" sz="1800" spc="-1" strike="noStrike">
                <a:solidFill>
                  <a:srgbClr val="000000"/>
                </a:solidFill>
                <a:latin typeface="Lato"/>
                <a:ea typeface="Calibri;Calibri"/>
              </a:rPr>
              <a:t>2. You are describing how your ball point pen looks like. </a:t>
            </a:r>
            <a:endParaRPr b="0" lang="en-PH" sz="1800" spc="-1" strike="noStrike">
              <a:latin typeface="Arial"/>
            </a:endParaRPr>
          </a:p>
          <a:p>
            <a:pPr marL="609480" indent="-304920" algn="just">
              <a:lnSpc>
                <a:spcPct val="150000"/>
              </a:lnSpc>
              <a:spcAft>
                <a:spcPts val="601"/>
              </a:spcAft>
              <a:buNone/>
              <a:tabLst>
                <a:tab algn="l" pos="0"/>
              </a:tabLst>
            </a:pPr>
            <a:r>
              <a:rPr b="0" lang="en-PH" sz="1800" spc="-1" strike="noStrike">
                <a:solidFill>
                  <a:srgbClr val="000000"/>
                </a:solidFill>
                <a:latin typeface="Lato"/>
                <a:ea typeface="Calibri;Calibri"/>
              </a:rPr>
              <a:t>3. You are requesting your classmates to help you find your ball point pen. </a:t>
            </a:r>
            <a:endParaRPr b="0" lang="en-PH" sz="1800" spc="-1" strike="noStrike">
              <a:latin typeface="Arial"/>
            </a:endParaRPr>
          </a:p>
          <a:p>
            <a:pPr marL="609480" indent="-304920" algn="just">
              <a:lnSpc>
                <a:spcPct val="150000"/>
              </a:lnSpc>
              <a:spcAft>
                <a:spcPts val="601"/>
              </a:spcAft>
              <a:buNone/>
              <a:tabLst>
                <a:tab algn="l" pos="0"/>
              </a:tabLst>
            </a:pPr>
            <a:r>
              <a:rPr b="0" lang="en-PH" sz="1800" spc="-1" strike="noStrike">
                <a:solidFill>
                  <a:srgbClr val="000000"/>
                </a:solidFill>
                <a:latin typeface="Lato"/>
                <a:ea typeface="Calibri;Calibri"/>
              </a:rPr>
              <a:t>4. You finally found your ball point pen. </a:t>
            </a:r>
            <a:endParaRPr b="0" lang="en-PH" sz="1800" spc="-1" strike="noStrike">
              <a:latin typeface="Arial"/>
            </a:endParaRPr>
          </a:p>
          <a:p>
            <a:pPr marL="609480" indent="-304920" algn="just">
              <a:lnSpc>
                <a:spcPct val="150000"/>
              </a:lnSpc>
              <a:spcAft>
                <a:spcPts val="601"/>
              </a:spcAft>
              <a:buNone/>
              <a:tabLst>
                <a:tab algn="l" pos="0"/>
              </a:tabLst>
            </a:pPr>
            <a:r>
              <a:rPr b="0" lang="en-PH" sz="1800" spc="-1" strike="noStrike">
                <a:solidFill>
                  <a:srgbClr val="000000"/>
                </a:solidFill>
                <a:latin typeface="Lato"/>
                <a:ea typeface="Calibri;Calibri"/>
              </a:rPr>
              <a:t>5. You thank your classmates for helping you find the pen.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782280" y="360000"/>
            <a:ext cx="10341360" cy="27597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1451"/>
              </a:spcAft>
              <a:buNone/>
            </a:pPr>
            <a:r>
              <a:rPr b="1" lang="en-PH" sz="2400" spc="-1" strike="noStrike">
                <a:solidFill>
                  <a:srgbClr val="000000"/>
                </a:solidFill>
                <a:highlight>
                  <a:srgbClr val="ffd8ce"/>
                </a:highlight>
                <a:latin typeface="Lato"/>
              </a:rPr>
              <a:t>Writing</a:t>
            </a:r>
            <a:endParaRPr b="0" lang="en-PH" sz="2400" spc="-1" strike="noStrike">
              <a:latin typeface="Arial"/>
            </a:endParaRPr>
          </a:p>
          <a:p>
            <a:pPr>
              <a:lnSpc>
                <a:spcPct val="200000"/>
              </a:lnSpc>
              <a:spcBef>
                <a:spcPts val="850"/>
              </a:spcBef>
              <a:spcAft>
                <a:spcPts val="145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How do you say thank you to a family member who gives you love and guidance? What will you write to an uncle who taught you how to ride a bike? Aside from saying a simple thank you, you could also try writing a thank-you letter which he will surely treasure. </a:t>
            </a:r>
            <a:endParaRPr b="0" lang="en-PH" sz="1800" spc="-1" strike="noStrike">
              <a:latin typeface="Arial"/>
            </a:endParaRPr>
          </a:p>
        </p:txBody>
      </p:sp>
      <p:pic>
        <p:nvPicPr>
          <p:cNvPr id="165" name="" descr=""/>
          <p:cNvPicPr/>
          <p:nvPr/>
        </p:nvPicPr>
        <p:blipFill>
          <a:blip r:embed="rId1"/>
          <a:stretch/>
        </p:blipFill>
        <p:spPr>
          <a:xfrm>
            <a:off x="10080000" y="4455000"/>
            <a:ext cx="2027880" cy="1664640"/>
          </a:xfrm>
          <a:prstGeom prst="rect">
            <a:avLst/>
          </a:prstGeom>
          <a:ln w="0">
            <a:noFill/>
          </a:ln>
        </p:spPr>
      </p:pic>
      <p:pic>
        <p:nvPicPr>
          <p:cNvPr id="166" name="" descr=""/>
          <p:cNvPicPr/>
          <p:nvPr/>
        </p:nvPicPr>
        <p:blipFill>
          <a:blip r:embed="rId2"/>
          <a:stretch/>
        </p:blipFill>
        <p:spPr>
          <a:xfrm>
            <a:off x="864000" y="3240000"/>
            <a:ext cx="7415640" cy="28918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407880" y="360000"/>
            <a:ext cx="11111760" cy="371736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2400" spc="-1" strike="noStrike">
                <a:solidFill>
                  <a:srgbClr val="000000"/>
                </a:solidFill>
                <a:highlight>
                  <a:srgbClr val="ffd8ce"/>
                </a:highlight>
                <a:latin typeface="Lato"/>
              </a:rPr>
              <a:t>Phonics and Word Recognition </a:t>
            </a:r>
            <a:endParaRPr b="0" lang="en-PH" sz="24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Have you seen words such as like </a:t>
            </a:r>
            <a:r>
              <a:rPr b="1" lang="en-PH" sz="1800" spc="-1" strike="noStrike">
                <a:solidFill>
                  <a:srgbClr val="000000"/>
                </a:solidFill>
                <a:latin typeface="Lato"/>
                <a:ea typeface="Calibri;Calibri"/>
              </a:rPr>
              <a:t>me, a, an, be, we, he, is, are, </a:t>
            </a:r>
            <a:r>
              <a:rPr b="0" lang="en-PH" sz="1800" spc="-1" strike="noStrike">
                <a:solidFill>
                  <a:srgbClr val="000000"/>
                </a:solidFill>
                <a:latin typeface="Lato"/>
                <a:ea typeface="Calibri;Calibri"/>
              </a:rPr>
              <a:t>and </a:t>
            </a:r>
            <a:r>
              <a:rPr b="1" lang="en-PH" sz="1800" spc="-1" strike="noStrike">
                <a:solidFill>
                  <a:srgbClr val="000000"/>
                </a:solidFill>
                <a:latin typeface="Lato"/>
                <a:ea typeface="Calibri;Calibri"/>
              </a:rPr>
              <a:t>to </a:t>
            </a:r>
            <a:r>
              <a:rPr b="0" lang="en-PH" sz="1800" spc="-1" strike="noStrike">
                <a:solidFill>
                  <a:srgbClr val="000000"/>
                </a:solidFill>
                <a:latin typeface="Lato"/>
                <a:ea typeface="Calibri;Calibri"/>
              </a:rPr>
              <a:t>appearing often in the stories, poems, sentences, and paragraphs that you have read? These are </a:t>
            </a:r>
            <a:r>
              <a:rPr b="1" lang="en-PH" sz="1800" spc="-1" strike="noStrike">
                <a:solidFill>
                  <a:srgbClr val="000000"/>
                </a:solidFill>
                <a:latin typeface="Lato"/>
                <a:ea typeface="Calibri;Calibri"/>
              </a:rPr>
              <a:t>sight words</a:t>
            </a:r>
            <a:r>
              <a:rPr b="0" lang="en-PH" sz="1800" spc="-1" strike="noStrike">
                <a:solidFill>
                  <a:srgbClr val="000000"/>
                </a:solidFill>
                <a:latin typeface="Lato"/>
                <a:ea typeface="Calibri;Calibri"/>
              </a:rPr>
              <a:t>. They often appear in your reading materials. Thus, you need to know how they are said, what they mean, and how they are spelled.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Some of these words are in the box below. Read them aloud. </a:t>
            </a:r>
            <a:endParaRPr b="0" lang="en-PH" sz="1800" spc="-1" strike="noStrike">
              <a:latin typeface="Arial"/>
            </a:endParaRPr>
          </a:p>
        </p:txBody>
      </p:sp>
      <p:sp>
        <p:nvSpPr>
          <p:cNvPr id="126" name=""/>
          <p:cNvSpPr/>
          <p:nvPr/>
        </p:nvSpPr>
        <p:spPr>
          <a:xfrm>
            <a:off x="360000" y="3780000"/>
            <a:ext cx="11159640" cy="2159640"/>
          </a:xfrm>
          <a:custGeom>
            <a:avLst/>
            <a:gdLst/>
            <a:ahLst/>
            <a:rect l="l" t="t" r="r" b="b"/>
            <a:pathLst>
              <a:path w="310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30000" y="6001"/>
                </a:lnTo>
                <a:lnTo>
                  <a:pt x="30001" y="6001"/>
                </a:lnTo>
                <a:cubicBezTo>
                  <a:pt x="30176" y="6001"/>
                  <a:pt x="30349" y="5955"/>
                  <a:pt x="30501" y="5867"/>
                </a:cubicBezTo>
                <a:cubicBezTo>
                  <a:pt x="30653" y="5779"/>
                  <a:pt x="30779" y="5653"/>
                  <a:pt x="30867" y="5501"/>
                </a:cubicBezTo>
                <a:cubicBezTo>
                  <a:pt x="30955" y="5349"/>
                  <a:pt x="31001" y="5176"/>
                  <a:pt x="31001" y="5001"/>
                </a:cubicBezTo>
                <a:lnTo>
                  <a:pt x="31001" y="1000"/>
                </a:lnTo>
                <a:lnTo>
                  <a:pt x="31001" y="1000"/>
                </a:lnTo>
                <a:lnTo>
                  <a:pt x="31001" y="1000"/>
                </a:lnTo>
                <a:cubicBezTo>
                  <a:pt x="31001" y="825"/>
                  <a:pt x="30955" y="652"/>
                  <a:pt x="30867" y="500"/>
                </a:cubicBezTo>
                <a:cubicBezTo>
                  <a:pt x="30779" y="348"/>
                  <a:pt x="30653" y="222"/>
                  <a:pt x="30501" y="134"/>
                </a:cubicBezTo>
                <a:cubicBezTo>
                  <a:pt x="30349" y="46"/>
                  <a:pt x="30176" y="0"/>
                  <a:pt x="30001" y="0"/>
                </a:cubicBezTo>
                <a:lnTo>
                  <a:pt x="1000" y="0"/>
                </a:lnTo>
              </a:path>
            </a:pathLst>
          </a:custGeom>
          <a:noFill/>
          <a:ln w="38160">
            <a:solidFill>
              <a:srgbClr val="158466"/>
            </a:solidFill>
            <a:round/>
          </a:ln>
        </p:spPr>
        <p:style>
          <a:lnRef idx="0"/>
          <a:fillRef idx="0"/>
          <a:effectRef idx="0"/>
          <a:fontRef idx="minor"/>
        </p:style>
      </p:sp>
      <p:sp>
        <p:nvSpPr>
          <p:cNvPr id="127" name=""/>
          <p:cNvSpPr/>
          <p:nvPr/>
        </p:nvSpPr>
        <p:spPr>
          <a:xfrm>
            <a:off x="540000" y="3969720"/>
            <a:ext cx="10979640" cy="1801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latin typeface="Arial"/>
              </a:rPr>
              <a:t>a</a:t>
            </a:r>
            <a:r>
              <a:rPr b="0" lang="en-PH" sz="1800" spc="-1" strike="noStrike">
                <a:latin typeface="Arial"/>
              </a:rPr>
              <a:t>	</a:t>
            </a:r>
            <a:r>
              <a:rPr b="0" lang="en-PH" sz="1800" spc="-1" strike="noStrike">
                <a:latin typeface="Arial"/>
              </a:rPr>
              <a:t>	</a:t>
            </a:r>
            <a:r>
              <a:rPr b="0" lang="en-PH" sz="1800" spc="-1" strike="noStrike">
                <a:latin typeface="Arial"/>
              </a:rPr>
              <a:t>all</a:t>
            </a:r>
            <a:r>
              <a:rPr b="0" lang="en-PH" sz="1800" spc="-1" strike="noStrike">
                <a:latin typeface="Arial"/>
              </a:rPr>
              <a:t>	</a:t>
            </a:r>
            <a:r>
              <a:rPr b="0" lang="en-PH" sz="1800" spc="-1" strike="noStrike">
                <a:latin typeface="Arial"/>
              </a:rPr>
              <a:t>	</a:t>
            </a:r>
            <a:r>
              <a:rPr b="0" lang="en-PH" sz="1800" spc="-1" strike="noStrike">
                <a:latin typeface="Arial"/>
              </a:rPr>
              <a:t>an</a:t>
            </a:r>
            <a:r>
              <a:rPr b="0" lang="en-PH" sz="1800" spc="-1" strike="noStrike">
                <a:latin typeface="Arial"/>
              </a:rPr>
              <a:t>	</a:t>
            </a:r>
            <a:r>
              <a:rPr b="0" lang="en-PH" sz="1800" spc="-1" strike="noStrike">
                <a:latin typeface="Arial"/>
              </a:rPr>
              <a:t>	</a:t>
            </a:r>
            <a:r>
              <a:rPr b="0" lang="en-PH" sz="1800" spc="-1" strike="noStrike">
                <a:latin typeface="Arial"/>
              </a:rPr>
              <a:t>are</a:t>
            </a:r>
            <a:r>
              <a:rPr b="0" lang="en-PH" sz="1800" spc="-1" strike="noStrike">
                <a:latin typeface="Arial"/>
              </a:rPr>
              <a:t>	</a:t>
            </a:r>
            <a:r>
              <a:rPr b="0" lang="en-PH" sz="1800" spc="-1" strike="noStrike">
                <a:latin typeface="Arial"/>
              </a:rPr>
              <a:t>	</a:t>
            </a:r>
            <a:r>
              <a:rPr b="0" lang="en-PH" sz="1800" spc="-1" strike="noStrike">
                <a:latin typeface="Arial"/>
              </a:rPr>
              <a:t>as</a:t>
            </a:r>
            <a:r>
              <a:rPr b="0" lang="en-PH" sz="1800" spc="-1" strike="noStrike">
                <a:latin typeface="Arial"/>
              </a:rPr>
              <a:t>	</a:t>
            </a:r>
            <a:r>
              <a:rPr b="0" lang="en-PH" sz="1800" spc="-1" strike="noStrike">
                <a:latin typeface="Arial"/>
              </a:rPr>
              <a:t>	</a:t>
            </a:r>
            <a:r>
              <a:rPr b="0" lang="en-PH" sz="1800" spc="-1" strike="noStrike">
                <a:latin typeface="Arial"/>
              </a:rPr>
              <a:t>at</a:t>
            </a:r>
            <a:r>
              <a:rPr b="0" lang="en-PH" sz="1800" spc="-1" strike="noStrike">
                <a:latin typeface="Arial"/>
              </a:rPr>
              <a:t>	</a:t>
            </a:r>
            <a:r>
              <a:rPr b="0" lang="en-PH" sz="1800" spc="-1" strike="noStrike">
                <a:latin typeface="Arial"/>
              </a:rPr>
              <a:t>	</a:t>
            </a:r>
            <a:r>
              <a:rPr b="0" lang="en-PH" sz="1800" spc="-1" strike="noStrike">
                <a:latin typeface="Arial"/>
              </a:rPr>
              <a:t>be</a:t>
            </a:r>
            <a:r>
              <a:rPr b="0" lang="en-PH" sz="1800" spc="-1" strike="noStrike">
                <a:latin typeface="Arial"/>
              </a:rPr>
              <a:t>	</a:t>
            </a:r>
            <a:r>
              <a:rPr b="0" lang="en-PH" sz="1800" spc="-1" strike="noStrike">
                <a:latin typeface="Arial"/>
              </a:rPr>
              <a:t>	</a:t>
            </a:r>
            <a:r>
              <a:rPr b="0" lang="en-PH" sz="1800" spc="-1" strike="noStrike">
                <a:latin typeface="Arial"/>
              </a:rPr>
              <a:t>been</a:t>
            </a:r>
            <a:r>
              <a:rPr b="0" lang="en-PH" sz="1800" spc="-1" strike="noStrike">
                <a:latin typeface="Arial"/>
              </a:rPr>
              <a:t>	</a:t>
            </a:r>
            <a:r>
              <a:rPr b="0" lang="en-PH" sz="1800" spc="-1" strike="noStrike">
                <a:latin typeface="Arial"/>
              </a:rPr>
              <a:t>but</a:t>
            </a:r>
            <a:r>
              <a:rPr b="0" lang="en-PH" sz="1800" spc="-1" strike="noStrike">
                <a:latin typeface="Arial"/>
              </a:rPr>
              <a:t>	</a:t>
            </a:r>
            <a:r>
              <a:rPr b="0" lang="en-PH" sz="1800" spc="-1" strike="noStrike">
                <a:latin typeface="Arial"/>
              </a:rPr>
              <a:t>	</a:t>
            </a:r>
            <a:r>
              <a:rPr b="0" lang="en-PH" sz="1800" spc="-1" strike="noStrike">
                <a:latin typeface="Arial"/>
              </a:rPr>
              <a:t>you</a:t>
            </a:r>
            <a:r>
              <a:rPr b="0" lang="en-PH" sz="1800" spc="-1" strike="noStrike">
                <a:latin typeface="Arial"/>
              </a:rPr>
              <a:t>	</a:t>
            </a:r>
            <a:r>
              <a:rPr b="0" lang="en-PH" sz="1800" spc="-1" strike="noStrike">
                <a:latin typeface="Arial"/>
              </a:rPr>
              <a:t>	</a:t>
            </a:r>
            <a:r>
              <a:rPr b="0" lang="en-PH" sz="1800" spc="-1" strike="noStrike">
                <a:latin typeface="Arial"/>
              </a:rPr>
              <a:t>your</a:t>
            </a:r>
            <a:r>
              <a:rPr b="0" lang="en-PH" sz="1800" spc="-1" strike="noStrike">
                <a:latin typeface="Arial"/>
              </a:rPr>
              <a:t>	</a:t>
            </a:r>
            <a:r>
              <a:rPr b="0" lang="en-PH" sz="1800" spc="-1" strike="noStrike">
                <a:latin typeface="Arial"/>
              </a:rPr>
              <a:t>	</a:t>
            </a:r>
            <a:r>
              <a:rPr b="0" lang="en-PH" sz="1800" spc="-1" strike="noStrike">
                <a:latin typeface="Arial"/>
              </a:rPr>
              <a:t>by</a:t>
            </a:r>
            <a:endParaRPr b="0" lang="en-PH" sz="1800" spc="-1" strike="noStrike">
              <a:latin typeface="Arial"/>
            </a:endParaRPr>
          </a:p>
          <a:p>
            <a:pPr>
              <a:lnSpc>
                <a:spcPct val="100000"/>
              </a:lnSpc>
              <a:spcBef>
                <a:spcPts val="567"/>
              </a:spcBef>
              <a:spcAft>
                <a:spcPts val="567"/>
              </a:spcAft>
              <a:buNone/>
            </a:pPr>
            <a:r>
              <a:rPr b="0" lang="en-PH" sz="1800" spc="-1" strike="noStrike">
                <a:latin typeface="Arial"/>
              </a:rPr>
              <a:t>can</a:t>
            </a:r>
            <a:r>
              <a:rPr b="0" lang="en-PH" sz="1800" spc="-1" strike="noStrike">
                <a:latin typeface="Arial"/>
              </a:rPr>
              <a:t>	</a:t>
            </a:r>
            <a:r>
              <a:rPr b="0" lang="en-PH" sz="1800" spc="-1" strike="noStrike">
                <a:latin typeface="Arial"/>
              </a:rPr>
              <a:t>	</a:t>
            </a:r>
            <a:r>
              <a:rPr b="0" lang="en-PH" sz="1800" spc="-1" strike="noStrike">
                <a:latin typeface="Arial"/>
              </a:rPr>
              <a:t>do</a:t>
            </a:r>
            <a:r>
              <a:rPr b="0" lang="en-PH" sz="1800" spc="-1" strike="noStrike">
                <a:latin typeface="Arial"/>
              </a:rPr>
              <a:t>	</a:t>
            </a:r>
            <a:r>
              <a:rPr b="0" lang="en-PH" sz="1800" spc="-1" strike="noStrike">
                <a:latin typeface="Arial"/>
              </a:rPr>
              <a:t>	</a:t>
            </a:r>
            <a:r>
              <a:rPr b="0" lang="en-PH" sz="1800" spc="-1" strike="noStrike">
                <a:latin typeface="Arial"/>
              </a:rPr>
              <a:t>did</a:t>
            </a:r>
            <a:r>
              <a:rPr b="0" lang="en-PH" sz="1800" spc="-1" strike="noStrike">
                <a:latin typeface="Arial"/>
              </a:rPr>
              <a:t>	</a:t>
            </a:r>
            <a:r>
              <a:rPr b="0" lang="en-PH" sz="1800" spc="-1" strike="noStrike">
                <a:latin typeface="Arial"/>
              </a:rPr>
              <a:t>	</a:t>
            </a:r>
            <a:r>
              <a:rPr b="0" lang="en-PH" sz="1800" spc="-1" strike="noStrike">
                <a:latin typeface="Arial"/>
              </a:rPr>
              <a:t>each</a:t>
            </a:r>
            <a:r>
              <a:rPr b="0" lang="en-PH" sz="1800" spc="-1" strike="noStrike">
                <a:latin typeface="Arial"/>
              </a:rPr>
              <a:t>	</a:t>
            </a:r>
            <a:r>
              <a:rPr b="0" lang="en-PH" sz="1800" spc="-1" strike="noStrike">
                <a:latin typeface="Arial"/>
              </a:rPr>
              <a:t>for</a:t>
            </a:r>
            <a:r>
              <a:rPr b="0" lang="en-PH" sz="1800" spc="-1" strike="noStrike">
                <a:latin typeface="Arial"/>
              </a:rPr>
              <a:t>	</a:t>
            </a:r>
            <a:r>
              <a:rPr b="0" lang="en-PH" sz="1800" spc="-1" strike="noStrike">
                <a:latin typeface="Arial"/>
              </a:rPr>
              <a:t>	</a:t>
            </a:r>
            <a:r>
              <a:rPr b="0" lang="en-PH" sz="1800" spc="-1" strike="noStrike">
                <a:latin typeface="Arial"/>
              </a:rPr>
              <a:t>from</a:t>
            </a:r>
            <a:r>
              <a:rPr b="0" lang="en-PH" sz="1800" spc="-1" strike="noStrike">
                <a:latin typeface="Arial"/>
              </a:rPr>
              <a:t>	</a:t>
            </a:r>
            <a:r>
              <a:rPr b="0" lang="en-PH" sz="1800" spc="-1" strike="noStrike">
                <a:latin typeface="Arial"/>
              </a:rPr>
              <a:t>first</a:t>
            </a:r>
            <a:r>
              <a:rPr b="0" lang="en-PH" sz="1800" spc="-1" strike="noStrike">
                <a:latin typeface="Arial"/>
              </a:rPr>
              <a:t>	</a:t>
            </a:r>
            <a:r>
              <a:rPr b="0" lang="en-PH" sz="1800" spc="-1" strike="noStrike">
                <a:latin typeface="Arial"/>
              </a:rPr>
              <a:t>	</a:t>
            </a:r>
            <a:r>
              <a:rPr b="0" lang="en-PH" sz="1800" spc="-1" strike="noStrike">
                <a:latin typeface="Arial"/>
              </a:rPr>
              <a:t>has</a:t>
            </a:r>
            <a:r>
              <a:rPr b="0" lang="en-PH" sz="1800" spc="-1" strike="noStrike">
                <a:latin typeface="Arial"/>
              </a:rPr>
              <a:t>	</a:t>
            </a:r>
            <a:r>
              <a:rPr b="0" lang="en-PH" sz="1800" spc="-1" strike="noStrike">
                <a:latin typeface="Arial"/>
              </a:rPr>
              <a:t>	</a:t>
            </a:r>
            <a:r>
              <a:rPr b="0" lang="en-PH" sz="1800" spc="-1" strike="noStrike">
                <a:latin typeface="Arial"/>
              </a:rPr>
              <a:t>he</a:t>
            </a:r>
            <a:r>
              <a:rPr b="0" lang="en-PH" sz="1800" spc="-1" strike="noStrike">
                <a:latin typeface="Arial"/>
              </a:rPr>
              <a:t>	</a:t>
            </a:r>
            <a:r>
              <a:rPr b="0" lang="en-PH" sz="1800" spc="-1" strike="noStrike">
                <a:latin typeface="Arial"/>
              </a:rPr>
              <a:t>	</a:t>
            </a:r>
            <a:r>
              <a:rPr b="0" lang="en-PH" sz="1800" spc="-1" strike="noStrike">
                <a:latin typeface="Arial"/>
              </a:rPr>
              <a:t>her</a:t>
            </a:r>
            <a:r>
              <a:rPr b="0" lang="en-PH" sz="1800" spc="-1" strike="noStrike">
                <a:latin typeface="Arial"/>
              </a:rPr>
              <a:t>	</a:t>
            </a:r>
            <a:r>
              <a:rPr b="0" lang="en-PH" sz="1800" spc="-1" strike="noStrike">
                <a:latin typeface="Arial"/>
              </a:rPr>
              <a:t>	</a:t>
            </a:r>
            <a:r>
              <a:rPr b="0" lang="en-PH" sz="1800" spc="-1" strike="noStrike">
                <a:latin typeface="Arial"/>
              </a:rPr>
              <a:t>him</a:t>
            </a:r>
            <a:endParaRPr b="0" lang="en-PH" sz="1800" spc="-1" strike="noStrike">
              <a:latin typeface="Arial"/>
            </a:endParaRPr>
          </a:p>
          <a:p>
            <a:pPr>
              <a:lnSpc>
                <a:spcPct val="100000"/>
              </a:lnSpc>
              <a:spcBef>
                <a:spcPts val="567"/>
              </a:spcBef>
              <a:spcAft>
                <a:spcPts val="567"/>
              </a:spcAft>
              <a:buNone/>
            </a:pPr>
            <a:r>
              <a:rPr b="0" lang="en-PH" sz="1800" spc="-1" strike="noStrike">
                <a:latin typeface="Arial"/>
              </a:rPr>
              <a:t>know</a:t>
            </a:r>
            <a:r>
              <a:rPr b="0" lang="en-PH" sz="1800" spc="-1" strike="noStrike">
                <a:latin typeface="Arial"/>
              </a:rPr>
              <a:t>	</a:t>
            </a:r>
            <a:r>
              <a:rPr b="0" lang="en-PH" sz="1800" spc="-1" strike="noStrike">
                <a:latin typeface="Arial"/>
              </a:rPr>
              <a:t>now</a:t>
            </a:r>
            <a:r>
              <a:rPr b="0" lang="en-PH" sz="1800" spc="-1" strike="noStrike">
                <a:latin typeface="Arial"/>
              </a:rPr>
              <a:t>	</a:t>
            </a:r>
            <a:r>
              <a:rPr b="0" lang="en-PH" sz="1800" spc="-1" strike="noStrike">
                <a:latin typeface="Arial"/>
              </a:rPr>
              <a:t>	</a:t>
            </a:r>
            <a:r>
              <a:rPr b="0" lang="en-PH" sz="1800" spc="-1" strike="noStrike">
                <a:latin typeface="Arial"/>
              </a:rPr>
              <a:t>like</a:t>
            </a:r>
            <a:r>
              <a:rPr b="0" lang="en-PH" sz="1800" spc="-1" strike="noStrike">
                <a:latin typeface="Arial"/>
              </a:rPr>
              <a:t>	</a:t>
            </a:r>
            <a:r>
              <a:rPr b="0" lang="en-PH" sz="1800" spc="-1" strike="noStrike">
                <a:latin typeface="Arial"/>
              </a:rPr>
              <a:t>	</a:t>
            </a:r>
            <a:r>
              <a:rPr b="0" lang="en-PH" sz="1800" spc="-1" strike="noStrike">
                <a:latin typeface="Arial"/>
              </a:rPr>
              <a:t>my</a:t>
            </a:r>
            <a:r>
              <a:rPr b="0" lang="en-PH" sz="1800" spc="-1" strike="noStrike">
                <a:latin typeface="Arial"/>
              </a:rPr>
              <a:t>	</a:t>
            </a:r>
            <a:r>
              <a:rPr b="0" lang="en-PH" sz="1800" spc="-1" strike="noStrike">
                <a:latin typeface="Arial"/>
              </a:rPr>
              <a:t>	</a:t>
            </a:r>
            <a:r>
              <a:rPr b="0" lang="en-PH" sz="1800" spc="-1" strike="noStrike">
                <a:latin typeface="Arial"/>
              </a:rPr>
              <a:t>many</a:t>
            </a:r>
            <a:r>
              <a:rPr b="0" lang="en-PH" sz="1800" spc="-1" strike="noStrike">
                <a:latin typeface="Arial"/>
              </a:rPr>
              <a:t>	</a:t>
            </a:r>
            <a:r>
              <a:rPr b="0" lang="en-PH" sz="1800" spc="-1" strike="noStrike">
                <a:latin typeface="Arial"/>
              </a:rPr>
              <a:t>may</a:t>
            </a:r>
            <a:r>
              <a:rPr b="0" lang="en-PH" sz="1800" spc="-1" strike="noStrike">
                <a:latin typeface="Arial"/>
              </a:rPr>
              <a:t>	</a:t>
            </a:r>
            <a:r>
              <a:rPr b="0" lang="en-PH" sz="1800" spc="-1" strike="noStrike">
                <a:latin typeface="Arial"/>
              </a:rPr>
              <a:t>	</a:t>
            </a:r>
            <a:r>
              <a:rPr b="0" lang="en-PH" sz="1800" spc="-1" strike="noStrike">
                <a:latin typeface="Arial"/>
              </a:rPr>
              <a:t>no</a:t>
            </a:r>
            <a:r>
              <a:rPr b="0" lang="en-PH" sz="1800" spc="-1" strike="noStrike">
                <a:latin typeface="Arial"/>
              </a:rPr>
              <a:t>	</a:t>
            </a:r>
            <a:r>
              <a:rPr b="0" lang="en-PH" sz="1800" spc="-1" strike="noStrike">
                <a:latin typeface="Arial"/>
              </a:rPr>
              <a:t>	</a:t>
            </a:r>
            <a:r>
              <a:rPr b="0" lang="en-PH" sz="1800" spc="-1" strike="noStrike">
                <a:latin typeface="Arial"/>
              </a:rPr>
              <a:t>not</a:t>
            </a:r>
            <a:r>
              <a:rPr b="0" lang="en-PH" sz="1800" spc="-1" strike="noStrike">
                <a:latin typeface="Arial"/>
              </a:rPr>
              <a:t>	</a:t>
            </a:r>
            <a:r>
              <a:rPr b="0" lang="en-PH" sz="1800" spc="-1" strike="noStrike">
                <a:latin typeface="Arial"/>
              </a:rPr>
              <a:t>	</a:t>
            </a:r>
            <a:r>
              <a:rPr b="0" lang="en-PH" sz="1800" spc="-1" strike="noStrike">
                <a:latin typeface="Arial"/>
              </a:rPr>
              <a:t>now</a:t>
            </a:r>
            <a:r>
              <a:rPr b="0" lang="en-PH" sz="1800" spc="-1" strike="noStrike">
                <a:latin typeface="Arial"/>
              </a:rPr>
              <a:t>	</a:t>
            </a:r>
            <a:r>
              <a:rPr b="0" lang="en-PH" sz="1800" spc="-1" strike="noStrike">
                <a:latin typeface="Arial"/>
              </a:rPr>
              <a:t>	</a:t>
            </a:r>
            <a:r>
              <a:rPr b="0" lang="en-PH" sz="1800" spc="-1" strike="noStrike">
                <a:latin typeface="Arial"/>
              </a:rPr>
              <a:t>or</a:t>
            </a:r>
            <a:r>
              <a:rPr b="0" lang="en-PH" sz="1800" spc="-1" strike="noStrike">
                <a:latin typeface="Arial"/>
              </a:rPr>
              <a:t>	</a:t>
            </a:r>
            <a:r>
              <a:rPr b="0" lang="en-PH" sz="1800" spc="-1" strike="noStrike">
                <a:latin typeface="Arial"/>
              </a:rPr>
              <a:t>	</a:t>
            </a:r>
            <a:r>
              <a:rPr b="0" lang="en-PH" sz="1800" spc="-1" strike="noStrike">
                <a:latin typeface="Arial"/>
              </a:rPr>
              <a:t>one</a:t>
            </a:r>
            <a:r>
              <a:rPr b="0" lang="en-PH" sz="1800" spc="-1" strike="noStrike">
                <a:latin typeface="Arial"/>
              </a:rPr>
              <a:t>	</a:t>
            </a:r>
            <a:r>
              <a:rPr b="0" lang="en-PH" sz="1800" spc="-1" strike="noStrike">
                <a:latin typeface="Arial"/>
              </a:rPr>
              <a:t>	</a:t>
            </a:r>
            <a:r>
              <a:rPr b="0" lang="en-PH" sz="1800" spc="-1" strike="noStrike">
                <a:latin typeface="Arial"/>
              </a:rPr>
              <a:t>of</a:t>
            </a:r>
            <a:r>
              <a:rPr b="0" lang="en-PH" sz="1800" spc="-1" strike="noStrike">
                <a:latin typeface="Arial"/>
              </a:rPr>
              <a:t>	</a:t>
            </a:r>
            <a:r>
              <a:rPr b="0" lang="en-PH" sz="1800" spc="-1" strike="noStrike">
                <a:latin typeface="Arial"/>
              </a:rPr>
              <a:t>  on</a:t>
            </a:r>
            <a:endParaRPr b="0" lang="en-PH" sz="1800" spc="-1" strike="noStrike">
              <a:latin typeface="Arial"/>
            </a:endParaRPr>
          </a:p>
          <a:p>
            <a:pPr>
              <a:lnSpc>
                <a:spcPct val="100000"/>
              </a:lnSpc>
              <a:spcBef>
                <a:spcPts val="567"/>
              </a:spcBef>
              <a:spcAft>
                <a:spcPts val="567"/>
              </a:spcAft>
              <a:buNone/>
            </a:pPr>
            <a:r>
              <a:rPr b="0" lang="en-PH" sz="1800" spc="-1" strike="noStrike">
                <a:latin typeface="Arial"/>
              </a:rPr>
              <a:t>people</a:t>
            </a:r>
            <a:r>
              <a:rPr b="0" lang="en-PH" sz="1800" spc="-1" strike="noStrike">
                <a:latin typeface="Arial"/>
              </a:rPr>
              <a:t>	</a:t>
            </a:r>
            <a:r>
              <a:rPr b="0" lang="en-PH" sz="1800" spc="-1" strike="noStrike">
                <a:latin typeface="Arial"/>
              </a:rPr>
              <a:t>so</a:t>
            </a:r>
            <a:r>
              <a:rPr b="0" lang="en-PH" sz="1800" spc="-1" strike="noStrike">
                <a:latin typeface="Arial"/>
              </a:rPr>
              <a:t>	</a:t>
            </a:r>
            <a:r>
              <a:rPr b="0" lang="en-PH" sz="1800" spc="-1" strike="noStrike">
                <a:latin typeface="Arial"/>
              </a:rPr>
              <a:t>	</a:t>
            </a:r>
            <a:r>
              <a:rPr b="0" lang="en-PH" sz="1800" spc="-1" strike="noStrike">
                <a:latin typeface="Arial"/>
              </a:rPr>
              <a:t>said</a:t>
            </a:r>
            <a:r>
              <a:rPr b="0" lang="en-PH" sz="1800" spc="-1" strike="noStrike">
                <a:latin typeface="Arial"/>
              </a:rPr>
              <a:t>	</a:t>
            </a:r>
            <a:r>
              <a:rPr b="0" lang="en-PH" sz="1800" spc="-1" strike="noStrike">
                <a:latin typeface="Arial"/>
              </a:rPr>
              <a:t>	</a:t>
            </a:r>
            <a:r>
              <a:rPr b="0" lang="en-PH" sz="1800" spc="-1" strike="noStrike">
                <a:latin typeface="Arial"/>
              </a:rPr>
              <a:t>she</a:t>
            </a:r>
            <a:r>
              <a:rPr b="0" lang="en-PH" sz="1800" spc="-1" strike="noStrike">
                <a:latin typeface="Arial"/>
              </a:rPr>
              <a:t>	</a:t>
            </a:r>
            <a:r>
              <a:rPr b="0" lang="en-PH" sz="1800" spc="-1" strike="noStrike">
                <a:latin typeface="Arial"/>
              </a:rPr>
              <a:t>	</a:t>
            </a:r>
            <a:r>
              <a:rPr b="0" lang="en-PH" sz="1800" spc="-1" strike="noStrike">
                <a:latin typeface="Arial"/>
              </a:rPr>
              <a:t>the</a:t>
            </a:r>
            <a:r>
              <a:rPr b="0" lang="en-PH" sz="1800" spc="-1" strike="noStrike">
                <a:latin typeface="Arial"/>
              </a:rPr>
              <a:t>	</a:t>
            </a:r>
            <a:r>
              <a:rPr b="0" lang="en-PH" sz="1800" spc="-1" strike="noStrike">
                <a:latin typeface="Arial"/>
              </a:rPr>
              <a:t>	</a:t>
            </a:r>
            <a:r>
              <a:rPr b="0" lang="en-PH" sz="1800" spc="-1" strike="noStrike">
                <a:latin typeface="Arial"/>
              </a:rPr>
              <a:t>to</a:t>
            </a:r>
            <a:r>
              <a:rPr b="0" lang="en-PH" sz="1800" spc="-1" strike="noStrike">
                <a:latin typeface="Arial"/>
              </a:rPr>
              <a:t>	</a:t>
            </a:r>
            <a:r>
              <a:rPr b="0" lang="en-PH" sz="1800" spc="-1" strike="noStrike">
                <a:latin typeface="Arial"/>
              </a:rPr>
              <a:t>	</a:t>
            </a:r>
            <a:r>
              <a:rPr b="0" lang="en-PH" sz="1800" spc="-1" strike="noStrike">
                <a:latin typeface="Arial"/>
              </a:rPr>
              <a:t>this</a:t>
            </a:r>
            <a:r>
              <a:rPr b="0" lang="en-PH" sz="1800" spc="-1" strike="noStrike">
                <a:latin typeface="Arial"/>
              </a:rPr>
              <a:t>	</a:t>
            </a:r>
            <a:r>
              <a:rPr b="0" lang="en-PH" sz="1800" spc="-1" strike="noStrike">
                <a:latin typeface="Arial"/>
              </a:rPr>
              <a:t>	</a:t>
            </a:r>
            <a:r>
              <a:rPr b="0" lang="en-PH" sz="1800" spc="-1" strike="noStrike">
                <a:latin typeface="Arial"/>
              </a:rPr>
              <a:t>there</a:t>
            </a:r>
            <a:r>
              <a:rPr b="0" lang="en-PH" sz="1800" spc="-1" strike="noStrike">
                <a:latin typeface="Arial"/>
              </a:rPr>
              <a:t>	</a:t>
            </a:r>
            <a:r>
              <a:rPr b="0" lang="en-PH" sz="1800" spc="-1" strike="noStrike">
                <a:latin typeface="Arial"/>
              </a:rPr>
              <a:t>up</a:t>
            </a:r>
            <a:r>
              <a:rPr b="0" lang="en-PH" sz="1800" spc="-1" strike="noStrike">
                <a:latin typeface="Arial"/>
              </a:rPr>
              <a:t>	</a:t>
            </a:r>
            <a:r>
              <a:rPr b="0" lang="en-PH" sz="1800" spc="-1" strike="noStrike">
                <a:latin typeface="Arial"/>
              </a:rPr>
              <a:t>	</a:t>
            </a:r>
            <a:r>
              <a:rPr b="0" lang="en-PH" sz="1800" spc="-1" strike="noStrike">
                <a:latin typeface="Arial"/>
              </a:rPr>
              <a:t>very</a:t>
            </a:r>
            <a:r>
              <a:rPr b="0" lang="en-PH" sz="1800" spc="-1" strike="noStrike">
                <a:latin typeface="Arial"/>
              </a:rPr>
              <a:t>	</a:t>
            </a:r>
            <a:r>
              <a:rPr b="0" lang="en-PH" sz="1800" spc="-1" strike="noStrike">
                <a:latin typeface="Arial"/>
              </a:rPr>
              <a:t>	</a:t>
            </a:r>
            <a:r>
              <a:rPr b="0" lang="en-PH" sz="1800" spc="-1" strike="noStrike">
                <a:latin typeface="Arial"/>
              </a:rPr>
              <a:t>we</a:t>
            </a:r>
            <a:r>
              <a:rPr b="0" lang="en-PH" sz="1800" spc="-1" strike="noStrike">
                <a:latin typeface="Arial"/>
              </a:rPr>
              <a:t>	</a:t>
            </a:r>
            <a:r>
              <a:rPr b="0" lang="en-PH" sz="1800" spc="-1" strike="noStrike">
                <a:latin typeface="Arial"/>
              </a:rPr>
              <a:t>	</a:t>
            </a:r>
            <a:r>
              <a:rPr b="0" lang="en-PH" sz="1800" spc="-1" strike="noStrike">
                <a:latin typeface="Arial"/>
              </a:rPr>
              <a:t>why</a:t>
            </a:r>
            <a:r>
              <a:rPr b="0" lang="en-PH" sz="1800" spc="-1" strike="noStrike">
                <a:latin typeface="Arial"/>
              </a:rPr>
              <a:t>	</a:t>
            </a:r>
            <a:r>
              <a:rPr b="0" lang="en-PH" sz="1800" spc="-1" strike="noStrike">
                <a:latin typeface="Arial"/>
              </a:rPr>
              <a:t>	</a:t>
            </a:r>
            <a:r>
              <a:rPr b="0" lang="en-PH" sz="1800" spc="-1" strike="noStrike">
                <a:latin typeface="Arial"/>
              </a:rPr>
              <a:t>will</a:t>
            </a:r>
            <a:r>
              <a:rPr b="0" lang="en-PH" sz="1800" spc="-1" strike="noStrike">
                <a:latin typeface="Arial"/>
              </a:rPr>
              <a:t>	</a:t>
            </a:r>
            <a:r>
              <a:rPr b="0" lang="en-PH" sz="1800" spc="-1" strike="noStrike">
                <a:latin typeface="Arial"/>
              </a:rPr>
              <a:t>	</a:t>
            </a:r>
            <a:r>
              <a:rPr b="0" lang="en-PH" sz="1800" spc="-1" strike="noStrike">
                <a:latin typeface="Arial"/>
              </a:rPr>
              <a:t>with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49520" y="642960"/>
            <a:ext cx="10590120" cy="847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r>
              <a:rPr b="1" lang="en-PH" sz="2400" spc="-1" strike="noStrike">
                <a:solidFill>
                  <a:srgbClr val="000000"/>
                </a:solidFill>
                <a:highlight>
                  <a:srgbClr val="ffd8ce"/>
                </a:highlight>
                <a:latin typeface="Lato"/>
              </a:rPr>
              <a:t>Spot the Sight Word </a:t>
            </a:r>
            <a:endParaRPr b="0" lang="en-PH" sz="2400" spc="-1" strike="noStrike">
              <a:latin typeface="Arial"/>
              <a:ea typeface="PingFang SC"/>
            </a:endParaRPr>
          </a:p>
          <a:p>
            <a:pPr>
              <a:lnSpc>
                <a:spcPct val="100000"/>
              </a:lnSpc>
              <a:spcBef>
                <a:spcPts val="850"/>
              </a:spcBef>
              <a:spcAft>
                <a:spcPts val="850"/>
              </a:spcAft>
              <a:buNone/>
            </a:pPr>
            <a:r>
              <a:rPr b="0" lang="en-PH" sz="1800" spc="-1" strike="noStrike">
                <a:solidFill>
                  <a:srgbClr val="000000"/>
                </a:solidFill>
                <a:latin typeface="Lato"/>
                <a:ea typeface="Calibri;Calibri"/>
              </a:rPr>
              <a:t>Choose  all the sight words that you can find in the selection.</a:t>
            </a:r>
            <a:endParaRPr b="0" lang="en-PH" sz="1800" spc="-1" strike="noStrike">
              <a:latin typeface="Arial"/>
              <a:ea typeface="PingFang SC"/>
            </a:endParaRPr>
          </a:p>
        </p:txBody>
      </p:sp>
      <p:sp>
        <p:nvSpPr>
          <p:cNvPr id="129" name=""/>
          <p:cNvSpPr/>
          <p:nvPr/>
        </p:nvSpPr>
        <p:spPr>
          <a:xfrm>
            <a:off x="900000" y="1800000"/>
            <a:ext cx="10259640" cy="4140000"/>
          </a:xfrm>
          <a:custGeom>
            <a:avLst/>
            <a:gdLst/>
            <a:ahLst/>
            <a:rect l="l" t="t" r="r" b="b"/>
            <a:pathLst>
              <a:path w="28502" h="11002">
                <a:moveTo>
                  <a:pt x="1833" y="0"/>
                </a:moveTo>
                <a:lnTo>
                  <a:pt x="1834" y="0"/>
                </a:lnTo>
                <a:cubicBezTo>
                  <a:pt x="1512" y="0"/>
                  <a:pt x="1195" y="85"/>
                  <a:pt x="917" y="246"/>
                </a:cubicBezTo>
                <a:cubicBezTo>
                  <a:pt x="638" y="407"/>
                  <a:pt x="407" y="638"/>
                  <a:pt x="246" y="917"/>
                </a:cubicBezTo>
                <a:cubicBezTo>
                  <a:pt x="85" y="1195"/>
                  <a:pt x="0" y="1512"/>
                  <a:pt x="0" y="1834"/>
                </a:cubicBezTo>
                <a:lnTo>
                  <a:pt x="0" y="9167"/>
                </a:lnTo>
                <a:lnTo>
                  <a:pt x="0" y="9168"/>
                </a:lnTo>
                <a:cubicBezTo>
                  <a:pt x="0" y="9489"/>
                  <a:pt x="85" y="9806"/>
                  <a:pt x="246" y="10084"/>
                </a:cubicBezTo>
                <a:cubicBezTo>
                  <a:pt x="407" y="10363"/>
                  <a:pt x="638" y="10594"/>
                  <a:pt x="917" y="10755"/>
                </a:cubicBezTo>
                <a:cubicBezTo>
                  <a:pt x="1195" y="10916"/>
                  <a:pt x="1512" y="11001"/>
                  <a:pt x="1834" y="11001"/>
                </a:cubicBezTo>
                <a:lnTo>
                  <a:pt x="26667" y="11001"/>
                </a:lnTo>
                <a:lnTo>
                  <a:pt x="26668" y="11001"/>
                </a:lnTo>
                <a:cubicBezTo>
                  <a:pt x="26989" y="11001"/>
                  <a:pt x="27306" y="10916"/>
                  <a:pt x="27584" y="10755"/>
                </a:cubicBezTo>
                <a:cubicBezTo>
                  <a:pt x="27863" y="10594"/>
                  <a:pt x="28094" y="10363"/>
                  <a:pt x="28255" y="10084"/>
                </a:cubicBezTo>
                <a:cubicBezTo>
                  <a:pt x="28416" y="9806"/>
                  <a:pt x="28501" y="9489"/>
                  <a:pt x="28501" y="9168"/>
                </a:cubicBezTo>
                <a:lnTo>
                  <a:pt x="28501" y="1833"/>
                </a:lnTo>
                <a:lnTo>
                  <a:pt x="28501" y="1834"/>
                </a:lnTo>
                <a:lnTo>
                  <a:pt x="28501" y="1834"/>
                </a:lnTo>
                <a:cubicBezTo>
                  <a:pt x="28501" y="1512"/>
                  <a:pt x="28416" y="1195"/>
                  <a:pt x="28255" y="917"/>
                </a:cubicBezTo>
                <a:cubicBezTo>
                  <a:pt x="28094" y="638"/>
                  <a:pt x="27863" y="407"/>
                  <a:pt x="27584" y="246"/>
                </a:cubicBezTo>
                <a:cubicBezTo>
                  <a:pt x="27306" y="85"/>
                  <a:pt x="26989" y="0"/>
                  <a:pt x="26668" y="0"/>
                </a:cubicBezTo>
                <a:lnTo>
                  <a:pt x="1833" y="0"/>
                </a:lnTo>
              </a:path>
            </a:pathLst>
          </a:custGeom>
          <a:noFill/>
          <a:ln w="38160">
            <a:solidFill>
              <a:srgbClr val="158466"/>
            </a:solidFill>
            <a:round/>
          </a:ln>
        </p:spPr>
        <p:style>
          <a:lnRef idx="0"/>
          <a:fillRef idx="0"/>
          <a:effectRef idx="0"/>
          <a:fontRef idx="minor"/>
        </p:style>
      </p:sp>
      <p:sp>
        <p:nvSpPr>
          <p:cNvPr id="130" name=""/>
          <p:cNvSpPr/>
          <p:nvPr/>
        </p:nvSpPr>
        <p:spPr>
          <a:xfrm>
            <a:off x="1332000" y="1872000"/>
            <a:ext cx="9179640" cy="38181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3"/>
              </a:spcBef>
              <a:spcAft>
                <a:spcPts val="884"/>
              </a:spcAft>
              <a:buNone/>
            </a:pPr>
            <a:r>
              <a:rPr b="1" lang="en-PH" sz="1800" spc="-1" strike="noStrike">
                <a:solidFill>
                  <a:srgbClr val="000000"/>
                </a:solidFill>
                <a:latin typeface="Lato"/>
              </a:rPr>
              <a:t>A Play Has a Setting </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Every play has to have a story conflict. What else does a play need? Every play must have a place and a time where and when the action of the story happens. We call this the setting. </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There can be pictures on the walls and chairs and tables and other furniture </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on the stage. There can be cookies and lemonade and other foods or drinks </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on the tables. Sometimes these are real, and sometimes they are only pretend. </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Always, the scenery and the stage properties show us when and where the</a:t>
            </a:r>
            <a:endParaRPr b="0" lang="en-PH" sz="1800" spc="-1" strike="noStrike">
              <a:latin typeface="Arial"/>
            </a:endParaRPr>
          </a:p>
          <a:p>
            <a:pPr>
              <a:lnSpc>
                <a:spcPct val="115000"/>
              </a:lnSpc>
              <a:spcBef>
                <a:spcPts val="283"/>
              </a:spcBef>
              <a:spcAft>
                <a:spcPts val="884"/>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story of a play is happening. </a:t>
            </a:r>
            <a:endParaRPr b="0" lang="en-PH" sz="1800" spc="-1" strike="noStrike">
              <a:latin typeface="Arial"/>
            </a:endParaRPr>
          </a:p>
        </p:txBody>
      </p:sp>
      <p:pic>
        <p:nvPicPr>
          <p:cNvPr id="131" name="" descr=""/>
          <p:cNvPicPr/>
          <p:nvPr/>
        </p:nvPicPr>
        <p:blipFill>
          <a:blip r:embed="rId1"/>
          <a:stretch/>
        </p:blipFill>
        <p:spPr>
          <a:xfrm>
            <a:off x="9576000" y="3456000"/>
            <a:ext cx="2519640" cy="2663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8100000" y="3240000"/>
            <a:ext cx="3959640" cy="2339640"/>
          </a:xfrm>
          <a:prstGeom prst="rect">
            <a:avLst/>
          </a:prstGeom>
          <a:ln w="0">
            <a:noFill/>
          </a:ln>
        </p:spPr>
      </p:pic>
      <p:sp>
        <p:nvSpPr>
          <p:cNvPr id="133" name=""/>
          <p:cNvSpPr/>
          <p:nvPr/>
        </p:nvSpPr>
        <p:spPr>
          <a:xfrm>
            <a:off x="639720" y="0"/>
            <a:ext cx="11059920" cy="5763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1168"/>
              </a:spcAft>
              <a:buNone/>
            </a:pPr>
            <a:r>
              <a:rPr b="1" lang="en-PH" sz="2400" spc="-1" strike="noStrike">
                <a:solidFill>
                  <a:srgbClr val="000000"/>
                </a:solidFill>
                <a:highlight>
                  <a:srgbClr val="ffd8ce"/>
                </a:highlight>
                <a:latin typeface="Lato"/>
              </a:rPr>
              <a:t>Vocabulary Development </a:t>
            </a:r>
            <a:endParaRPr b="0" lang="en-PH" sz="24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You are about to read a story about Anton, an ant who did not listen to his parents. </a:t>
            </a:r>
            <a:endParaRPr b="0" lang="en-PH" sz="18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Unlock the meaning of the following words which are used in the story: </a:t>
            </a:r>
            <a:r>
              <a:rPr b="1" lang="en-PH" sz="1800" spc="-1" strike="noStrike">
                <a:solidFill>
                  <a:srgbClr val="000000"/>
                </a:solidFill>
                <a:latin typeface="Lato"/>
                <a:ea typeface="Calibri;Calibri"/>
              </a:rPr>
              <a:t>playful, sink, and crawled</a:t>
            </a:r>
            <a:r>
              <a:rPr b="0" lang="en-PH" sz="1800" spc="-1" strike="noStrike">
                <a:solidFill>
                  <a:srgbClr val="000000"/>
                </a:solidFill>
                <a:latin typeface="Lato"/>
                <a:ea typeface="Calibri;Calibri"/>
              </a:rPr>
              <a:t>. Try guessing the meaning of these underlined words based on how they are used in the sentences. Underline the appropriate meaning inside the parentheses. </a:t>
            </a:r>
            <a:endParaRPr b="0" lang="en-PH" sz="1800" spc="-1" strike="noStrike">
              <a:latin typeface="Arial"/>
            </a:endParaRPr>
          </a:p>
          <a:p>
            <a:pPr marL="30492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1. Anton was </a:t>
            </a:r>
            <a:r>
              <a:rPr b="0" lang="en-PH" sz="1800" spc="-1" strike="noStrike" u="sng">
                <a:solidFill>
                  <a:srgbClr val="000000"/>
                </a:solidFill>
                <a:uFillTx/>
                <a:latin typeface="Lato"/>
                <a:ea typeface="Calibri;Calibri"/>
              </a:rPr>
              <a:t>playful</a:t>
            </a:r>
            <a:r>
              <a:rPr b="0" lang="en-PH" sz="1800" spc="-1" strike="noStrike">
                <a:solidFill>
                  <a:srgbClr val="000000"/>
                </a:solidFill>
                <a:latin typeface="Lato"/>
                <a:ea typeface="Calibri;Calibri"/>
              </a:rPr>
              <a:t>. He could run fast. He could jump high. (energetic, sickly) </a:t>
            </a:r>
            <a:endParaRPr b="0" lang="en-PH" sz="1800" spc="-1" strike="noStrike">
              <a:latin typeface="Arial"/>
            </a:endParaRPr>
          </a:p>
          <a:p>
            <a:pPr marL="30492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2. The kitchen </a:t>
            </a:r>
            <a:r>
              <a:rPr b="0" lang="en-PH" sz="1800" spc="-1" strike="noStrike" u="sng">
                <a:solidFill>
                  <a:srgbClr val="000000"/>
                </a:solidFill>
                <a:uFillTx/>
                <a:latin typeface="Lato"/>
                <a:ea typeface="Calibri;Calibri"/>
              </a:rPr>
              <a:t>sink </a:t>
            </a:r>
            <a:r>
              <a:rPr b="0" lang="en-PH" sz="1800" spc="-1" strike="noStrike">
                <a:solidFill>
                  <a:srgbClr val="000000"/>
                </a:solidFill>
                <a:latin typeface="Lato"/>
                <a:ea typeface="Calibri;Calibri"/>
              </a:rPr>
              <a:t>is dirty. (a large, open container for washing, a container for eating) </a:t>
            </a:r>
            <a:endParaRPr b="0" lang="en-PH" sz="1800" spc="-1" strike="noStrike">
              <a:latin typeface="Arial"/>
            </a:endParaRPr>
          </a:p>
          <a:p>
            <a:pPr marL="30492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3. The ant </a:t>
            </a:r>
            <a:r>
              <a:rPr b="0" lang="en-PH" sz="1800" spc="-1" strike="noStrike" u="sng">
                <a:solidFill>
                  <a:srgbClr val="000000"/>
                </a:solidFill>
                <a:uFillTx/>
                <a:latin typeface="Lato"/>
                <a:ea typeface="Calibri;Calibri"/>
              </a:rPr>
              <a:t>crawled </a:t>
            </a:r>
            <a:r>
              <a:rPr b="0" lang="en-PH" sz="1800" spc="-1" strike="noStrike">
                <a:solidFill>
                  <a:srgbClr val="000000"/>
                </a:solidFill>
                <a:latin typeface="Lato"/>
                <a:ea typeface="Calibri;Calibri"/>
              </a:rPr>
              <a:t>on top of the table. (a movement on a dry surface, a movement in the water)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44000" y="900000"/>
            <a:ext cx="10079640" cy="4859640"/>
          </a:xfrm>
          <a:custGeom>
            <a:avLst/>
            <a:gdLst/>
            <a:ahLst/>
            <a:rect l="l" t="t" r="r" b="b"/>
            <a:pathLst>
              <a:path w="28002" h="13502">
                <a:moveTo>
                  <a:pt x="2250" y="0"/>
                </a:moveTo>
                <a:lnTo>
                  <a:pt x="2250" y="0"/>
                </a:lnTo>
                <a:cubicBezTo>
                  <a:pt x="1855" y="0"/>
                  <a:pt x="1467" y="104"/>
                  <a:pt x="1125" y="301"/>
                </a:cubicBezTo>
                <a:cubicBezTo>
                  <a:pt x="783" y="499"/>
                  <a:pt x="499" y="783"/>
                  <a:pt x="301" y="1125"/>
                </a:cubicBezTo>
                <a:cubicBezTo>
                  <a:pt x="104" y="1467"/>
                  <a:pt x="0" y="1855"/>
                  <a:pt x="0" y="2250"/>
                </a:cubicBezTo>
                <a:lnTo>
                  <a:pt x="0" y="11250"/>
                </a:lnTo>
                <a:lnTo>
                  <a:pt x="0" y="11251"/>
                </a:lnTo>
                <a:cubicBezTo>
                  <a:pt x="0" y="11646"/>
                  <a:pt x="104" y="12034"/>
                  <a:pt x="301" y="12376"/>
                </a:cubicBezTo>
                <a:cubicBezTo>
                  <a:pt x="499" y="12718"/>
                  <a:pt x="783" y="13002"/>
                  <a:pt x="1125" y="13200"/>
                </a:cubicBezTo>
                <a:cubicBezTo>
                  <a:pt x="1467" y="13397"/>
                  <a:pt x="1855" y="13501"/>
                  <a:pt x="2250" y="13501"/>
                </a:cubicBezTo>
                <a:lnTo>
                  <a:pt x="25750" y="13501"/>
                </a:lnTo>
                <a:lnTo>
                  <a:pt x="25751" y="13501"/>
                </a:lnTo>
                <a:cubicBezTo>
                  <a:pt x="26146" y="13501"/>
                  <a:pt x="26534" y="13397"/>
                  <a:pt x="26876" y="13200"/>
                </a:cubicBezTo>
                <a:cubicBezTo>
                  <a:pt x="27218" y="13002"/>
                  <a:pt x="27502" y="12718"/>
                  <a:pt x="27700" y="12376"/>
                </a:cubicBezTo>
                <a:cubicBezTo>
                  <a:pt x="27897" y="12034"/>
                  <a:pt x="28001" y="11646"/>
                  <a:pt x="28001" y="11251"/>
                </a:cubicBezTo>
                <a:lnTo>
                  <a:pt x="28001" y="2250"/>
                </a:lnTo>
                <a:lnTo>
                  <a:pt x="28001" y="2250"/>
                </a:lnTo>
                <a:lnTo>
                  <a:pt x="28001" y="2250"/>
                </a:lnTo>
                <a:cubicBezTo>
                  <a:pt x="28001" y="1855"/>
                  <a:pt x="27897" y="1467"/>
                  <a:pt x="27700" y="1125"/>
                </a:cubicBezTo>
                <a:cubicBezTo>
                  <a:pt x="27502" y="783"/>
                  <a:pt x="27218" y="499"/>
                  <a:pt x="26876" y="301"/>
                </a:cubicBezTo>
                <a:cubicBezTo>
                  <a:pt x="26534" y="104"/>
                  <a:pt x="26146" y="0"/>
                  <a:pt x="25751" y="0"/>
                </a:cubicBezTo>
                <a:lnTo>
                  <a:pt x="2250" y="0"/>
                </a:lnTo>
              </a:path>
            </a:pathLst>
          </a:custGeom>
          <a:noFill/>
          <a:ln w="38160">
            <a:solidFill>
              <a:srgbClr val="3465a4"/>
            </a:solidFill>
            <a:round/>
          </a:ln>
        </p:spPr>
        <p:style>
          <a:lnRef idx="0"/>
          <a:fillRef idx="0"/>
          <a:effectRef idx="0"/>
          <a:fontRef idx="minor"/>
        </p:style>
      </p:sp>
      <p:pic>
        <p:nvPicPr>
          <p:cNvPr id="135" name="" descr=""/>
          <p:cNvPicPr/>
          <p:nvPr/>
        </p:nvPicPr>
        <p:blipFill>
          <a:blip r:embed="rId1"/>
          <a:srcRect l="0" t="0" r="0" b="3089"/>
          <a:stretch/>
        </p:blipFill>
        <p:spPr>
          <a:xfrm>
            <a:off x="8786520" y="2520000"/>
            <a:ext cx="3273120" cy="3707280"/>
          </a:xfrm>
          <a:prstGeom prst="rect">
            <a:avLst/>
          </a:prstGeom>
          <a:ln w="0">
            <a:noFill/>
          </a:ln>
        </p:spPr>
      </p:pic>
      <p:sp>
        <p:nvSpPr>
          <p:cNvPr id="136" name=""/>
          <p:cNvSpPr/>
          <p:nvPr/>
        </p:nvSpPr>
        <p:spPr>
          <a:xfrm>
            <a:off x="1440000" y="768960"/>
            <a:ext cx="9525960" cy="47534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Aft>
                <a:spcPts val="601"/>
              </a:spcAft>
              <a:buNone/>
            </a:pPr>
            <a:r>
              <a:rPr b="1" lang="en-PH" sz="2200" spc="-1" strike="noStrike">
                <a:solidFill>
                  <a:srgbClr val="000000"/>
                </a:solidFill>
                <a:latin typeface="Lato"/>
              </a:rPr>
              <a:t>They Guide Us, They Love Us </a:t>
            </a:r>
            <a:endParaRPr b="0" lang="en-PH" sz="2200" spc="-1" strike="noStrike">
              <a:latin typeface="Arial"/>
            </a:endParaRPr>
          </a:p>
          <a:p>
            <a:pPr>
              <a:lnSpc>
                <a:spcPct val="150000"/>
              </a:lnSpc>
              <a:spcBef>
                <a:spcPts val="283"/>
              </a:spcBef>
              <a:spcAft>
                <a:spcPts val="884"/>
              </a:spcAft>
              <a:buNone/>
            </a:pPr>
            <a:r>
              <a:rPr b="0" lang="en-PH" sz="1800" spc="-1" strike="noStrike">
                <a:solidFill>
                  <a:srgbClr val="000000"/>
                </a:solidFill>
                <a:latin typeface="Lato"/>
                <a:ea typeface="Calibri;Calibri"/>
              </a:rPr>
              <a:t>There was a young ant named Anton. He was a playful ant. Anton had a small head but strong feet. He could run fast. He could jump high. Anton would love to go to the kitchen. He could play near the kitchen sink. He could move fast under the table. </a:t>
            </a:r>
            <a:endParaRPr b="0" lang="en-PH" sz="1800" spc="-1" strike="noStrike">
              <a:latin typeface="Arial"/>
            </a:endParaRPr>
          </a:p>
          <a:p>
            <a:pPr>
              <a:lnSpc>
                <a:spcPct val="150000"/>
              </a:lnSpc>
              <a:spcBef>
                <a:spcPts val="283"/>
              </a:spcBef>
              <a:spcAft>
                <a:spcPts val="884"/>
              </a:spcAft>
              <a:buNone/>
            </a:pPr>
            <a:r>
              <a:rPr b="0" lang="en-PH" sz="1800" spc="-1" strike="noStrike">
                <a:solidFill>
                  <a:srgbClr val="000000"/>
                </a:solidFill>
                <a:latin typeface="Lato"/>
                <a:ea typeface="Calibri;Calibri"/>
              </a:rPr>
              <a:t>He could run fast under the chair. Anton thought that he was brave and </a:t>
            </a:r>
            <a:endParaRPr b="0" lang="en-PH" sz="1800" spc="-1" strike="noStrike">
              <a:latin typeface="Arial"/>
            </a:endParaRPr>
          </a:p>
          <a:p>
            <a:pPr>
              <a:lnSpc>
                <a:spcPct val="150000"/>
              </a:lnSpc>
              <a:spcBef>
                <a:spcPts val="283"/>
              </a:spcBef>
              <a:spcAft>
                <a:spcPts val="884"/>
              </a:spcAft>
              <a:buNone/>
            </a:pPr>
            <a:r>
              <a:rPr b="0" lang="en-PH" sz="1800" spc="-1" strike="noStrike">
                <a:solidFill>
                  <a:srgbClr val="000000"/>
                </a:solidFill>
                <a:latin typeface="Lato"/>
                <a:ea typeface="Calibri;Calibri"/>
              </a:rPr>
              <a:t>strong.</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But Anton’s Papa and Mama told him not to go out when there were </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Calibri;Calibri"/>
              </a:rPr>
              <a:t>people in the house. Anton never listened. He believed that he was strong,</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and he was fast.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rcRect l="0" t="0" r="0" b="3083"/>
          <a:stretch/>
        </p:blipFill>
        <p:spPr>
          <a:xfrm>
            <a:off x="1440000" y="3600000"/>
            <a:ext cx="3740040" cy="2160000"/>
          </a:xfrm>
          <a:prstGeom prst="rect">
            <a:avLst/>
          </a:prstGeom>
          <a:ln w="0">
            <a:noFill/>
          </a:ln>
        </p:spPr>
      </p:pic>
      <p:pic>
        <p:nvPicPr>
          <p:cNvPr id="138" name="" descr=""/>
          <p:cNvPicPr/>
          <p:nvPr/>
        </p:nvPicPr>
        <p:blipFill>
          <a:blip r:embed="rId2"/>
          <a:srcRect l="0" t="2380" r="0" b="3125"/>
          <a:stretch/>
        </p:blipFill>
        <p:spPr>
          <a:xfrm>
            <a:off x="5505480" y="3240000"/>
            <a:ext cx="4718160" cy="2483640"/>
          </a:xfrm>
          <a:prstGeom prst="rect">
            <a:avLst/>
          </a:prstGeom>
          <a:ln w="0">
            <a:noFill/>
          </a:ln>
        </p:spPr>
      </p:pic>
      <p:sp>
        <p:nvSpPr>
          <p:cNvPr id="139" name=""/>
          <p:cNvSpPr/>
          <p:nvPr/>
        </p:nvSpPr>
        <p:spPr>
          <a:xfrm>
            <a:off x="792000" y="900000"/>
            <a:ext cx="10259640" cy="4859640"/>
          </a:xfrm>
          <a:custGeom>
            <a:avLst/>
            <a:gdLst/>
            <a:ahLst/>
            <a:rect l="l" t="t" r="r" b="b"/>
            <a:pathLst>
              <a:path w="28502" h="13502">
                <a:moveTo>
                  <a:pt x="2250" y="0"/>
                </a:moveTo>
                <a:lnTo>
                  <a:pt x="2250" y="0"/>
                </a:lnTo>
                <a:cubicBezTo>
                  <a:pt x="1855" y="0"/>
                  <a:pt x="1467" y="104"/>
                  <a:pt x="1125" y="301"/>
                </a:cubicBezTo>
                <a:cubicBezTo>
                  <a:pt x="783" y="499"/>
                  <a:pt x="499" y="783"/>
                  <a:pt x="301" y="1125"/>
                </a:cubicBezTo>
                <a:cubicBezTo>
                  <a:pt x="104" y="1467"/>
                  <a:pt x="0" y="1855"/>
                  <a:pt x="0" y="2250"/>
                </a:cubicBezTo>
                <a:lnTo>
                  <a:pt x="0" y="11250"/>
                </a:lnTo>
                <a:lnTo>
                  <a:pt x="0" y="11251"/>
                </a:lnTo>
                <a:cubicBezTo>
                  <a:pt x="0" y="11646"/>
                  <a:pt x="104" y="12034"/>
                  <a:pt x="301" y="12376"/>
                </a:cubicBezTo>
                <a:cubicBezTo>
                  <a:pt x="499" y="12718"/>
                  <a:pt x="783" y="13002"/>
                  <a:pt x="1125" y="13200"/>
                </a:cubicBezTo>
                <a:cubicBezTo>
                  <a:pt x="1467" y="13397"/>
                  <a:pt x="1855" y="13501"/>
                  <a:pt x="2250" y="13501"/>
                </a:cubicBezTo>
                <a:lnTo>
                  <a:pt x="26250" y="13501"/>
                </a:lnTo>
                <a:lnTo>
                  <a:pt x="26251" y="13501"/>
                </a:lnTo>
                <a:cubicBezTo>
                  <a:pt x="26646" y="13501"/>
                  <a:pt x="27034" y="13397"/>
                  <a:pt x="27376" y="13200"/>
                </a:cubicBezTo>
                <a:cubicBezTo>
                  <a:pt x="27718" y="13002"/>
                  <a:pt x="28002" y="12718"/>
                  <a:pt x="28200" y="12376"/>
                </a:cubicBezTo>
                <a:cubicBezTo>
                  <a:pt x="28397" y="12034"/>
                  <a:pt x="28501" y="11646"/>
                  <a:pt x="28501" y="11251"/>
                </a:cubicBezTo>
                <a:lnTo>
                  <a:pt x="28501" y="2250"/>
                </a:lnTo>
                <a:lnTo>
                  <a:pt x="28501" y="2250"/>
                </a:lnTo>
                <a:lnTo>
                  <a:pt x="28501" y="2250"/>
                </a:lnTo>
                <a:cubicBezTo>
                  <a:pt x="28501" y="1855"/>
                  <a:pt x="28397" y="1467"/>
                  <a:pt x="28200" y="1125"/>
                </a:cubicBezTo>
                <a:cubicBezTo>
                  <a:pt x="28002" y="783"/>
                  <a:pt x="27718" y="499"/>
                  <a:pt x="27376" y="301"/>
                </a:cubicBezTo>
                <a:cubicBezTo>
                  <a:pt x="27034" y="104"/>
                  <a:pt x="26646" y="0"/>
                  <a:pt x="26251" y="0"/>
                </a:cubicBezTo>
                <a:lnTo>
                  <a:pt x="2250" y="0"/>
                </a:lnTo>
              </a:path>
            </a:pathLst>
          </a:custGeom>
          <a:noFill/>
          <a:ln w="38160">
            <a:solidFill>
              <a:srgbClr val="3465a4"/>
            </a:solidFill>
            <a:round/>
          </a:ln>
        </p:spPr>
        <p:style>
          <a:lnRef idx="0"/>
          <a:fillRef idx="0"/>
          <a:effectRef idx="0"/>
          <a:fontRef idx="minor"/>
        </p:style>
      </p:sp>
      <p:sp>
        <p:nvSpPr>
          <p:cNvPr id="140" name=""/>
          <p:cNvSpPr/>
          <p:nvPr/>
        </p:nvSpPr>
        <p:spPr>
          <a:xfrm>
            <a:off x="1260000" y="1260000"/>
            <a:ext cx="9384120" cy="2468880"/>
          </a:xfrm>
          <a:prstGeom prst="rect">
            <a:avLst/>
          </a:prstGeom>
          <a:noFill/>
          <a:ln w="0">
            <a:noFill/>
          </a:ln>
        </p:spPr>
        <p:style>
          <a:lnRef idx="0"/>
          <a:fillRef idx="0"/>
          <a:effectRef idx="0"/>
          <a:fontRef idx="minor"/>
        </p:style>
        <p:txBody>
          <a:bodyPr lIns="0" rIns="0" tIns="0" bIns="0" anchor="t">
            <a:noAutofit/>
          </a:bodyPr>
          <a:p>
            <a:pPr algn="just">
              <a:lnSpc>
                <a:spcPct val="150000"/>
              </a:lnSpc>
              <a:spcAft>
                <a:spcPts val="601"/>
              </a:spcAft>
              <a:buNone/>
            </a:pPr>
            <a:r>
              <a:rPr b="0" lang="en-PH" sz="1800" spc="-1" strike="noStrike">
                <a:solidFill>
                  <a:srgbClr val="000000"/>
                </a:solidFill>
                <a:latin typeface="Lato"/>
                <a:ea typeface="Calibri;Calibri"/>
              </a:rPr>
              <a:t>One night, Anton went out to play. The people in the house were eating. Anton crawled on top of the table. He thought that he was strong. He was not afraid, and he enjoyed what he was doing. But, then, something hit the table. He was nearly hit, so he fell on the floor. He called for his Papa and Mama. Unknown to him, they were just waiting under the table. Both of them ran fast towards him. Anton embraced them tightly. He promised never to disobey his loving parents again.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6486120" y="900000"/>
            <a:ext cx="4673520" cy="2231640"/>
          </a:xfrm>
          <a:prstGeom prst="rect">
            <a:avLst/>
          </a:prstGeom>
          <a:ln w="0">
            <a:noFill/>
          </a:ln>
        </p:spPr>
      </p:pic>
      <p:sp>
        <p:nvSpPr>
          <p:cNvPr id="142" name=""/>
          <p:cNvSpPr/>
          <p:nvPr/>
        </p:nvSpPr>
        <p:spPr>
          <a:xfrm>
            <a:off x="1080000" y="972000"/>
            <a:ext cx="9899640" cy="5039640"/>
          </a:xfrm>
          <a:custGeom>
            <a:avLst/>
            <a:gdLst/>
            <a:ahLst/>
            <a:rect l="l" t="t" r="r" b="b"/>
            <a:pathLst>
              <a:path w="27502" h="14002">
                <a:moveTo>
                  <a:pt x="2333" y="0"/>
                </a:moveTo>
                <a:lnTo>
                  <a:pt x="2334" y="0"/>
                </a:lnTo>
                <a:cubicBezTo>
                  <a:pt x="1924" y="0"/>
                  <a:pt x="1521" y="108"/>
                  <a:pt x="1167" y="313"/>
                </a:cubicBezTo>
                <a:cubicBezTo>
                  <a:pt x="812" y="517"/>
                  <a:pt x="517" y="812"/>
                  <a:pt x="313" y="1167"/>
                </a:cubicBezTo>
                <a:cubicBezTo>
                  <a:pt x="108" y="1521"/>
                  <a:pt x="0" y="1924"/>
                  <a:pt x="0" y="2334"/>
                </a:cubicBezTo>
                <a:lnTo>
                  <a:pt x="0" y="11667"/>
                </a:lnTo>
                <a:lnTo>
                  <a:pt x="0" y="11668"/>
                </a:lnTo>
                <a:cubicBezTo>
                  <a:pt x="0" y="12077"/>
                  <a:pt x="108" y="12480"/>
                  <a:pt x="313" y="12834"/>
                </a:cubicBezTo>
                <a:cubicBezTo>
                  <a:pt x="517" y="13189"/>
                  <a:pt x="812" y="13484"/>
                  <a:pt x="1167" y="13688"/>
                </a:cubicBezTo>
                <a:cubicBezTo>
                  <a:pt x="1521" y="13893"/>
                  <a:pt x="1924" y="14001"/>
                  <a:pt x="2334" y="14001"/>
                </a:cubicBezTo>
                <a:lnTo>
                  <a:pt x="25167" y="14001"/>
                </a:lnTo>
                <a:lnTo>
                  <a:pt x="25168" y="14001"/>
                </a:lnTo>
                <a:cubicBezTo>
                  <a:pt x="25577" y="14001"/>
                  <a:pt x="25980" y="13893"/>
                  <a:pt x="26334" y="13688"/>
                </a:cubicBezTo>
                <a:cubicBezTo>
                  <a:pt x="26689" y="13484"/>
                  <a:pt x="26984" y="13189"/>
                  <a:pt x="27188" y="12834"/>
                </a:cubicBezTo>
                <a:cubicBezTo>
                  <a:pt x="27393" y="12480"/>
                  <a:pt x="27501" y="12077"/>
                  <a:pt x="27501" y="11668"/>
                </a:cubicBezTo>
                <a:lnTo>
                  <a:pt x="27501" y="2333"/>
                </a:lnTo>
                <a:lnTo>
                  <a:pt x="27501" y="2334"/>
                </a:lnTo>
                <a:lnTo>
                  <a:pt x="27501" y="2334"/>
                </a:lnTo>
                <a:cubicBezTo>
                  <a:pt x="27501" y="1924"/>
                  <a:pt x="27393" y="1521"/>
                  <a:pt x="27188" y="1167"/>
                </a:cubicBezTo>
                <a:cubicBezTo>
                  <a:pt x="26984" y="812"/>
                  <a:pt x="26689" y="517"/>
                  <a:pt x="26334" y="313"/>
                </a:cubicBezTo>
                <a:cubicBezTo>
                  <a:pt x="25980" y="108"/>
                  <a:pt x="25577" y="0"/>
                  <a:pt x="25168" y="0"/>
                </a:cubicBezTo>
                <a:lnTo>
                  <a:pt x="2333" y="0"/>
                </a:lnTo>
              </a:path>
            </a:pathLst>
          </a:custGeom>
          <a:noFill/>
          <a:ln w="38160">
            <a:solidFill>
              <a:srgbClr val="3465a4"/>
            </a:solidFill>
            <a:round/>
          </a:ln>
        </p:spPr>
        <p:style>
          <a:lnRef idx="0"/>
          <a:fillRef idx="0"/>
          <a:effectRef idx="0"/>
          <a:fontRef idx="minor"/>
        </p:style>
      </p:sp>
      <p:sp>
        <p:nvSpPr>
          <p:cNvPr id="143" name=""/>
          <p:cNvSpPr/>
          <p:nvPr/>
        </p:nvSpPr>
        <p:spPr>
          <a:xfrm>
            <a:off x="1620000" y="972000"/>
            <a:ext cx="9179640" cy="4942440"/>
          </a:xfrm>
          <a:prstGeom prst="rect">
            <a:avLst/>
          </a:prstGeom>
          <a:noFill/>
          <a:ln w="0">
            <a:noFill/>
          </a:ln>
        </p:spPr>
        <p:style>
          <a:lnRef idx="0"/>
          <a:fillRef idx="0"/>
          <a:effectRef idx="0"/>
          <a:fontRef idx="minor"/>
        </p:style>
        <p:txBody>
          <a:bodyPr lIns="90000" rIns="90000" tIns="45000" bIns="45000" anchor="t">
            <a:noAutofit/>
          </a:bodyPr>
          <a:p>
            <a:pPr algn="just">
              <a:lnSpc>
                <a:spcPts val="1406"/>
              </a:lnSpc>
              <a:spcBef>
                <a:spcPts val="283"/>
              </a:spcBef>
              <a:spcAft>
                <a:spcPts val="884"/>
              </a:spcAft>
              <a:buNone/>
            </a:pPr>
            <a:r>
              <a:rPr b="1" lang="en-PH" sz="2000" spc="-1" strike="noStrike">
                <a:solidFill>
                  <a:srgbClr val="000000"/>
                </a:solidFill>
                <a:highlight>
                  <a:srgbClr val="ffd8ce"/>
                </a:highlight>
                <a:latin typeface="Lato"/>
              </a:rPr>
              <a:t>Comprehension Check </a:t>
            </a:r>
            <a:endParaRPr b="0" lang="en-PH" sz="20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rPr>
              <a:t>Answer the following questions: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rPr>
              <a:t>1. Who was Anton?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rPr>
              <a:t>2. How will you describe him?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rPr>
              <a:t>3. Why did Anton not listen to his parents?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rPr>
              <a:t>4. What happened to Anton at the end of the story?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ea typeface="Calibri;Calibri"/>
              </a:rPr>
              <a:t>5. If you were Anton in the story, what lesson would you have learned from such an experience?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ea typeface="Calibri;Calibri"/>
              </a:rPr>
              <a:t>6. How does the story relate to you? Supposing your parents always remind you to go straight home after class, would you go with your classmate to play computer games in the nearest Internet shop?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ea typeface="Calibri;Calibri"/>
              </a:rPr>
              <a:t>7. Why is it important to always listen to your parents? </a:t>
            </a:r>
            <a:endParaRPr b="0" lang="en-PH" sz="1800" spc="-1" strike="noStrike">
              <a:latin typeface="Arial"/>
              <a:ea typeface="PingFang SC"/>
            </a:endParaRPr>
          </a:p>
          <a:p>
            <a:pPr marL="304920" indent="-304920" algn="just">
              <a:lnSpc>
                <a:spcPct val="100000"/>
              </a:lnSpc>
              <a:spcBef>
                <a:spcPts val="283"/>
              </a:spcBef>
              <a:spcAft>
                <a:spcPts val="884"/>
              </a:spcAft>
              <a:buNone/>
              <a:tabLst>
                <a:tab algn="l" pos="0"/>
              </a:tabLst>
            </a:pPr>
            <a:r>
              <a:rPr b="0" lang="en-PH" sz="1800" spc="-1" strike="noStrike">
                <a:solidFill>
                  <a:srgbClr val="000000"/>
                </a:solidFill>
                <a:latin typeface="Lato"/>
                <a:ea typeface="Calibri;Calibri"/>
              </a:rPr>
              <a:t>8. How can you best show your love to your parents? </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 descr=""/>
          <p:cNvPicPr/>
          <p:nvPr/>
        </p:nvPicPr>
        <p:blipFill>
          <a:blip r:embed="rId1"/>
          <a:stretch/>
        </p:blipFill>
        <p:spPr>
          <a:xfrm>
            <a:off x="7380000" y="1980000"/>
            <a:ext cx="4679640" cy="4208400"/>
          </a:xfrm>
          <a:prstGeom prst="rect">
            <a:avLst/>
          </a:prstGeom>
          <a:ln w="0">
            <a:noFill/>
          </a:ln>
        </p:spPr>
      </p:pic>
      <p:sp>
        <p:nvSpPr>
          <p:cNvPr id="145" name=""/>
          <p:cNvSpPr/>
          <p:nvPr/>
        </p:nvSpPr>
        <p:spPr>
          <a:xfrm>
            <a:off x="540000" y="958320"/>
            <a:ext cx="7019640" cy="46213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884"/>
              </a:spcAft>
              <a:buNone/>
            </a:pPr>
            <a:r>
              <a:rPr b="1" lang="en-PH" sz="2400" spc="-1" strike="noStrike">
                <a:solidFill>
                  <a:srgbClr val="000000"/>
                </a:solidFill>
                <a:highlight>
                  <a:srgbClr val="ffd8ce"/>
                </a:highlight>
                <a:latin typeface="Lato"/>
              </a:rPr>
              <a:t>Fluency</a:t>
            </a:r>
            <a:r>
              <a:rPr b="1" lang="en-PH" sz="1800" spc="-1" strike="noStrike">
                <a:solidFill>
                  <a:srgbClr val="000000"/>
                </a:solidFill>
                <a:latin typeface="Lato"/>
              </a:rPr>
              <a:t> </a:t>
            </a:r>
            <a:endParaRPr b="0" lang="en-PH" sz="1800" spc="-1" strike="noStrike">
              <a:latin typeface="Arial"/>
            </a:endParaRPr>
          </a:p>
          <a:p>
            <a:pPr algn="just">
              <a:lnSpc>
                <a:spcPct val="200000"/>
              </a:lnSpc>
              <a:spcBef>
                <a:spcPts val="283"/>
              </a:spcBef>
              <a:spcAft>
                <a:spcPts val="884"/>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Your teacher will read a rhymed verse. These verses contain words with long vowel sounds. He/She will read it with proper pacing or speed, and proper intonation or rise and fall of the voice. Repeat after your teacher. Then, with your classmates, read the poem aloud in class.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6" name=""/>
          <p:cNvGraphicFramePr/>
          <p:nvPr/>
        </p:nvGraphicFramePr>
        <p:xfrm>
          <a:off x="900000" y="1116000"/>
          <a:ext cx="10079640" cy="4499640"/>
        </p:xfrm>
        <a:graphic>
          <a:graphicData uri="http://schemas.openxmlformats.org/drawingml/2006/table">
            <a:tbl>
              <a:tblPr/>
              <a:tblGrid>
                <a:gridCol w="5039280"/>
                <a:gridCol w="5040720"/>
              </a:tblGrid>
              <a:tr h="1499400">
                <a:tc>
                  <a:txBody>
                    <a:bodyPr lIns="90000" rIns="90000" anchor="t">
                      <a:noAutofit/>
                    </a:bodyPr>
                    <a:p>
                      <a:pPr>
                        <a:lnSpc>
                          <a:spcPct val="115000"/>
                        </a:lnSpc>
                        <a:buNone/>
                      </a:pPr>
                      <a:r>
                        <a:rPr b="0" lang="en-PH" sz="1800" spc="-1" strike="noStrike">
                          <a:solidFill>
                            <a:srgbClr val="000000"/>
                          </a:solidFill>
                          <a:highlight>
                            <a:srgbClr val="ffff6d"/>
                          </a:highlight>
                          <a:latin typeface="Lato"/>
                          <a:ea typeface="Calibri;Calibri"/>
                        </a:rPr>
                        <a:t>Long </a:t>
                      </a:r>
                      <a:r>
                        <a:rPr b="1" lang="en-PH" sz="1800" spc="-1" strike="noStrike">
                          <a:solidFill>
                            <a:srgbClr val="000000"/>
                          </a:solidFill>
                          <a:highlight>
                            <a:srgbClr val="ffff6d"/>
                          </a:highlight>
                          <a:latin typeface="Lato"/>
                          <a:ea typeface="Calibri;Calibri"/>
                        </a:rPr>
                        <a:t>A</a:t>
                      </a:r>
                      <a:r>
                        <a:rPr b="0" lang="en-PH" sz="1800" spc="-1" strike="noStrike">
                          <a:solidFill>
                            <a:srgbClr val="000000"/>
                          </a:solidFill>
                          <a:latin typeface="Lato"/>
                          <a:ea typeface="Calibri;Calibri"/>
                        </a:rPr>
                        <a:t>, let us play,</a:t>
                      </a:r>
                      <a:endParaRPr b="0" lang="en-PH" sz="1800" spc="-1" strike="noStrike">
                        <a:latin typeface="Arial"/>
                      </a:endParaRPr>
                    </a:p>
                    <a:p>
                      <a:pPr>
                        <a:lnSpc>
                          <a:spcPct val="200000"/>
                        </a:lnSpc>
                        <a:buNone/>
                      </a:pPr>
                      <a:r>
                        <a:rPr b="0" lang="en-PH" sz="1800" spc="-1" strike="noStrike">
                          <a:latin typeface="Lato"/>
                          <a:ea typeface="Calibri;Calibri"/>
                        </a:rPr>
                        <a:t>          </a:t>
                      </a:r>
                      <a:r>
                        <a:rPr b="0" lang="en-PH" sz="1800" spc="-1" strike="noStrike">
                          <a:latin typeface="Lato"/>
                          <a:ea typeface="Calibri;Calibri"/>
                        </a:rPr>
                        <a:t>Because today</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The rain has gone away!</a:t>
                      </a:r>
                      <a:endParaRPr b="0" lang="en-PH" sz="18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noFill/>
                  </a:tcPr>
                </a:tc>
                <a:tc>
                  <a:txBody>
                    <a:bodyPr lIns="90000" rIns="90000" anchor="t">
                      <a:noAutofit/>
                    </a:bodyPr>
                    <a:p>
                      <a:pPr>
                        <a:lnSpc>
                          <a:spcPct val="150000"/>
                        </a:lnSpc>
                        <a:buNone/>
                      </a:pPr>
                      <a:r>
                        <a:rPr b="0" lang="en-PH" sz="1800" spc="-1" strike="noStrike">
                          <a:solidFill>
                            <a:srgbClr val="000000"/>
                          </a:solidFill>
                          <a:highlight>
                            <a:srgbClr val="ffff6d"/>
                          </a:highlight>
                          <a:latin typeface="Lato"/>
                          <a:ea typeface="Calibri;Calibri"/>
                        </a:rPr>
                        <a:t>Long </a:t>
                      </a:r>
                      <a:r>
                        <a:rPr b="1" lang="en-PH" sz="1800" spc="-1" strike="noStrike">
                          <a:solidFill>
                            <a:srgbClr val="000000"/>
                          </a:solidFill>
                          <a:highlight>
                            <a:srgbClr val="ffff6d"/>
                          </a:highlight>
                          <a:latin typeface="Lato"/>
                          <a:ea typeface="Calibri;Calibri"/>
                        </a:rPr>
                        <a:t>E</a:t>
                      </a:r>
                      <a:r>
                        <a:rPr b="0" lang="en-PH" sz="1800" spc="-1" strike="noStrike">
                          <a:solidFill>
                            <a:srgbClr val="000000"/>
                          </a:solidFill>
                          <a:highlight>
                            <a:srgbClr val="ffff6d"/>
                          </a:highlight>
                          <a:latin typeface="Lato"/>
                          <a:ea typeface="Calibri;Calibri"/>
                        </a:rPr>
                        <a:t>,</a:t>
                      </a:r>
                      <a:r>
                        <a:rPr b="0" lang="en-PH" sz="1800" spc="-1" strike="noStrike">
                          <a:solidFill>
                            <a:srgbClr val="000000"/>
                          </a:solidFill>
                          <a:latin typeface="Lato"/>
                          <a:ea typeface="Calibri;Calibri"/>
                        </a:rPr>
                        <a:t> can’t you see?</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A bee, a bumble bee,</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Is under a green tree.</a:t>
                      </a:r>
                      <a:endParaRPr b="0" lang="en-PH" sz="18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noFill/>
                  </a:tcPr>
                </a:tc>
              </a:tr>
              <a:tr h="1499400">
                <a:tc>
                  <a:txBody>
                    <a:bodyPr lIns="90000" rIns="90000" anchor="t">
                      <a:noAutofit/>
                    </a:bodyPr>
                    <a:p>
                      <a:pPr>
                        <a:lnSpc>
                          <a:spcPct val="150000"/>
                        </a:lnSpc>
                        <a:buNone/>
                      </a:pPr>
                      <a:r>
                        <a:rPr b="0" lang="en-PH" sz="1800" spc="-1" strike="noStrike">
                          <a:solidFill>
                            <a:srgbClr val="000000"/>
                          </a:solidFill>
                          <a:highlight>
                            <a:srgbClr val="ffff6d"/>
                          </a:highlight>
                          <a:latin typeface="Lato"/>
                          <a:ea typeface="Calibri;Calibri"/>
                        </a:rPr>
                        <a:t>Long </a:t>
                      </a:r>
                      <a:r>
                        <a:rPr b="1" lang="en-PH" sz="1800" spc="-1" strike="noStrike">
                          <a:solidFill>
                            <a:srgbClr val="000000"/>
                          </a:solidFill>
                          <a:highlight>
                            <a:srgbClr val="ffff6d"/>
                          </a:highlight>
                          <a:latin typeface="Lato"/>
                          <a:ea typeface="Calibri;Calibri"/>
                        </a:rPr>
                        <a:t>I</a:t>
                      </a:r>
                      <a:r>
                        <a:rPr b="0" lang="en-PH" sz="1800" spc="-1" strike="noStrike">
                          <a:solidFill>
                            <a:srgbClr val="000000"/>
                          </a:solidFill>
                          <a:latin typeface="Lato"/>
                          <a:ea typeface="Calibri;Calibri"/>
                        </a:rPr>
                        <a:t>, oh my, I smile!</a:t>
                      </a:r>
                      <a:endParaRPr b="0" lang="en-PH" sz="1800" spc="-1" strike="noStrike">
                        <a:latin typeface="Arial"/>
                      </a:endParaRPr>
                    </a:p>
                    <a:p>
                      <a:pPr>
                        <a:lnSpc>
                          <a:spcPct val="150000"/>
                        </a:lnSpc>
                        <a:buNone/>
                      </a:pPr>
                      <a:r>
                        <a:rPr b="0" lang="en-PH" sz="1800" spc="-1" strike="noStrike">
                          <a:latin typeface="Lato"/>
                          <a:ea typeface="Calibri;Calibri"/>
                        </a:rPr>
                        <a:t>Let us ride a bike</a:t>
                      </a:r>
                      <a:endParaRPr b="0" lang="en-PH" sz="1800" spc="-1" strike="noStrike">
                        <a:latin typeface="Arial"/>
                      </a:endParaRPr>
                    </a:p>
                    <a:p>
                      <a:pPr>
                        <a:lnSpc>
                          <a:spcPct val="150000"/>
                        </a:lnSpc>
                        <a:buNone/>
                      </a:pPr>
                      <a:r>
                        <a:rPr b="0" lang="en-PH" sz="1800" spc="-1" strike="noStrike">
                          <a:latin typeface="Lato"/>
                          <a:ea typeface="Calibri;Calibri"/>
                        </a:rPr>
                        <a:t>And fly a kite.</a:t>
                      </a:r>
                      <a:endParaRPr b="0" lang="en-PH" sz="18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noFill/>
                  </a:tcPr>
                </a:tc>
                <a:tc>
                  <a:txBody>
                    <a:bodyPr lIns="90000" rIns="90000" anchor="t">
                      <a:noAutofit/>
                    </a:bodyPr>
                    <a:p>
                      <a:pPr>
                        <a:lnSpc>
                          <a:spcPct val="150000"/>
                        </a:lnSpc>
                        <a:buNone/>
                      </a:pPr>
                      <a:r>
                        <a:rPr b="0" lang="en-PH" sz="1800" spc="-1" strike="noStrike">
                          <a:solidFill>
                            <a:srgbClr val="000000"/>
                          </a:solidFill>
                          <a:highlight>
                            <a:srgbClr val="ffff6d"/>
                          </a:highlight>
                          <a:latin typeface="Lato"/>
                          <a:ea typeface="Calibri;Calibri"/>
                        </a:rPr>
                        <a:t>Long </a:t>
                      </a:r>
                      <a:r>
                        <a:rPr b="1" lang="en-PH" sz="1800" spc="-1" strike="noStrike">
                          <a:solidFill>
                            <a:srgbClr val="000000"/>
                          </a:solidFill>
                          <a:highlight>
                            <a:srgbClr val="ffff6d"/>
                          </a:highlight>
                          <a:latin typeface="Lato"/>
                          <a:ea typeface="Calibri;Calibri"/>
                        </a:rPr>
                        <a:t>O</a:t>
                      </a:r>
                      <a:r>
                        <a:rPr b="0" lang="en-PH" sz="1800" spc="-1" strike="noStrike">
                          <a:solidFill>
                            <a:srgbClr val="000000"/>
                          </a:solidFill>
                          <a:latin typeface="Lato"/>
                          <a:ea typeface="Calibri;Calibri"/>
                        </a:rPr>
                        <a:t>, do you know?</a:t>
                      </a:r>
                      <a:endParaRPr b="0" lang="en-PH" sz="1800" spc="-1" strike="noStrike">
                        <a:latin typeface="Arial"/>
                      </a:endParaRPr>
                    </a:p>
                    <a:p>
                      <a:pPr>
                        <a:lnSpc>
                          <a:spcPct val="150000"/>
                        </a:lnSpc>
                        <a:buNone/>
                      </a:pPr>
                      <a:r>
                        <a:rPr b="0" lang="en-PH" sz="1800" spc="-1" strike="noStrike">
                          <a:latin typeface="Lato"/>
                          <a:ea typeface="Calibri;Calibri"/>
                        </a:rPr>
                        <a:t>How to row a boat?</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And float when the wind </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blows.</a:t>
                      </a:r>
                      <a:endParaRPr b="0" lang="en-PH" sz="18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noFill/>
                  </a:tcPr>
                </a:tc>
              </a:tr>
              <a:tr h="1501200">
                <a:tc gridSpan="2">
                  <a:txBody>
                    <a:bodyPr lIns="90000" rIns="90000" anchor="t">
                      <a:noAutofit/>
                    </a:bodyPr>
                    <a:p>
                      <a:pPr>
                        <a:lnSpc>
                          <a:spcPct val="150000"/>
                        </a:lnSpc>
                        <a:buNone/>
                      </a:pPr>
                      <a:r>
                        <a:rPr b="0" lang="en-PH" sz="1800" spc="-1" strike="noStrike">
                          <a:solidFill>
                            <a:srgbClr val="000000"/>
                          </a:solidFill>
                          <a:latin typeface="Lato"/>
                          <a:ea typeface="Calibri;Calibri"/>
                        </a:rPr>
                        <a:t>                                      </a:t>
                      </a:r>
                      <a:r>
                        <a:rPr b="0" lang="en-PH" sz="1800" spc="-1" strike="noStrike">
                          <a:solidFill>
                            <a:srgbClr val="000000"/>
                          </a:solidFill>
                          <a:highlight>
                            <a:srgbClr val="ffff6d"/>
                          </a:highlight>
                          <a:latin typeface="Lato"/>
                          <a:ea typeface="Calibri;Calibri"/>
                        </a:rPr>
                        <a:t>Long </a:t>
                      </a:r>
                      <a:r>
                        <a:rPr b="1" lang="en-PH" sz="1800" spc="-1" strike="noStrike">
                          <a:solidFill>
                            <a:srgbClr val="000000"/>
                          </a:solidFill>
                          <a:highlight>
                            <a:srgbClr val="ffff6d"/>
                          </a:highlight>
                          <a:latin typeface="Lato"/>
                          <a:ea typeface="Calibri;Calibri"/>
                        </a:rPr>
                        <a:t>U</a:t>
                      </a:r>
                      <a:r>
                        <a:rPr b="0" lang="en-PH" sz="1800" spc="-1" strike="noStrike">
                          <a:solidFill>
                            <a:srgbClr val="000000"/>
                          </a:solidFill>
                          <a:latin typeface="Lato"/>
                          <a:ea typeface="Calibri;Calibri"/>
                        </a:rPr>
                        <a:t>, you’re so cute</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And you’re not rude. </a:t>
                      </a:r>
                      <a:endParaRPr b="0" lang="en-PH" sz="1800" spc="-1" strike="noStrike">
                        <a:latin typeface="Arial"/>
                      </a:endParaRPr>
                    </a:p>
                    <a:p>
                      <a:pPr>
                        <a:lnSpc>
                          <a:spcPct val="15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Oh, I love your attitude!</a:t>
                      </a:r>
                      <a:endParaRPr b="0" lang="en-PH" sz="18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noFill/>
                  </a:tcPr>
                </a:tc>
                <a:tc hMerge="1">
                  <a:tcPr anchor="t" marL="90000" marR="90000">
                    <a:solidFill>
                      <a:srgbClr val="729fcf"/>
                    </a:solidFill>
                  </a:tcPr>
                </a:tc>
              </a:tr>
            </a:tbl>
          </a:graphicData>
        </a:graphic>
      </p:graphicFrame>
      <p:sp>
        <p:nvSpPr>
          <p:cNvPr id="147" name=""/>
          <p:cNvSpPr/>
          <p:nvPr/>
        </p:nvSpPr>
        <p:spPr>
          <a:xfrm>
            <a:off x="3060000" y="540000"/>
            <a:ext cx="5579640" cy="539640"/>
          </a:xfrm>
          <a:prstGeom prst="rect">
            <a:avLst/>
          </a:prstGeom>
          <a:noFill/>
          <a:ln w="0">
            <a:noFill/>
          </a:ln>
        </p:spPr>
        <p:style>
          <a:lnRef idx="0"/>
          <a:fillRef idx="0"/>
          <a:effectRef idx="0"/>
          <a:fontRef idx="minor"/>
        </p:style>
        <p:txBody>
          <a:bodyPr lIns="0" rIns="0" tIns="0" bIns="0" anchor="t">
            <a:noAutofit/>
          </a:bodyPr>
          <a:p>
            <a:pPr algn="ctr">
              <a:lnSpc>
                <a:spcPct val="100000"/>
              </a:lnSpc>
              <a:spcAft>
                <a:spcPts val="601"/>
              </a:spcAft>
              <a:buNone/>
            </a:pPr>
            <a:r>
              <a:rPr b="1" lang="en-PH" sz="2000" spc="-1" strike="noStrike">
                <a:solidFill>
                  <a:srgbClr val="000000"/>
                </a:solidFill>
                <a:latin typeface="Lato"/>
                <a:ea typeface="Calibri;Calibri"/>
              </a:rPr>
              <a:t>The Long Vowel Sounds</a:t>
            </a:r>
            <a:endParaRPr b="0" lang="en-PH" sz="2000" spc="-1" strike="noStrike">
              <a:latin typeface="Arial"/>
            </a:endParaRPr>
          </a:p>
        </p:txBody>
      </p:sp>
      <p:pic>
        <p:nvPicPr>
          <p:cNvPr id="148" name="" descr=""/>
          <p:cNvPicPr/>
          <p:nvPr/>
        </p:nvPicPr>
        <p:blipFill>
          <a:blip r:embed="rId1"/>
          <a:stretch/>
        </p:blipFill>
        <p:spPr>
          <a:xfrm>
            <a:off x="3420000" y="1296000"/>
            <a:ext cx="2339640" cy="1243800"/>
          </a:xfrm>
          <a:prstGeom prst="rect">
            <a:avLst/>
          </a:prstGeom>
          <a:ln w="0">
            <a:noFill/>
          </a:ln>
        </p:spPr>
      </p:pic>
      <p:pic>
        <p:nvPicPr>
          <p:cNvPr id="149" name="" descr=""/>
          <p:cNvPicPr/>
          <p:nvPr/>
        </p:nvPicPr>
        <p:blipFill>
          <a:blip r:embed="rId2"/>
          <a:stretch/>
        </p:blipFill>
        <p:spPr>
          <a:xfrm>
            <a:off x="8784000" y="1260000"/>
            <a:ext cx="1979640" cy="1259640"/>
          </a:xfrm>
          <a:prstGeom prst="rect">
            <a:avLst/>
          </a:prstGeom>
          <a:ln w="0">
            <a:noFill/>
          </a:ln>
        </p:spPr>
      </p:pic>
      <p:pic>
        <p:nvPicPr>
          <p:cNvPr id="150" name="" descr=""/>
          <p:cNvPicPr/>
          <p:nvPr/>
        </p:nvPicPr>
        <p:blipFill>
          <a:blip r:embed="rId3"/>
          <a:stretch/>
        </p:blipFill>
        <p:spPr>
          <a:xfrm>
            <a:off x="3218040" y="2736000"/>
            <a:ext cx="2541600" cy="1547640"/>
          </a:xfrm>
          <a:prstGeom prst="rect">
            <a:avLst/>
          </a:prstGeom>
          <a:ln w="0">
            <a:noFill/>
          </a:ln>
        </p:spPr>
      </p:pic>
      <p:pic>
        <p:nvPicPr>
          <p:cNvPr id="151" name="" descr=""/>
          <p:cNvPicPr/>
          <p:nvPr/>
        </p:nvPicPr>
        <p:blipFill>
          <a:blip r:embed="rId4"/>
          <a:stretch/>
        </p:blipFill>
        <p:spPr>
          <a:xfrm>
            <a:off x="8460000" y="2664000"/>
            <a:ext cx="2428200" cy="1655640"/>
          </a:xfrm>
          <a:prstGeom prst="rect">
            <a:avLst/>
          </a:prstGeom>
          <a:ln w="0">
            <a:noFill/>
          </a:ln>
        </p:spPr>
      </p:pic>
      <p:pic>
        <p:nvPicPr>
          <p:cNvPr id="152" name="" descr=""/>
          <p:cNvPicPr/>
          <p:nvPr/>
        </p:nvPicPr>
        <p:blipFill>
          <a:blip r:embed="rId5"/>
          <a:stretch/>
        </p:blipFill>
        <p:spPr>
          <a:xfrm>
            <a:off x="5644080" y="4500000"/>
            <a:ext cx="2635560" cy="125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2023-08-05T09:23:38Z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