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1.png" ContentType="image/png"/>
  <Override PartName="/ppt/media/image36.png" ContentType="image/png"/>
  <Override PartName="/ppt/media/image2.png" ContentType="image/png"/>
  <Override PartName="/ppt/media/image3.png" ContentType="image/png"/>
  <Override PartName="/ppt/media/image4.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9.png" ContentType="image/png"/>
  <Override PartName="/ppt/media/image24.png" ContentType="image/png"/>
  <Override PartName="/ppt/media/image12.png" ContentType="image/png"/>
  <Override PartName="/ppt/media/image13.png" ContentType="image/png"/>
  <Override PartName="/ppt/media/image14.png" ContentType="image/png"/>
  <Override PartName="/ppt/media/image5.png" ContentType="image/png"/>
  <Override PartName="/ppt/media/image20.png" ContentType="image/png"/>
  <Override PartName="/ppt/media/image15.png" ContentType="image/png"/>
  <Override PartName="/ppt/media/image30.png" ContentType="image/png"/>
  <Override PartName="/ppt/media/image25.png" ContentType="image/png"/>
  <Override PartName="/ppt/media/image16.png" ContentType="image/png"/>
  <Override PartName="/ppt/media/image31.png" ContentType="image/png"/>
  <Override PartName="/ppt/media/image26.png" ContentType="image/png"/>
  <Override PartName="/ppt/media/image17.png" ContentType="image/png"/>
  <Override PartName="/ppt/media/image32.png" ContentType="image/png"/>
  <Override PartName="/ppt/media/image27.png" ContentType="image/png"/>
  <Override PartName="/ppt/media/image18.png" ContentType="image/png"/>
  <Override PartName="/ppt/media/image33.png" ContentType="image/png"/>
  <Override PartName="/ppt/media/image28.png" ContentType="image/png"/>
  <Override PartName="/ppt/media/image19.png" ContentType="image/png"/>
  <Override PartName="/ppt/media/image34.png" ContentType="image/png"/>
  <Override PartName="/ppt/media/image10.png" ContentType="image/png"/>
  <Override PartName="/ppt/media/image29.png" ContentType="image/png"/>
  <Override PartName="/ppt/media/image35.png" ContentType="image/png"/>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18288000" cy="10287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7"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8"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0"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2"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5"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6"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8"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3"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4"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 name="PlaceHolder 2"/>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 name="Picture 2" descr=""/>
          <p:cNvPicPr/>
          <p:nvPr/>
        </p:nvPicPr>
        <p:blipFill>
          <a:blip r:embed="rId1"/>
          <a:stretch/>
        </p:blipFill>
        <p:spPr>
          <a:xfrm>
            <a:off x="0" y="0"/>
            <a:ext cx="18285840" cy="10284840"/>
          </a:xfrm>
          <a:prstGeom prst="rect">
            <a:avLst/>
          </a:prstGeom>
          <a:ln w="0">
            <a:noFill/>
          </a:ln>
        </p:spPr>
      </p:pic>
      <p:grpSp>
        <p:nvGrpSpPr>
          <p:cNvPr id="39" name="Group 3"/>
          <p:cNvGrpSpPr/>
          <p:nvPr/>
        </p:nvGrpSpPr>
        <p:grpSpPr>
          <a:xfrm>
            <a:off x="0" y="0"/>
            <a:ext cx="18273960" cy="10272960"/>
            <a:chOff x="0" y="0"/>
            <a:chExt cx="18273960" cy="10272960"/>
          </a:xfrm>
        </p:grpSpPr>
        <p:sp>
          <p:nvSpPr>
            <p:cNvPr id="40" name="Freeform 4"/>
            <p:cNvSpPr/>
            <p:nvPr/>
          </p:nvSpPr>
          <p:spPr>
            <a:xfrm>
              <a:off x="0" y="0"/>
              <a:ext cx="18273960" cy="10272960"/>
            </a:xfrm>
            <a:custGeom>
              <a:avLst/>
              <a:gdLst/>
              <a:ahLst/>
              <a:rect l="l" t="t" r="r" b="b"/>
              <a:pathLst>
                <a:path w="24368379" h="13700125">
                  <a:moveTo>
                    <a:pt x="0" y="0"/>
                  </a:moveTo>
                  <a:lnTo>
                    <a:pt x="24368379" y="0"/>
                  </a:lnTo>
                  <a:lnTo>
                    <a:pt x="24368379" y="13700125"/>
                  </a:lnTo>
                  <a:lnTo>
                    <a:pt x="0" y="13700125"/>
                  </a:lnTo>
                  <a:close/>
                </a:path>
              </a:pathLst>
            </a:custGeom>
            <a:solidFill>
              <a:srgbClr val="ffffff"/>
            </a:solidFill>
            <a:ln w="0">
              <a:noFill/>
            </a:ln>
          </p:spPr>
          <p:style>
            <a:lnRef idx="0"/>
            <a:fillRef idx="0"/>
            <a:effectRef idx="0"/>
            <a:fontRef idx="minor"/>
          </p:style>
        </p:sp>
      </p:grpSp>
      <p:sp>
        <p:nvSpPr>
          <p:cNvPr id="41" name="Freeform 5"/>
          <p:cNvSpPr/>
          <p:nvPr/>
        </p:nvSpPr>
        <p:spPr>
          <a:xfrm>
            <a:off x="499680" y="2701800"/>
            <a:ext cx="4184640" cy="4184640"/>
          </a:xfrm>
          <a:custGeom>
            <a:avLst/>
            <a:gdLst/>
            <a:ahLst/>
            <a:rect l="l" t="t" r="r" b="b"/>
            <a:pathLst>
              <a:path w="4186620" h="4186620">
                <a:moveTo>
                  <a:pt x="0" y="0"/>
                </a:moveTo>
                <a:lnTo>
                  <a:pt x="4186620" y="0"/>
                </a:lnTo>
                <a:lnTo>
                  <a:pt x="4186620" y="4186620"/>
                </a:lnTo>
                <a:lnTo>
                  <a:pt x="0" y="4186620"/>
                </a:lnTo>
                <a:lnTo>
                  <a:pt x="0" y="0"/>
                </a:lnTo>
                <a:close/>
              </a:path>
            </a:pathLst>
          </a:custGeom>
          <a:blipFill rotWithShape="0">
            <a:blip r:embed="rId2"/>
            <a:srcRect/>
            <a:stretch/>
          </a:blipFill>
          <a:ln w="0">
            <a:noFill/>
          </a:ln>
        </p:spPr>
        <p:style>
          <a:lnRef idx="0"/>
          <a:fillRef idx="0"/>
          <a:effectRef idx="0"/>
          <a:fontRef idx="minor"/>
        </p:style>
      </p:sp>
      <p:grpSp>
        <p:nvGrpSpPr>
          <p:cNvPr id="42" name="Group 6"/>
          <p:cNvGrpSpPr/>
          <p:nvPr/>
        </p:nvGrpSpPr>
        <p:grpSpPr>
          <a:xfrm>
            <a:off x="5231160" y="2212920"/>
            <a:ext cx="13042440" cy="5779440"/>
            <a:chOff x="5231160" y="2212920"/>
            <a:chExt cx="13042440" cy="5779440"/>
          </a:xfrm>
        </p:grpSpPr>
        <p:sp>
          <p:nvSpPr>
            <p:cNvPr id="43" name="Freeform 7"/>
            <p:cNvSpPr/>
            <p:nvPr/>
          </p:nvSpPr>
          <p:spPr>
            <a:xfrm>
              <a:off x="5231160" y="2212920"/>
              <a:ext cx="13042440" cy="577944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44" name="Freeform 8"/>
          <p:cNvSpPr/>
          <p:nvPr/>
        </p:nvSpPr>
        <p:spPr>
          <a:xfrm>
            <a:off x="5231160" y="8006760"/>
            <a:ext cx="13042800" cy="562320"/>
          </a:xfrm>
          <a:custGeom>
            <a:avLst/>
            <a:gdLst/>
            <a:ahLst/>
            <a:rect l="l" t="t" r="r" b="b"/>
            <a:pathLst>
              <a:path w="13044780" h="564300">
                <a:moveTo>
                  <a:pt x="0" y="0"/>
                </a:moveTo>
                <a:lnTo>
                  <a:pt x="13044780" y="0"/>
                </a:lnTo>
                <a:lnTo>
                  <a:pt x="13044780" y="564300"/>
                </a:lnTo>
                <a:lnTo>
                  <a:pt x="0" y="564300"/>
                </a:lnTo>
                <a:lnTo>
                  <a:pt x="0" y="0"/>
                </a:lnTo>
                <a:close/>
              </a:path>
            </a:pathLst>
          </a:custGeom>
          <a:blipFill rotWithShape="0">
            <a:blip r:embed="rId3"/>
            <a:srcRect/>
            <a:stretch/>
          </a:blipFill>
          <a:ln w="0">
            <a:noFill/>
          </a:ln>
        </p:spPr>
        <p:style>
          <a:lnRef idx="0"/>
          <a:fillRef idx="0"/>
          <a:effectRef idx="0"/>
          <a:fontRef idx="minor"/>
        </p:style>
      </p:sp>
      <p:sp>
        <p:nvSpPr>
          <p:cNvPr id="45" name="TextBox 9"/>
          <p:cNvSpPr/>
          <p:nvPr/>
        </p:nvSpPr>
        <p:spPr>
          <a:xfrm>
            <a:off x="6068160" y="4361040"/>
            <a:ext cx="11048760" cy="1645560"/>
          </a:xfrm>
          <a:prstGeom prst="rect">
            <a:avLst/>
          </a:prstGeom>
          <a:noFill/>
          <a:ln w="0">
            <a:noFill/>
          </a:ln>
        </p:spPr>
        <p:style>
          <a:lnRef idx="0"/>
          <a:fillRef idx="0"/>
          <a:effectRef idx="0"/>
          <a:fontRef idx="minor"/>
        </p:style>
        <p:txBody>
          <a:bodyPr lIns="0" rIns="0" tIns="0" bIns="0" anchor="t">
            <a:spAutoFit/>
          </a:bodyPr>
          <a:p>
            <a:pPr algn="ctr">
              <a:lnSpc>
                <a:spcPts val="6480"/>
              </a:lnSpc>
              <a:buNone/>
            </a:pPr>
            <a:r>
              <a:rPr b="0" lang="en-US" sz="5400" spc="-1" strike="noStrike">
                <a:solidFill>
                  <a:srgbClr val="ffffff"/>
                </a:solidFill>
                <a:latin typeface="Lato Bold"/>
                <a:ea typeface="DejaVu Sans"/>
              </a:rPr>
              <a:t>Parallel and Perpendicular Lines</a:t>
            </a:r>
            <a:endParaRPr b="0" lang="en-PH" sz="5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Freeform 29"/>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23" name="Group 11"/>
          <p:cNvGrpSpPr/>
          <p:nvPr/>
        </p:nvGrpSpPr>
        <p:grpSpPr>
          <a:xfrm>
            <a:off x="16303320" y="0"/>
            <a:ext cx="1441800" cy="1441800"/>
            <a:chOff x="16303320" y="0"/>
            <a:chExt cx="1441800" cy="1441800"/>
          </a:xfrm>
        </p:grpSpPr>
        <p:sp>
          <p:nvSpPr>
            <p:cNvPr id="124" name="Freeform 30"/>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25" name="Freeform 31"/>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26" name="TextBox 25"/>
          <p:cNvSpPr/>
          <p:nvPr/>
        </p:nvSpPr>
        <p:spPr>
          <a:xfrm>
            <a:off x="368280" y="29124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 ANSWER KEY</a:t>
            </a:r>
            <a:endParaRPr b="0" lang="en-PH" sz="3000" spc="-1" strike="noStrike">
              <a:latin typeface="Arial"/>
            </a:endParaRPr>
          </a:p>
        </p:txBody>
      </p:sp>
      <p:sp>
        <p:nvSpPr>
          <p:cNvPr id="127" name="TextBox 26"/>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28" name="TextBox 27"/>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29" name="TextBox 28"/>
          <p:cNvSpPr/>
          <p:nvPr/>
        </p:nvSpPr>
        <p:spPr>
          <a:xfrm>
            <a:off x="618480" y="982440"/>
            <a:ext cx="15041160" cy="9140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000000"/>
                </a:solidFill>
                <a:latin typeface="Lato"/>
                <a:ea typeface="DejaVu Sans"/>
              </a:rPr>
              <a:t>Examine the figure below and determine all the pairs of perpendicular lines if all angles formed by every intersecting line are right angles.</a:t>
            </a:r>
            <a:endParaRPr b="1" lang="en-PH" sz="2000" spc="-1" strike="noStrike">
              <a:latin typeface="Arial"/>
            </a:endParaRPr>
          </a:p>
        </p:txBody>
      </p:sp>
      <p:pic>
        <p:nvPicPr>
          <p:cNvPr id="130" name="" descr=""/>
          <p:cNvPicPr/>
          <p:nvPr/>
        </p:nvPicPr>
        <p:blipFill>
          <a:blip r:embed="rId3"/>
          <a:stretch/>
        </p:blipFill>
        <p:spPr>
          <a:xfrm>
            <a:off x="972000" y="2592000"/>
            <a:ext cx="10495080" cy="4547520"/>
          </a:xfrm>
          <a:prstGeom prst="rect">
            <a:avLst/>
          </a:prstGeom>
          <a:ln w="0">
            <a:noFill/>
          </a:ln>
        </p:spPr>
      </p:pic>
      <p:sp>
        <p:nvSpPr>
          <p:cNvPr id="131" name="TextBox 29"/>
          <p:cNvSpPr/>
          <p:nvPr/>
        </p:nvSpPr>
        <p:spPr>
          <a:xfrm>
            <a:off x="12240000" y="3600000"/>
            <a:ext cx="5760000" cy="228636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000000"/>
                </a:solidFill>
                <a:latin typeface="Lato"/>
                <a:ea typeface="DejaVu Sans"/>
              </a:rPr>
              <a:t>ANSWER:</a:t>
            </a:r>
            <a:br/>
            <a:endParaRPr b="1" lang="en-PH" sz="2000" spc="-1" strike="noStrike">
              <a:latin typeface="Arial"/>
            </a:endParaRPr>
          </a:p>
          <a:p>
            <a:pPr>
              <a:lnSpc>
                <a:spcPts val="3600"/>
              </a:lnSpc>
              <a:buNone/>
            </a:pPr>
            <a:r>
              <a:rPr b="0" lang="en-US" sz="2000" spc="-1" strike="noStrike">
                <a:solidFill>
                  <a:srgbClr val="000000"/>
                </a:solidFill>
                <a:latin typeface="Lato"/>
                <a:ea typeface="DejaVu Sans"/>
              </a:rPr>
              <a:t>Pairs of perpendicular lines:</a:t>
            </a:r>
            <a:endParaRPr b="1" lang="en-PH" sz="2000" spc="-1" strike="noStrike">
              <a:latin typeface="Arial"/>
            </a:endParaRPr>
          </a:p>
          <a:p>
            <a:pPr>
              <a:lnSpc>
                <a:spcPts val="3600"/>
              </a:lnSpc>
              <a:buNone/>
            </a:pPr>
            <a:r>
              <a:rPr b="0" lang="en-US" sz="2000" spc="-1" strike="noStrike">
                <a:solidFill>
                  <a:srgbClr val="000000"/>
                </a:solidFill>
                <a:latin typeface="Lato"/>
                <a:ea typeface="DejaVu Sans"/>
              </a:rPr>
              <a:t>Line f and line a, line f and line b, line f and line c, line e and line a, line e and line b, line e and line c</a:t>
            </a:r>
            <a:endParaRPr b="1" lang="en-PH" sz="2000" spc="-1" strike="noStrike">
              <a:latin typeface="Arial"/>
            </a:endParaRPr>
          </a:p>
        </p:txBody>
      </p:sp>
    </p:spTree>
  </p:cSld>
  <p:transition>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Freeform 2"/>
          <p:cNvSpPr/>
          <p:nvPr/>
        </p:nvSpPr>
        <p:spPr>
          <a:xfrm>
            <a:off x="4133880" y="2263320"/>
            <a:ext cx="9910800" cy="5063040"/>
          </a:xfrm>
          <a:custGeom>
            <a:avLst/>
            <a:gdLst/>
            <a:ahLst/>
            <a:rect l="l" t="t" r="r" b="b"/>
            <a:pathLst>
              <a:path w="9912780" h="5065200">
                <a:moveTo>
                  <a:pt x="0" y="0"/>
                </a:moveTo>
                <a:lnTo>
                  <a:pt x="9912780" y="0"/>
                </a:lnTo>
                <a:lnTo>
                  <a:pt x="9912780" y="5065200"/>
                </a:lnTo>
                <a:lnTo>
                  <a:pt x="0" y="5065200"/>
                </a:lnTo>
                <a:lnTo>
                  <a:pt x="0" y="0"/>
                </a:lnTo>
                <a:close/>
              </a:path>
            </a:pathLst>
          </a:custGeom>
          <a:blipFill rotWithShape="0">
            <a:blip r:embed="rId1"/>
            <a:srcRect/>
            <a:stretch/>
          </a:blipFill>
          <a:ln w="0">
            <a:noFill/>
          </a:ln>
        </p:spPr>
        <p:style>
          <a:lnRef idx="0"/>
          <a:fillRef idx="0"/>
          <a:effectRef idx="0"/>
          <a:fontRef idx="minor"/>
        </p:style>
      </p:sp>
    </p:spTree>
  </p:cSld>
  <p:transition>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Picture 1" descr=""/>
          <p:cNvPicPr/>
          <p:nvPr/>
        </p:nvPicPr>
        <p:blipFill>
          <a:blip r:embed="rId1"/>
          <a:stretch/>
        </p:blipFill>
        <p:spPr>
          <a:xfrm>
            <a:off x="0" y="0"/>
            <a:ext cx="18285840" cy="10284840"/>
          </a:xfrm>
          <a:prstGeom prst="rect">
            <a:avLst/>
          </a:prstGeom>
          <a:ln w="0">
            <a:noFill/>
          </a:ln>
        </p:spPr>
      </p:pic>
      <p:grpSp>
        <p:nvGrpSpPr>
          <p:cNvPr id="47" name="Group 2"/>
          <p:cNvGrpSpPr/>
          <p:nvPr/>
        </p:nvGrpSpPr>
        <p:grpSpPr>
          <a:xfrm>
            <a:off x="0" y="0"/>
            <a:ext cx="18273960" cy="10272960"/>
            <a:chOff x="0" y="0"/>
            <a:chExt cx="18273960" cy="10272960"/>
          </a:xfrm>
        </p:grpSpPr>
        <p:sp>
          <p:nvSpPr>
            <p:cNvPr id="48" name="Freeform 10"/>
            <p:cNvSpPr/>
            <p:nvPr/>
          </p:nvSpPr>
          <p:spPr>
            <a:xfrm>
              <a:off x="0" y="0"/>
              <a:ext cx="18273960" cy="10272960"/>
            </a:xfrm>
            <a:custGeom>
              <a:avLst/>
              <a:gdLst/>
              <a:ahLst/>
              <a:rect l="l" t="t" r="r" b="b"/>
              <a:pathLst>
                <a:path w="24368379" h="13700125">
                  <a:moveTo>
                    <a:pt x="0" y="0"/>
                  </a:moveTo>
                  <a:lnTo>
                    <a:pt x="24368379" y="0"/>
                  </a:lnTo>
                  <a:lnTo>
                    <a:pt x="24368379" y="13700125"/>
                  </a:lnTo>
                  <a:lnTo>
                    <a:pt x="0" y="13700125"/>
                  </a:lnTo>
                  <a:close/>
                </a:path>
              </a:pathLst>
            </a:custGeom>
            <a:solidFill>
              <a:srgbClr val="ffffff"/>
            </a:solidFill>
            <a:ln w="0">
              <a:noFill/>
            </a:ln>
          </p:spPr>
          <p:style>
            <a:lnRef idx="0"/>
            <a:fillRef idx="0"/>
            <a:effectRef idx="0"/>
            <a:fontRef idx="minor"/>
          </p:style>
        </p:sp>
      </p:grpSp>
      <p:sp>
        <p:nvSpPr>
          <p:cNvPr id="49" name="Freeform 11"/>
          <p:cNvSpPr/>
          <p:nvPr/>
        </p:nvSpPr>
        <p:spPr>
          <a:xfrm>
            <a:off x="499680" y="2701800"/>
            <a:ext cx="4184640" cy="4184640"/>
          </a:xfrm>
          <a:custGeom>
            <a:avLst/>
            <a:gdLst/>
            <a:ahLst/>
            <a:rect l="l" t="t" r="r" b="b"/>
            <a:pathLst>
              <a:path w="4186620" h="4186620">
                <a:moveTo>
                  <a:pt x="0" y="0"/>
                </a:moveTo>
                <a:lnTo>
                  <a:pt x="4186620" y="0"/>
                </a:lnTo>
                <a:lnTo>
                  <a:pt x="4186620" y="4186620"/>
                </a:lnTo>
                <a:lnTo>
                  <a:pt x="0" y="4186620"/>
                </a:lnTo>
                <a:lnTo>
                  <a:pt x="0" y="0"/>
                </a:lnTo>
                <a:close/>
              </a:path>
            </a:pathLst>
          </a:custGeom>
          <a:blipFill rotWithShape="0">
            <a:blip r:embed="rId2"/>
            <a:srcRect/>
            <a:stretch/>
          </a:blipFill>
          <a:ln w="0">
            <a:noFill/>
          </a:ln>
        </p:spPr>
        <p:style>
          <a:lnRef idx="0"/>
          <a:fillRef idx="0"/>
          <a:effectRef idx="0"/>
          <a:fontRef idx="minor"/>
        </p:style>
      </p:sp>
      <p:grpSp>
        <p:nvGrpSpPr>
          <p:cNvPr id="50" name="Group 4"/>
          <p:cNvGrpSpPr/>
          <p:nvPr/>
        </p:nvGrpSpPr>
        <p:grpSpPr>
          <a:xfrm>
            <a:off x="5231160" y="2212920"/>
            <a:ext cx="13042440" cy="5779440"/>
            <a:chOff x="5231160" y="2212920"/>
            <a:chExt cx="13042440" cy="5779440"/>
          </a:xfrm>
        </p:grpSpPr>
        <p:sp>
          <p:nvSpPr>
            <p:cNvPr id="51" name="Freeform 12"/>
            <p:cNvSpPr/>
            <p:nvPr/>
          </p:nvSpPr>
          <p:spPr>
            <a:xfrm>
              <a:off x="5231160" y="2212920"/>
              <a:ext cx="13042440" cy="577944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52" name="Freeform 13"/>
          <p:cNvSpPr/>
          <p:nvPr/>
        </p:nvSpPr>
        <p:spPr>
          <a:xfrm>
            <a:off x="5231160" y="8006760"/>
            <a:ext cx="13042800" cy="562320"/>
          </a:xfrm>
          <a:custGeom>
            <a:avLst/>
            <a:gdLst/>
            <a:ahLst/>
            <a:rect l="l" t="t" r="r" b="b"/>
            <a:pathLst>
              <a:path w="13044780" h="564300">
                <a:moveTo>
                  <a:pt x="0" y="0"/>
                </a:moveTo>
                <a:lnTo>
                  <a:pt x="13044780" y="0"/>
                </a:lnTo>
                <a:lnTo>
                  <a:pt x="13044780" y="564300"/>
                </a:lnTo>
                <a:lnTo>
                  <a:pt x="0" y="564300"/>
                </a:lnTo>
                <a:lnTo>
                  <a:pt x="0" y="0"/>
                </a:lnTo>
                <a:close/>
              </a:path>
            </a:pathLst>
          </a:custGeom>
          <a:blipFill rotWithShape="0">
            <a:blip r:embed="rId3"/>
            <a:srcRect/>
            <a:stretch/>
          </a:blipFill>
          <a:ln w="0">
            <a:noFill/>
          </a:ln>
        </p:spPr>
        <p:style>
          <a:lnRef idx="0"/>
          <a:fillRef idx="0"/>
          <a:effectRef idx="0"/>
          <a:fontRef idx="minor"/>
        </p:style>
      </p:sp>
      <p:sp>
        <p:nvSpPr>
          <p:cNvPr id="53" name="TextBox 11"/>
          <p:cNvSpPr/>
          <p:nvPr/>
        </p:nvSpPr>
        <p:spPr>
          <a:xfrm>
            <a:off x="6068160" y="4361040"/>
            <a:ext cx="11048760" cy="823320"/>
          </a:xfrm>
          <a:prstGeom prst="rect">
            <a:avLst/>
          </a:prstGeom>
          <a:noFill/>
          <a:ln w="0">
            <a:noFill/>
          </a:ln>
        </p:spPr>
        <p:style>
          <a:lnRef idx="0"/>
          <a:fillRef idx="0"/>
          <a:effectRef idx="0"/>
          <a:fontRef idx="minor"/>
        </p:style>
        <p:txBody>
          <a:bodyPr lIns="0" rIns="0" tIns="0" bIns="0" anchor="t">
            <a:spAutoFit/>
          </a:bodyPr>
          <a:p>
            <a:pPr algn="ctr">
              <a:lnSpc>
                <a:spcPts val="6480"/>
              </a:lnSpc>
              <a:buNone/>
            </a:pPr>
            <a:r>
              <a:rPr b="0" lang="en-US" sz="5400" spc="-1" strike="noStrike">
                <a:solidFill>
                  <a:srgbClr val="ffffff"/>
                </a:solidFill>
                <a:latin typeface="Lato Bold"/>
                <a:ea typeface="DejaVu Sans"/>
              </a:rPr>
              <a:t>Parallel Lines</a:t>
            </a:r>
            <a:endParaRPr b="0" lang="en-PH" sz="5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
          <p:cNvSpPr txBox="1"/>
          <p:nvPr/>
        </p:nvSpPr>
        <p:spPr>
          <a:xfrm>
            <a:off x="720000" y="3960000"/>
            <a:ext cx="17100000" cy="5212800"/>
          </a:xfrm>
          <a:prstGeom prst="rect">
            <a:avLst/>
          </a:prstGeom>
          <a:noFill/>
          <a:ln w="0">
            <a:noFill/>
          </a:ln>
        </p:spPr>
        <p:txBody>
          <a:bodyPr lIns="90000" rIns="90000" tIns="45000" bIns="45000" anchor="t">
            <a:noAutofit/>
          </a:bodyPr>
          <a:p>
            <a:r>
              <a:rPr b="1" lang="en-US" sz="2000" spc="-1" strike="noStrike">
                <a:solidFill>
                  <a:srgbClr val="000000"/>
                </a:solidFill>
                <a:latin typeface="Lato"/>
                <a:ea typeface="DejaVu Sans"/>
              </a:rPr>
              <a:t>Example : </a:t>
            </a:r>
            <a:r>
              <a:rPr b="0" lang="en-US" sz="2000" spc="-1" strike="noStrike">
                <a:solidFill>
                  <a:srgbClr val="000000"/>
                </a:solidFill>
                <a:latin typeface="Lato"/>
                <a:ea typeface="DejaVu Sans"/>
              </a:rPr>
              <a:t>Examine the figure below and determine which lines are parallel to each other.</a:t>
            </a:r>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endParaRPr b="0" lang="en-PH" sz="2000" spc="-1" strike="noStrike">
              <a:latin typeface="Arial"/>
            </a:endParaRPr>
          </a:p>
          <a:p>
            <a:r>
              <a:rPr b="0" lang="en-US" sz="2000" spc="-1" strike="noStrike">
                <a:solidFill>
                  <a:srgbClr val="000000"/>
                </a:solidFill>
                <a:latin typeface="Lato"/>
                <a:ea typeface="DejaVu Sans"/>
              </a:rPr>
              <a:t>Solution:</a:t>
            </a:r>
            <a:endParaRPr b="0" lang="en-PH" sz="2000" spc="-1" strike="noStrike">
              <a:latin typeface="Arial"/>
            </a:endParaRPr>
          </a:p>
          <a:p>
            <a:r>
              <a:rPr b="0" lang="en-US" sz="2000" spc="-1" strike="noStrike">
                <a:solidFill>
                  <a:srgbClr val="000000"/>
                </a:solidFill>
                <a:latin typeface="Lato"/>
                <a:ea typeface="DejaVu Sans"/>
              </a:rPr>
              <a:t>Claim: Line o is parallel to line p, and line q is parallel to line r. By simply looking at the figure, we can already assume that they do not intersect. However, what if the lines were extended infinitely? Would they intersect? The answer is no. They will not intersect. Observe the arrowheads in the middle of each line. Those arrowheads indicate that lines with the same number of indicated arrowheads are parallel to each other. Thus, what we claim is true.</a:t>
            </a:r>
            <a:endParaRPr b="0" lang="en-PH" sz="2000" spc="-1" strike="noStrike">
              <a:latin typeface="Arial"/>
            </a:endParaRPr>
          </a:p>
        </p:txBody>
      </p:sp>
      <p:sp>
        <p:nvSpPr>
          <p:cNvPr id="55" name="Freeform 1"/>
          <p:cNvSpPr/>
          <p:nvPr/>
        </p:nvSpPr>
        <p:spPr>
          <a:xfrm>
            <a:off x="180000" y="36000"/>
            <a:ext cx="3600000" cy="7059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sp>
        <p:nvSpPr>
          <p:cNvPr id="56" name="Freeform 2"/>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57" name="Group 3"/>
          <p:cNvGrpSpPr/>
          <p:nvPr/>
        </p:nvGrpSpPr>
        <p:grpSpPr>
          <a:xfrm>
            <a:off x="16303320" y="0"/>
            <a:ext cx="1441800" cy="1441800"/>
            <a:chOff x="16303320" y="0"/>
            <a:chExt cx="1441800" cy="1441800"/>
          </a:xfrm>
        </p:grpSpPr>
        <p:sp>
          <p:nvSpPr>
            <p:cNvPr id="58" name="Freeform 4"/>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59" name="Freeform 5"/>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60" name="TextBox 6"/>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61" name="TextBox 7"/>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62" name="TextBox 8"/>
          <p:cNvSpPr/>
          <p:nvPr/>
        </p:nvSpPr>
        <p:spPr>
          <a:xfrm>
            <a:off x="540000" y="900000"/>
            <a:ext cx="15480000" cy="457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Shown on the right is the definition of parallel lines with its physical model and symbol for writing.</a:t>
            </a:r>
            <a:endParaRPr b="0" lang="en-PH" sz="2000" spc="-1" strike="noStrike">
              <a:latin typeface="Arial"/>
            </a:endParaRPr>
          </a:p>
        </p:txBody>
      </p:sp>
      <p:sp>
        <p:nvSpPr>
          <p:cNvPr id="63" name="TextBox 3"/>
          <p:cNvSpPr/>
          <p:nvPr/>
        </p:nvSpPr>
        <p:spPr>
          <a:xfrm>
            <a:off x="324000" y="154800"/>
            <a:ext cx="327600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Parallel Lines</a:t>
            </a:r>
            <a:endParaRPr b="0" lang="en-PH" sz="3000" spc="-1" strike="noStrike">
              <a:solidFill>
                <a:srgbClr val="ffffff"/>
              </a:solidFill>
              <a:latin typeface="Arial"/>
            </a:endParaRPr>
          </a:p>
        </p:txBody>
      </p:sp>
      <p:pic>
        <p:nvPicPr>
          <p:cNvPr id="64" name="" descr=""/>
          <p:cNvPicPr/>
          <p:nvPr/>
        </p:nvPicPr>
        <p:blipFill>
          <a:blip r:embed="rId4"/>
          <a:stretch/>
        </p:blipFill>
        <p:spPr>
          <a:xfrm>
            <a:off x="2880000" y="1620000"/>
            <a:ext cx="11075400" cy="1980000"/>
          </a:xfrm>
          <a:prstGeom prst="rect">
            <a:avLst/>
          </a:prstGeom>
          <a:ln w="0">
            <a:noFill/>
          </a:ln>
        </p:spPr>
      </p:pic>
      <p:pic>
        <p:nvPicPr>
          <p:cNvPr id="65" name="" descr=""/>
          <p:cNvPicPr/>
          <p:nvPr/>
        </p:nvPicPr>
        <p:blipFill>
          <a:blip r:embed="rId5"/>
          <a:stretch/>
        </p:blipFill>
        <p:spPr>
          <a:xfrm>
            <a:off x="3924000" y="4460760"/>
            <a:ext cx="10510920" cy="3027240"/>
          </a:xfrm>
          <a:prstGeom prst="rect">
            <a:avLst/>
          </a:prstGeom>
          <a:ln w="0">
            <a:noFill/>
          </a:ln>
        </p:spPr>
      </p:pic>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Freeform 2"/>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67" name="Group 3"/>
          <p:cNvGrpSpPr/>
          <p:nvPr/>
        </p:nvGrpSpPr>
        <p:grpSpPr>
          <a:xfrm>
            <a:off x="16303320" y="0"/>
            <a:ext cx="1441800" cy="1441800"/>
            <a:chOff x="16303320" y="0"/>
            <a:chExt cx="1441800" cy="1441800"/>
          </a:xfrm>
        </p:grpSpPr>
        <p:sp>
          <p:nvSpPr>
            <p:cNvPr id="68" name="Freeform 4"/>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69" name="Freeform 5"/>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70" name="TextBox 7"/>
          <p:cNvSpPr/>
          <p:nvPr/>
        </p:nvSpPr>
        <p:spPr>
          <a:xfrm>
            <a:off x="368280" y="29124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a:t>
            </a:r>
            <a:endParaRPr b="0" lang="en-PH" sz="3000" spc="-1" strike="noStrike">
              <a:latin typeface="Arial"/>
            </a:endParaRPr>
          </a:p>
        </p:txBody>
      </p:sp>
      <p:sp>
        <p:nvSpPr>
          <p:cNvPr id="71" name="TextBox 8"/>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72" name="TextBox 9"/>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73" name="TextBox 2"/>
          <p:cNvSpPr/>
          <p:nvPr/>
        </p:nvSpPr>
        <p:spPr>
          <a:xfrm>
            <a:off x="618480" y="982440"/>
            <a:ext cx="1504116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000000"/>
                </a:solidFill>
                <a:latin typeface="Lato"/>
                <a:ea typeface="DejaVu Sans"/>
              </a:rPr>
              <a:t>Examine the figure below and identify which lines are parallel to line s.</a:t>
            </a:r>
            <a:endParaRPr b="1" lang="en-PH" sz="2000" spc="-1" strike="noStrike">
              <a:latin typeface="Arial"/>
            </a:endParaRPr>
          </a:p>
        </p:txBody>
      </p:sp>
      <p:pic>
        <p:nvPicPr>
          <p:cNvPr id="74" name="" descr=""/>
          <p:cNvPicPr/>
          <p:nvPr/>
        </p:nvPicPr>
        <p:blipFill>
          <a:blip r:embed="rId3"/>
          <a:stretch/>
        </p:blipFill>
        <p:spPr>
          <a:xfrm>
            <a:off x="792360" y="1980000"/>
            <a:ext cx="16726320" cy="3902400"/>
          </a:xfrm>
          <a:prstGeom prst="rect">
            <a:avLst/>
          </a:prstGeom>
          <a:ln w="0">
            <a:noFill/>
          </a:ln>
        </p:spPr>
      </p:pic>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Freeform 3"/>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76" name="Group 1"/>
          <p:cNvGrpSpPr/>
          <p:nvPr/>
        </p:nvGrpSpPr>
        <p:grpSpPr>
          <a:xfrm>
            <a:off x="16303320" y="0"/>
            <a:ext cx="1441800" cy="1441800"/>
            <a:chOff x="16303320" y="0"/>
            <a:chExt cx="1441800" cy="1441800"/>
          </a:xfrm>
        </p:grpSpPr>
        <p:sp>
          <p:nvSpPr>
            <p:cNvPr id="77" name="Freeform 6"/>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78" name="Freeform 9"/>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79" name="TextBox 1"/>
          <p:cNvSpPr/>
          <p:nvPr/>
        </p:nvSpPr>
        <p:spPr>
          <a:xfrm>
            <a:off x="368280" y="29124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 ANSWER KEY</a:t>
            </a:r>
            <a:endParaRPr b="0" lang="en-PH" sz="3000" spc="-1" strike="noStrike">
              <a:latin typeface="Arial"/>
            </a:endParaRPr>
          </a:p>
        </p:txBody>
      </p:sp>
      <p:sp>
        <p:nvSpPr>
          <p:cNvPr id="80" name="TextBox 4"/>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81" name="TextBox 5"/>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82" name="TextBox 10"/>
          <p:cNvSpPr/>
          <p:nvPr/>
        </p:nvSpPr>
        <p:spPr>
          <a:xfrm>
            <a:off x="12960000" y="5940000"/>
            <a:ext cx="5220000" cy="18284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000000"/>
                </a:solidFill>
                <a:latin typeface="Lato"/>
                <a:ea typeface="DejaVu Sans"/>
              </a:rPr>
              <a:t>ANSWER KEY</a:t>
            </a:r>
            <a:br/>
            <a:endParaRPr b="1" lang="en-PH" sz="2000" spc="-1" strike="noStrike">
              <a:latin typeface="Arial"/>
            </a:endParaRPr>
          </a:p>
          <a:p>
            <a:pPr>
              <a:lnSpc>
                <a:spcPts val="3600"/>
              </a:lnSpc>
              <a:buNone/>
            </a:pPr>
            <a:r>
              <a:rPr b="0" lang="en-US" sz="2000" spc="-1" strike="noStrike">
                <a:solidFill>
                  <a:srgbClr val="000000"/>
                </a:solidFill>
                <a:latin typeface="Lato"/>
                <a:ea typeface="DejaVu Sans"/>
              </a:rPr>
              <a:t>The lines parallel to line s are </a:t>
            </a:r>
            <a:endParaRPr b="1" lang="en-PH" sz="2000" spc="-1" strike="noStrike">
              <a:latin typeface="Arial"/>
            </a:endParaRPr>
          </a:p>
          <a:p>
            <a:pPr>
              <a:lnSpc>
                <a:spcPts val="3600"/>
              </a:lnSpc>
              <a:buNone/>
            </a:pPr>
            <a:r>
              <a:rPr b="0" lang="en-US" sz="2000" spc="-1" strike="noStrike">
                <a:solidFill>
                  <a:srgbClr val="000000"/>
                </a:solidFill>
                <a:latin typeface="Lato"/>
                <a:ea typeface="DejaVu Sans"/>
              </a:rPr>
              <a:t>line t, line v, and line u.</a:t>
            </a:r>
            <a:endParaRPr b="1" lang="en-PH" sz="2000" spc="-1" strike="noStrike">
              <a:latin typeface="Arial"/>
            </a:endParaRPr>
          </a:p>
        </p:txBody>
      </p:sp>
      <p:pic>
        <p:nvPicPr>
          <p:cNvPr id="83" name="" descr=""/>
          <p:cNvPicPr/>
          <p:nvPr/>
        </p:nvPicPr>
        <p:blipFill>
          <a:blip r:embed="rId3"/>
          <a:stretch/>
        </p:blipFill>
        <p:spPr>
          <a:xfrm>
            <a:off x="792360" y="1980000"/>
            <a:ext cx="16726320" cy="3902400"/>
          </a:xfrm>
          <a:prstGeom prst="rect">
            <a:avLst/>
          </a:prstGeom>
          <a:ln w="0">
            <a:noFill/>
          </a:ln>
        </p:spPr>
      </p:pic>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Picture 3" descr=""/>
          <p:cNvPicPr/>
          <p:nvPr/>
        </p:nvPicPr>
        <p:blipFill>
          <a:blip r:embed="rId1"/>
          <a:stretch/>
        </p:blipFill>
        <p:spPr>
          <a:xfrm>
            <a:off x="0" y="0"/>
            <a:ext cx="18285840" cy="10284840"/>
          </a:xfrm>
          <a:prstGeom prst="rect">
            <a:avLst/>
          </a:prstGeom>
          <a:ln w="0">
            <a:noFill/>
          </a:ln>
        </p:spPr>
      </p:pic>
      <p:grpSp>
        <p:nvGrpSpPr>
          <p:cNvPr id="85" name="Group 5"/>
          <p:cNvGrpSpPr/>
          <p:nvPr/>
        </p:nvGrpSpPr>
        <p:grpSpPr>
          <a:xfrm>
            <a:off x="0" y="0"/>
            <a:ext cx="18273960" cy="10272960"/>
            <a:chOff x="0" y="0"/>
            <a:chExt cx="18273960" cy="10272960"/>
          </a:xfrm>
        </p:grpSpPr>
        <p:sp>
          <p:nvSpPr>
            <p:cNvPr id="86" name="Freeform 14"/>
            <p:cNvSpPr/>
            <p:nvPr/>
          </p:nvSpPr>
          <p:spPr>
            <a:xfrm>
              <a:off x="0" y="0"/>
              <a:ext cx="18273960" cy="10272960"/>
            </a:xfrm>
            <a:custGeom>
              <a:avLst/>
              <a:gdLst/>
              <a:ahLst/>
              <a:rect l="l" t="t" r="r" b="b"/>
              <a:pathLst>
                <a:path w="24368379" h="13700125">
                  <a:moveTo>
                    <a:pt x="0" y="0"/>
                  </a:moveTo>
                  <a:lnTo>
                    <a:pt x="24368379" y="0"/>
                  </a:lnTo>
                  <a:lnTo>
                    <a:pt x="24368379" y="13700125"/>
                  </a:lnTo>
                  <a:lnTo>
                    <a:pt x="0" y="13700125"/>
                  </a:lnTo>
                  <a:close/>
                </a:path>
              </a:pathLst>
            </a:custGeom>
            <a:solidFill>
              <a:srgbClr val="ffffff"/>
            </a:solidFill>
            <a:ln w="0">
              <a:noFill/>
            </a:ln>
          </p:spPr>
          <p:style>
            <a:lnRef idx="0"/>
            <a:fillRef idx="0"/>
            <a:effectRef idx="0"/>
            <a:fontRef idx="minor"/>
          </p:style>
        </p:sp>
      </p:grpSp>
      <p:sp>
        <p:nvSpPr>
          <p:cNvPr id="87" name="Freeform 15"/>
          <p:cNvSpPr/>
          <p:nvPr/>
        </p:nvSpPr>
        <p:spPr>
          <a:xfrm>
            <a:off x="499680" y="2701800"/>
            <a:ext cx="4184640" cy="4184640"/>
          </a:xfrm>
          <a:custGeom>
            <a:avLst/>
            <a:gdLst/>
            <a:ahLst/>
            <a:rect l="l" t="t" r="r" b="b"/>
            <a:pathLst>
              <a:path w="4186620" h="4186620">
                <a:moveTo>
                  <a:pt x="0" y="0"/>
                </a:moveTo>
                <a:lnTo>
                  <a:pt x="4186620" y="0"/>
                </a:lnTo>
                <a:lnTo>
                  <a:pt x="4186620" y="4186620"/>
                </a:lnTo>
                <a:lnTo>
                  <a:pt x="0" y="4186620"/>
                </a:lnTo>
                <a:lnTo>
                  <a:pt x="0" y="0"/>
                </a:lnTo>
                <a:close/>
              </a:path>
            </a:pathLst>
          </a:custGeom>
          <a:blipFill rotWithShape="0">
            <a:blip r:embed="rId2"/>
            <a:srcRect/>
            <a:stretch/>
          </a:blipFill>
          <a:ln w="0">
            <a:noFill/>
          </a:ln>
        </p:spPr>
        <p:style>
          <a:lnRef idx="0"/>
          <a:fillRef idx="0"/>
          <a:effectRef idx="0"/>
          <a:fontRef idx="minor"/>
        </p:style>
      </p:sp>
      <p:grpSp>
        <p:nvGrpSpPr>
          <p:cNvPr id="88" name="Group 7"/>
          <p:cNvGrpSpPr/>
          <p:nvPr/>
        </p:nvGrpSpPr>
        <p:grpSpPr>
          <a:xfrm>
            <a:off x="5231160" y="2212920"/>
            <a:ext cx="13042440" cy="5779440"/>
            <a:chOff x="5231160" y="2212920"/>
            <a:chExt cx="13042440" cy="5779440"/>
          </a:xfrm>
        </p:grpSpPr>
        <p:sp>
          <p:nvSpPr>
            <p:cNvPr id="89" name="Freeform 16"/>
            <p:cNvSpPr/>
            <p:nvPr/>
          </p:nvSpPr>
          <p:spPr>
            <a:xfrm>
              <a:off x="5231160" y="2212920"/>
              <a:ext cx="13042440" cy="577944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90" name="Freeform 17"/>
          <p:cNvSpPr/>
          <p:nvPr/>
        </p:nvSpPr>
        <p:spPr>
          <a:xfrm>
            <a:off x="5231160" y="8006760"/>
            <a:ext cx="13042800" cy="562320"/>
          </a:xfrm>
          <a:custGeom>
            <a:avLst/>
            <a:gdLst/>
            <a:ahLst/>
            <a:rect l="l" t="t" r="r" b="b"/>
            <a:pathLst>
              <a:path w="13044780" h="564300">
                <a:moveTo>
                  <a:pt x="0" y="0"/>
                </a:moveTo>
                <a:lnTo>
                  <a:pt x="13044780" y="0"/>
                </a:lnTo>
                <a:lnTo>
                  <a:pt x="13044780" y="564300"/>
                </a:lnTo>
                <a:lnTo>
                  <a:pt x="0" y="564300"/>
                </a:lnTo>
                <a:lnTo>
                  <a:pt x="0" y="0"/>
                </a:lnTo>
                <a:close/>
              </a:path>
            </a:pathLst>
          </a:custGeom>
          <a:blipFill rotWithShape="0">
            <a:blip r:embed="rId3"/>
            <a:srcRect/>
            <a:stretch/>
          </a:blipFill>
          <a:ln w="0">
            <a:noFill/>
          </a:ln>
        </p:spPr>
        <p:style>
          <a:lnRef idx="0"/>
          <a:fillRef idx="0"/>
          <a:effectRef idx="0"/>
          <a:fontRef idx="minor"/>
        </p:style>
      </p:sp>
      <p:sp>
        <p:nvSpPr>
          <p:cNvPr id="91" name="TextBox 12"/>
          <p:cNvSpPr/>
          <p:nvPr/>
        </p:nvSpPr>
        <p:spPr>
          <a:xfrm>
            <a:off x="6068160" y="4361040"/>
            <a:ext cx="11048760" cy="823320"/>
          </a:xfrm>
          <a:prstGeom prst="rect">
            <a:avLst/>
          </a:prstGeom>
          <a:noFill/>
          <a:ln w="0">
            <a:noFill/>
          </a:ln>
        </p:spPr>
        <p:style>
          <a:lnRef idx="0"/>
          <a:fillRef idx="0"/>
          <a:effectRef idx="0"/>
          <a:fontRef idx="minor"/>
        </p:style>
        <p:txBody>
          <a:bodyPr lIns="0" rIns="0" tIns="0" bIns="0" anchor="t">
            <a:spAutoFit/>
          </a:bodyPr>
          <a:p>
            <a:pPr algn="ctr">
              <a:lnSpc>
                <a:spcPts val="6480"/>
              </a:lnSpc>
              <a:buNone/>
            </a:pPr>
            <a:r>
              <a:rPr b="0" lang="en-US" sz="5400" spc="-1" strike="noStrike">
                <a:solidFill>
                  <a:srgbClr val="ffffff"/>
                </a:solidFill>
                <a:latin typeface="Lato Bold"/>
                <a:ea typeface="DejaVu Sans"/>
              </a:rPr>
              <a:t>Perpendicular Lines</a:t>
            </a:r>
            <a:endParaRPr b="0" lang="en-PH" sz="5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Freeform 18"/>
          <p:cNvSpPr/>
          <p:nvPr/>
        </p:nvSpPr>
        <p:spPr>
          <a:xfrm>
            <a:off x="180000" y="36000"/>
            <a:ext cx="3960000" cy="7059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sp>
        <p:nvSpPr>
          <p:cNvPr id="93" name="Freeform 19"/>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94" name="Group 8"/>
          <p:cNvGrpSpPr/>
          <p:nvPr/>
        </p:nvGrpSpPr>
        <p:grpSpPr>
          <a:xfrm>
            <a:off x="16303320" y="0"/>
            <a:ext cx="1441800" cy="1441800"/>
            <a:chOff x="16303320" y="0"/>
            <a:chExt cx="1441800" cy="1441800"/>
          </a:xfrm>
        </p:grpSpPr>
        <p:sp>
          <p:nvSpPr>
            <p:cNvPr id="95" name="Freeform 20"/>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96" name="Freeform 21"/>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97" name="TextBox 13"/>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98" name="TextBox 14"/>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99" name="TextBox 15"/>
          <p:cNvSpPr/>
          <p:nvPr/>
        </p:nvSpPr>
        <p:spPr>
          <a:xfrm>
            <a:off x="540000" y="900000"/>
            <a:ext cx="15480000" cy="45716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Another relationship that can be established among lines is their perpendicularity with each other. How do we know if two lines are perpendicular? See the definition below with its physical model and symbol for writing.</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For a specific example, we can say that angle a in the illustration below is a right angle which also goes the same with the other angles formed by the two lines, m and n.</a:t>
            </a:r>
            <a:endParaRPr b="0" lang="en-PH" sz="2000" spc="-1" strike="noStrike">
              <a:latin typeface="Arial"/>
            </a:endParaRPr>
          </a:p>
        </p:txBody>
      </p:sp>
      <p:sp>
        <p:nvSpPr>
          <p:cNvPr id="100" name="TextBox 16"/>
          <p:cNvSpPr/>
          <p:nvPr/>
        </p:nvSpPr>
        <p:spPr>
          <a:xfrm>
            <a:off x="324000" y="154800"/>
            <a:ext cx="3816000" cy="457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Perpendicular Lines</a:t>
            </a:r>
            <a:endParaRPr b="0" lang="en-PH" sz="3000" spc="-1" strike="noStrike">
              <a:solidFill>
                <a:srgbClr val="ffffff"/>
              </a:solidFill>
              <a:latin typeface="Arial"/>
            </a:endParaRPr>
          </a:p>
        </p:txBody>
      </p:sp>
      <p:pic>
        <p:nvPicPr>
          <p:cNvPr id="101" name="" descr=""/>
          <p:cNvPicPr/>
          <p:nvPr/>
        </p:nvPicPr>
        <p:blipFill>
          <a:blip r:embed="rId4"/>
          <a:stretch/>
        </p:blipFill>
        <p:spPr>
          <a:xfrm>
            <a:off x="3312000" y="1980000"/>
            <a:ext cx="10440000" cy="2052000"/>
          </a:xfrm>
          <a:prstGeom prst="rect">
            <a:avLst/>
          </a:prstGeom>
          <a:ln w="0">
            <a:noFill/>
          </a:ln>
        </p:spPr>
      </p:pic>
      <p:pic>
        <p:nvPicPr>
          <p:cNvPr id="102" name="" descr=""/>
          <p:cNvPicPr/>
          <p:nvPr/>
        </p:nvPicPr>
        <p:blipFill>
          <a:blip r:embed="rId5"/>
          <a:stretch/>
        </p:blipFill>
        <p:spPr>
          <a:xfrm>
            <a:off x="3276000" y="5677560"/>
            <a:ext cx="10440000" cy="2750760"/>
          </a:xfrm>
          <a:prstGeom prst="rect">
            <a:avLst/>
          </a:prstGeom>
          <a:ln w="0">
            <a:noFill/>
          </a:ln>
        </p:spPr>
      </p:pic>
    </p:spTree>
  </p:cSld>
  <p:transition>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Freeform 22"/>
          <p:cNvSpPr/>
          <p:nvPr/>
        </p:nvSpPr>
        <p:spPr>
          <a:xfrm>
            <a:off x="180000" y="36000"/>
            <a:ext cx="3960000" cy="7059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sp>
        <p:nvSpPr>
          <p:cNvPr id="104" name="Freeform 23"/>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105" name="Group 9"/>
          <p:cNvGrpSpPr/>
          <p:nvPr/>
        </p:nvGrpSpPr>
        <p:grpSpPr>
          <a:xfrm>
            <a:off x="16303320" y="0"/>
            <a:ext cx="1441800" cy="1441800"/>
            <a:chOff x="16303320" y="0"/>
            <a:chExt cx="1441800" cy="1441800"/>
          </a:xfrm>
        </p:grpSpPr>
        <p:sp>
          <p:nvSpPr>
            <p:cNvPr id="106" name="Freeform 24"/>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07" name="Freeform 25"/>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108" name="TextBox 17"/>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09" name="TextBox 18"/>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10" name="TextBox 19"/>
          <p:cNvSpPr/>
          <p:nvPr/>
        </p:nvSpPr>
        <p:spPr>
          <a:xfrm>
            <a:off x="540000" y="1008000"/>
            <a:ext cx="15480000" cy="77720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000000"/>
                </a:solidFill>
                <a:latin typeface="Lato"/>
                <a:ea typeface="DejaVu Sans"/>
              </a:rPr>
              <a:t>Example</a:t>
            </a:r>
            <a:r>
              <a:rPr b="0" lang="en-US" sz="2000" spc="-1" strike="noStrike">
                <a:solidFill>
                  <a:srgbClr val="000000"/>
                </a:solidFill>
                <a:latin typeface="Lato"/>
                <a:ea typeface="DejaVu Sans"/>
              </a:rPr>
              <a:t> : If lines r and p are perpendicular, which of the following angles are right angles?</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Solution:</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Claim: The right angles are ∠1, ∠2, ∠6, and ∠7.</a:t>
            </a:r>
            <a:endParaRPr b="0" lang="en-PH" sz="2000" spc="-1" strike="noStrike">
              <a:latin typeface="Arial"/>
            </a:endParaRPr>
          </a:p>
        </p:txBody>
      </p:sp>
      <p:sp>
        <p:nvSpPr>
          <p:cNvPr id="111" name="TextBox 20"/>
          <p:cNvSpPr/>
          <p:nvPr/>
        </p:nvSpPr>
        <p:spPr>
          <a:xfrm>
            <a:off x="324000" y="154800"/>
            <a:ext cx="3816000" cy="457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Perpendicular Lines</a:t>
            </a:r>
            <a:endParaRPr b="0" lang="en-PH" sz="3000" spc="-1" strike="noStrike">
              <a:solidFill>
                <a:srgbClr val="ffffff"/>
              </a:solidFill>
              <a:latin typeface="Arial"/>
            </a:endParaRPr>
          </a:p>
        </p:txBody>
      </p:sp>
      <p:pic>
        <p:nvPicPr>
          <p:cNvPr id="112" name="" descr=""/>
          <p:cNvPicPr/>
          <p:nvPr/>
        </p:nvPicPr>
        <p:blipFill>
          <a:blip r:embed="rId4"/>
          <a:stretch/>
        </p:blipFill>
        <p:spPr>
          <a:xfrm>
            <a:off x="5184000" y="1908000"/>
            <a:ext cx="8458920" cy="4753800"/>
          </a:xfrm>
          <a:prstGeom prst="rect">
            <a:avLst/>
          </a:prstGeom>
          <a:ln w="0">
            <a:noFill/>
          </a:ln>
        </p:spPr>
      </p:pic>
    </p:spTree>
  </p:cSld>
  <p:transition>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Freeform 26"/>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14" name="Group 10"/>
          <p:cNvGrpSpPr/>
          <p:nvPr/>
        </p:nvGrpSpPr>
        <p:grpSpPr>
          <a:xfrm>
            <a:off x="16303320" y="0"/>
            <a:ext cx="1441800" cy="1441800"/>
            <a:chOff x="16303320" y="0"/>
            <a:chExt cx="1441800" cy="1441800"/>
          </a:xfrm>
        </p:grpSpPr>
        <p:sp>
          <p:nvSpPr>
            <p:cNvPr id="115" name="Freeform 27"/>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16" name="Freeform 28"/>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17" name="TextBox 21"/>
          <p:cNvSpPr/>
          <p:nvPr/>
        </p:nvSpPr>
        <p:spPr>
          <a:xfrm>
            <a:off x="368280" y="29124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a:t>
            </a:r>
            <a:endParaRPr b="0" lang="en-PH" sz="3000" spc="-1" strike="noStrike">
              <a:latin typeface="Arial"/>
            </a:endParaRPr>
          </a:p>
        </p:txBody>
      </p:sp>
      <p:sp>
        <p:nvSpPr>
          <p:cNvPr id="118" name="TextBox 22"/>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19" name="TextBox 23"/>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20" name="TextBox 24"/>
          <p:cNvSpPr/>
          <p:nvPr/>
        </p:nvSpPr>
        <p:spPr>
          <a:xfrm>
            <a:off x="618480" y="982440"/>
            <a:ext cx="15041160" cy="9140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000000"/>
                </a:solidFill>
                <a:latin typeface="Lato"/>
                <a:ea typeface="DejaVu Sans"/>
              </a:rPr>
              <a:t>Examine the figure below and determine all the pairs of perpendicular lines if all angles formed by every intersecting line are right angles.</a:t>
            </a:r>
            <a:endParaRPr b="1" lang="en-PH" sz="2000" spc="-1" strike="noStrike">
              <a:latin typeface="Arial"/>
            </a:endParaRPr>
          </a:p>
        </p:txBody>
      </p:sp>
      <p:pic>
        <p:nvPicPr>
          <p:cNvPr id="121" name="" descr=""/>
          <p:cNvPicPr/>
          <p:nvPr/>
        </p:nvPicPr>
        <p:blipFill>
          <a:blip r:embed="rId3"/>
          <a:stretch/>
        </p:blipFill>
        <p:spPr>
          <a:xfrm>
            <a:off x="2464920" y="2246040"/>
            <a:ext cx="13381200" cy="5798160"/>
          </a:xfrm>
          <a:prstGeom prst="rect">
            <a:avLst/>
          </a:prstGeom>
          <a:ln w="0">
            <a:noFill/>
          </a:ln>
        </p:spPr>
      </p:pic>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2023-07-25T15:46:32Z</dcterms:created>
  <dc:creator/>
  <dc:description/>
  <dc:identifier>DAFl9Zu4QXU</dc:identifier>
  <dc:language>en-PH</dc:language>
  <cp:lastModifiedBy/>
  <dcterms:modified xsi:type="dcterms:W3CDTF">2023-07-25T16:10:49Z</dcterms:modified>
  <cp:revision>2</cp:revision>
  <dc:subject/>
  <dc:title>PPT TEMPLATE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