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3480" cy="68493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0360" cy="27903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5800" cy="38538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5800" cy="3754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3480" cy="6264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1920" cy="9619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6000" cy="10260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3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7800" cy="33760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880000"/>
            <a:ext cx="80917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SANHI AT BUNGA NG PANGYAYARI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8456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95320" cy="25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2"/>
          <p:cNvSpPr/>
          <p:nvPr/>
        </p:nvSpPr>
        <p:spPr>
          <a:xfrm>
            <a:off x="902520" y="2050920"/>
            <a:ext cx="10437480" cy="71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mga pangyayari ay tiyak na may sanhi at bunga. Sanhi ang tawag sa naging dahilan o pinagmulan ng pangyayari. Bunga ang tawag sa naging resulta o kinahinatnan ng pangyayari. Laging magkaugnay ang sanhi at bunga sapagkat walang sanhi na walang bunga at walang bunga kung walang sanhi.</a:t>
            </a:r>
            <a:endParaRPr b="0" lang="en-PH" sz="1800" spc="-1" strike="noStrike">
              <a:latin typeface="Lato"/>
              <a:ea typeface="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Mahalagang kasanayan ang pagtukoy sa ugnayang mayroon ang sanhi at bunga ng mga pangyayari sapagkat humuhubog ito sa kakayahang mag-analisa at magpaliwanag ng mga pangyayari at detalye nito. Kailangang laging tiyak at wasto ang mga pangyayari upang hindi makapagbigay ng maling impormasyon na maaaring magdulot ng problema o hindi pagkakaunawaan sa hinaharap.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28" name="PlaceHolder 8"/>
          <p:cNvSpPr/>
          <p:nvPr/>
        </p:nvSpPr>
        <p:spPr>
          <a:xfrm>
            <a:off x="252000" y="-358560"/>
            <a:ext cx="10506960" cy="233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34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34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SANHI AT BUNGA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360000" y="2880000"/>
            <a:ext cx="1218456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0000"/>
            <a:ext cx="10795320" cy="25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901800" y="1798920"/>
            <a:ext cx="10437480" cy="71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SENARYO: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Natuwa ka sa sinabi ng iyong kapatid 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Sanhi: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Dahil nakakuha ng mataas na marka ang iyong kapatid sa kaniyang pagsusulit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Paano natutukoy ang bunga ng pangyayari?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Nababatid ang bunga sa pamamagitan ng pagsagot sa tanong na, “Ano ang resulta?”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SENARYO: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Nakauwi nang ligtas mula sa ibang bansa si Tatay. Ano ang resulta ng ligtas na pag-uwi ni Tatay?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Bunga: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Masayang-masaya ang aming pamilya sa ligtas na pag-uwi ni Tatay.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252000" y="-720000"/>
            <a:ext cx="10506960" cy="233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34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34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/>
          <p:nvPr/>
        </p:nvSpPr>
        <p:spPr>
          <a:xfrm>
            <a:off x="1523880" y="1799640"/>
            <a:ext cx="9135360" cy="23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360000" y="2930400"/>
            <a:ext cx="1218456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540000" y="3240000"/>
            <a:ext cx="10795320" cy="25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PlaceHolder 6"/>
          <p:cNvSpPr/>
          <p:nvPr/>
        </p:nvSpPr>
        <p:spPr>
          <a:xfrm>
            <a:off x="540000" y="540000"/>
            <a:ext cx="11226960" cy="71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Gayahin ang talahanayan sa ibaba at isulat ito sa iyong kuwaderno. Tukuyin ang posibleng 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maging sanhi o bunga ng mga pangyayari na nakatala sa bawat bilang.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ctr">
              <a:buNone/>
            </a:pP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37" name=""/>
          <p:cNvSpPr/>
          <p:nvPr/>
        </p:nvSpPr>
        <p:spPr>
          <a:xfrm>
            <a:off x="576000" y="1944000"/>
            <a:ext cx="10797480" cy="35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38" name=""/>
          <p:cNvGraphicFramePr/>
          <p:nvPr/>
        </p:nvGraphicFramePr>
        <p:xfrm>
          <a:off x="1620000" y="1462680"/>
          <a:ext cx="8619840" cy="4777920"/>
        </p:xfrm>
        <a:graphic>
          <a:graphicData uri="http://schemas.openxmlformats.org/drawingml/2006/table">
            <a:tbl>
              <a:tblPr/>
              <a:tblGrid>
                <a:gridCol w="4214520"/>
                <a:gridCol w="4405320"/>
              </a:tblGrid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SANHI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0c2cd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BUNGA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0c2cd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Kakausapin ko ang guro mo.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1.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2.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Napagod siya sa mga gawaing bahay.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Hindi siya nakadalo sa pagtitipon.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3.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4.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Masaya siyang umuwi ng bahay.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Panonoorin ko ang pagtatanghal ninyo.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5.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6.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Nagwagi sila sa paligsahan.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Umulan nang malakas.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7.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8.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Nagkaayos na rin ang magkaibigan.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Nawalan ng malay ang matanda.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9.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292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10.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Nagulat siya sa nakita.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360000" y="2930400"/>
            <a:ext cx="1218456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540000" y="3240000"/>
            <a:ext cx="10795320" cy="25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PlaceHolder 3"/>
          <p:cNvSpPr/>
          <p:nvPr/>
        </p:nvSpPr>
        <p:spPr>
          <a:xfrm>
            <a:off x="540000" y="900000"/>
            <a:ext cx="11226960" cy="71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Iba-iba ang maaaring maging sagot ng mga mag-aaral. Ngunit ito ang maaaring maging sagot.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2" name=""/>
          <p:cNvSpPr/>
          <p:nvPr/>
        </p:nvSpPr>
        <p:spPr>
          <a:xfrm>
            <a:off x="576000" y="1944000"/>
            <a:ext cx="10797480" cy="35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3" name=""/>
          <p:cNvGraphicFramePr/>
          <p:nvPr/>
        </p:nvGraphicFramePr>
        <p:xfrm>
          <a:off x="720000" y="1354680"/>
          <a:ext cx="10800000" cy="4548960"/>
        </p:xfrm>
        <a:graphic>
          <a:graphicData uri="http://schemas.openxmlformats.org/drawingml/2006/table">
            <a:tbl>
              <a:tblPr/>
              <a:tblGrid>
                <a:gridCol w="5280120"/>
                <a:gridCol w="5519880"/>
              </a:tblGrid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SANHI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0c2cd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BUNGA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0c2cd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Kakausapin ko ang guro mo.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1. Magiging masaya siya sa sinabi ng guro.</a:t>
                      </a:r>
                      <a:endParaRPr b="0" lang="en-PH" sz="1800" spc="-1" strike="noStrike">
                        <a:solidFill>
                          <a:srgbClr val="c9211e"/>
                        </a:solidFill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2. Mag-isa siyang naglilinis sa buong bahay.</a:t>
                      </a:r>
                      <a:endParaRPr b="0" lang="en-PH" sz="1800" spc="-1" strike="noStrike">
                        <a:solidFill>
                          <a:srgbClr val="c9211e"/>
                        </a:solidFill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Napagod siya sa mga gawaing bahay.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Hindi siya nakadalo sa pagtitipon.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3. Nagtampo sa kanya ang kaniyang kaibigan.</a:t>
                      </a:r>
                      <a:endParaRPr b="0" lang="en-PH" sz="1800" spc="-1" strike="noStrike">
                        <a:solidFill>
                          <a:srgbClr val="c9211e"/>
                        </a:solidFill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4. Nakita niya ang kaniyang kaibigan na matagal nang hindi nakikita.</a:t>
                      </a:r>
                      <a:endParaRPr b="0" lang="en-PH" sz="1800" spc="-1" strike="noStrike">
                        <a:solidFill>
                          <a:srgbClr val="c9211e"/>
                        </a:solidFill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Masaya siyang umuwi ng bahay.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Panonoorin ko ang pagtatanghal ninyo.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5. Masiglang nagtanghal si Laren.</a:t>
                      </a:r>
                      <a:endParaRPr b="0" lang="en-PH" sz="1800" spc="-1" strike="noStrike">
                        <a:solidFill>
                          <a:srgbClr val="c9211e"/>
                        </a:solidFill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6. Nagsumikap sila araw at gabi.</a:t>
                      </a:r>
                      <a:endParaRPr b="0" lang="en-PH" sz="1800" spc="-1" strike="noStrike">
                        <a:solidFill>
                          <a:srgbClr val="c9211e"/>
                        </a:solidFill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Nagwagi sila sa paligsahan.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Umulan nang malakas.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7. Nabasa ang kaniyang mga gamit-pampaaralan.</a:t>
                      </a:r>
                      <a:endParaRPr b="0" lang="en-PH" sz="1800" spc="-1" strike="noStrike">
                        <a:solidFill>
                          <a:srgbClr val="c9211e"/>
                        </a:solidFill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8. Humingi ng tawad si Eleiza sa kanyang nagawang kasalanan.</a:t>
                      </a:r>
                      <a:endParaRPr b="0" lang="en-PH" sz="1800" spc="-1" strike="noStrike">
                        <a:solidFill>
                          <a:srgbClr val="c9211e"/>
                        </a:solidFill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Nagkaayos na rin ang magkaibigan.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Nawalan ng malay ang matanda.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9. Tinakbo siya sa malapit na hospital.</a:t>
                      </a:r>
                      <a:endParaRPr b="0" lang="en-PH" sz="1800" spc="-1" strike="noStrike">
                        <a:solidFill>
                          <a:srgbClr val="c9211e"/>
                        </a:solidFill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352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10. May nagpakitang butiki sa palikuran</a:t>
                      </a:r>
                      <a:endParaRPr b="0" lang="en-PH" sz="1800" spc="-1" strike="noStrike">
                        <a:solidFill>
                          <a:srgbClr val="c9211e"/>
                        </a:solidFill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Nagulat siya sa nakita.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4" name="PlaceHolder 4"/>
          <p:cNvSpPr/>
          <p:nvPr/>
        </p:nvSpPr>
        <p:spPr>
          <a:xfrm>
            <a:off x="180000" y="-934560"/>
            <a:ext cx="10506960" cy="233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2023-03-16T13:45:42Z</dcterms:modified>
  <cp:revision>108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