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1960" cy="68378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8840" cy="2778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4280" cy="38422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4280" cy="363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1960" cy="614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400" cy="950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480" cy="1014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6280" cy="3364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08000" y="2592000"/>
            <a:ext cx="8460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Baking Time</a:t>
            </a:r>
            <a:endParaRPr b="0" lang="en-PH" sz="36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(Pronouns - He, She and They) </a:t>
            </a:r>
            <a:endParaRPr b="0" lang="en-PH" sz="36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"/>
          <p:cNvGraphicFramePr/>
          <p:nvPr/>
        </p:nvGraphicFramePr>
        <p:xfrm>
          <a:off x="1364760" y="1200240"/>
          <a:ext cx="8678880" cy="4235400"/>
        </p:xfrm>
        <a:graphic>
          <a:graphicData uri="http://schemas.openxmlformats.org/drawingml/2006/table">
            <a:tbl>
              <a:tblPr/>
              <a:tblGrid>
                <a:gridCol w="1735200"/>
                <a:gridCol w="1735200"/>
                <a:gridCol w="1735200"/>
                <a:gridCol w="1735200"/>
                <a:gridCol w="1738440"/>
              </a:tblGrid>
              <a:tr h="1058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let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old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put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take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think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</a:tr>
              <a:tr h="1058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live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once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round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thank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walk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</a:tr>
              <a:tr h="10584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may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open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some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them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were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</a:tr>
              <a:tr h="1060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of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over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stop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then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when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2a6099"/>
                      </a:solidFill>
                    </a:lnL>
                    <a:lnR w="14400">
                      <a:solidFill>
                        <a:srgbClr val="2a6099"/>
                      </a:solidFill>
                    </a:lnR>
                    <a:lnT w="14400">
                      <a:solidFill>
                        <a:srgbClr val="2a6099"/>
                      </a:solidFill>
                    </a:lnT>
                    <a:lnB w="14400">
                      <a:solidFill>
                        <a:srgbClr val="2a6099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"/>
          <p:cNvSpPr/>
          <p:nvPr/>
        </p:nvSpPr>
        <p:spPr>
          <a:xfrm>
            <a:off x="4404600" y="396000"/>
            <a:ext cx="279504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c9211e"/>
                </a:solidFill>
                <a:latin typeface="Lato"/>
                <a:ea typeface="AppleSystemUIFont"/>
              </a:rPr>
              <a:t>Sight Words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740000" y="1977480"/>
            <a:ext cx="3913560" cy="2522160"/>
          </a:xfrm>
          <a:prstGeom prst="rect">
            <a:avLst/>
          </a:prstGeom>
          <a:ln w="76320">
            <a:solidFill>
              <a:srgbClr val="7b3d00"/>
            </a:solidFill>
            <a:round/>
          </a:ln>
        </p:spPr>
      </p:pic>
      <p:sp>
        <p:nvSpPr>
          <p:cNvPr id="128" name=""/>
          <p:cNvSpPr/>
          <p:nvPr/>
        </p:nvSpPr>
        <p:spPr>
          <a:xfrm>
            <a:off x="468000" y="432000"/>
            <a:ext cx="6731640" cy="5399640"/>
          </a:xfrm>
          <a:custGeom>
            <a:avLst/>
            <a:gdLst/>
            <a:ahLst/>
            <a:rect l="l" t="t" r="r" b="b"/>
            <a:pathLst>
              <a:path w="18702" h="15002">
                <a:moveTo>
                  <a:pt x="2500" y="0"/>
                </a:moveTo>
                <a:lnTo>
                  <a:pt x="2500" y="0"/>
                </a:lnTo>
                <a:cubicBezTo>
                  <a:pt x="2061" y="0"/>
                  <a:pt x="1630" y="116"/>
                  <a:pt x="1250" y="335"/>
                </a:cubicBezTo>
                <a:cubicBezTo>
                  <a:pt x="870" y="554"/>
                  <a:pt x="554" y="870"/>
                  <a:pt x="335" y="1250"/>
                </a:cubicBezTo>
                <a:cubicBezTo>
                  <a:pt x="116" y="1630"/>
                  <a:pt x="0" y="2061"/>
                  <a:pt x="0" y="2500"/>
                </a:cubicBezTo>
                <a:lnTo>
                  <a:pt x="0" y="12500"/>
                </a:lnTo>
                <a:lnTo>
                  <a:pt x="0" y="12501"/>
                </a:lnTo>
                <a:cubicBezTo>
                  <a:pt x="0" y="12940"/>
                  <a:pt x="116" y="13371"/>
                  <a:pt x="335" y="13751"/>
                </a:cubicBezTo>
                <a:cubicBezTo>
                  <a:pt x="554" y="14131"/>
                  <a:pt x="870" y="14447"/>
                  <a:pt x="1250" y="14666"/>
                </a:cubicBezTo>
                <a:cubicBezTo>
                  <a:pt x="1630" y="14885"/>
                  <a:pt x="2061" y="15001"/>
                  <a:pt x="2500" y="15001"/>
                </a:cubicBezTo>
                <a:lnTo>
                  <a:pt x="16200" y="15000"/>
                </a:lnTo>
                <a:lnTo>
                  <a:pt x="16201" y="15001"/>
                </a:lnTo>
                <a:cubicBezTo>
                  <a:pt x="16640" y="15001"/>
                  <a:pt x="17071" y="14885"/>
                  <a:pt x="17451" y="14666"/>
                </a:cubicBezTo>
                <a:cubicBezTo>
                  <a:pt x="17831" y="14447"/>
                  <a:pt x="18147" y="14131"/>
                  <a:pt x="18366" y="13751"/>
                </a:cubicBezTo>
                <a:cubicBezTo>
                  <a:pt x="18585" y="13371"/>
                  <a:pt x="18701" y="12940"/>
                  <a:pt x="18701" y="12501"/>
                </a:cubicBezTo>
                <a:lnTo>
                  <a:pt x="18701" y="2500"/>
                </a:lnTo>
                <a:lnTo>
                  <a:pt x="18701" y="2500"/>
                </a:lnTo>
                <a:lnTo>
                  <a:pt x="18701" y="2500"/>
                </a:lnTo>
                <a:cubicBezTo>
                  <a:pt x="18701" y="2061"/>
                  <a:pt x="18585" y="1630"/>
                  <a:pt x="18366" y="1250"/>
                </a:cubicBezTo>
                <a:cubicBezTo>
                  <a:pt x="18147" y="870"/>
                  <a:pt x="17831" y="554"/>
                  <a:pt x="17451" y="335"/>
                </a:cubicBezTo>
                <a:cubicBezTo>
                  <a:pt x="17071" y="116"/>
                  <a:pt x="16640" y="0"/>
                  <a:pt x="16201" y="0"/>
                </a:cubicBezTo>
                <a:lnTo>
                  <a:pt x="2500" y="0"/>
                </a:lnTo>
              </a:path>
            </a:pathLst>
          </a:custGeom>
          <a:noFill/>
          <a:ln w="29160">
            <a:solidFill>
              <a:srgbClr val="5eb9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/>
          <p:nvPr/>
        </p:nvSpPr>
        <p:spPr>
          <a:xfrm>
            <a:off x="1008000" y="684000"/>
            <a:ext cx="593964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c9211e"/>
                </a:solidFill>
                <a:latin typeface="Lato"/>
              </a:rPr>
              <a:t>Baking Time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720000" y="1312200"/>
            <a:ext cx="6299640" cy="459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One of my favorite desserts is moist chocolate chip cookie.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Lucky for me, my aunt bakes the yummiest chocolate chip cookies in the world!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I love to smell the cookies as they bake in the hot oven.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When the cookies are cooked, Aunt Liz puts them on a tray.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I wait for them to cool. Well, sometimes, I do not.</a:t>
            </a:r>
            <a:endParaRPr b="0" lang="en-PH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	</a:t>
            </a:r>
            <a:r>
              <a:rPr b="0" lang="en-PH" sz="2200" spc="-1" strike="noStrike">
                <a:latin typeface="Lato"/>
                <a:ea typeface="AppleSystemUIFont"/>
              </a:rPr>
              <a:t>Yum! Yum! Yum! Down they go into my tummy!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548000" y="428400"/>
            <a:ext cx="740520" cy="68724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548000" y="1364400"/>
            <a:ext cx="740520" cy="6872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1584000" y="2264400"/>
            <a:ext cx="740520" cy="68724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1584000" y="3128400"/>
            <a:ext cx="740520" cy="68724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5"/>
          <a:stretch/>
        </p:blipFill>
        <p:spPr>
          <a:xfrm>
            <a:off x="1620000" y="3992400"/>
            <a:ext cx="740520" cy="68724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6"/>
          <a:stretch/>
        </p:blipFill>
        <p:spPr>
          <a:xfrm>
            <a:off x="1656000" y="4892400"/>
            <a:ext cx="740520" cy="68724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2735280" y="556200"/>
            <a:ext cx="8640360" cy="58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268"/>
              </a:spcBef>
              <a:spcAft>
                <a:spcPts val="2268"/>
              </a:spcAft>
              <a:buNone/>
            </a:pPr>
            <a:r>
              <a:rPr b="0" lang="en-PH" sz="2300" spc="-1" strike="noStrike">
                <a:latin typeface="Lato"/>
              </a:rPr>
              <a:t>What is Ana’s favorite dessert?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68"/>
              </a:spcBef>
              <a:spcAft>
                <a:spcPts val="2268"/>
              </a:spcAft>
              <a:buNone/>
            </a:pPr>
            <a:r>
              <a:rPr b="0" lang="en-PH" sz="2300" spc="-1" strike="noStrike">
                <a:latin typeface="Lato"/>
              </a:rPr>
              <a:t>Who bakes her favorite dessert?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en-PH" sz="2300" spc="-1" strike="noStrike">
                <a:latin typeface="Lato"/>
              </a:rPr>
              <a:t>What does Ana love to smell?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300" spc="-1" strike="noStrike">
                <a:latin typeface="Lato"/>
              </a:rPr>
              <a:t>Where does Aunt Liz put the cookies for cooling?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en-PH" sz="2300" spc="-1" strike="noStrike">
                <a:latin typeface="Lato"/>
              </a:rPr>
              <a:t>How do you think Ana feels when she says, “Yum! Yum! Yum!”?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68"/>
              </a:spcBef>
              <a:spcAft>
                <a:spcPts val="2268"/>
              </a:spcAft>
              <a:buNone/>
            </a:pPr>
            <a:r>
              <a:rPr b="0" lang="en-PH" sz="2300" spc="-1" strike="noStrike">
                <a:latin typeface="Lato"/>
              </a:rPr>
              <a:t>What does Ana mean when she says that sometimes she does not wait for the cookies to cool?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2880000" y="396000"/>
            <a:ext cx="5579640" cy="539640"/>
          </a:xfrm>
          <a:prstGeom prst="rect">
            <a:avLst/>
          </a:prstGeom>
          <a:noFill/>
          <a:ln w="29160">
            <a:solidFill>
              <a:srgbClr val="2b87e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3020760" y="453960"/>
            <a:ext cx="551088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Aunt Liz is the sister of Ana’s mother. 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088000" y="1281960"/>
            <a:ext cx="674820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Who are the other members of Ana’s family?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8640000" y="756000"/>
            <a:ext cx="1778400" cy="125964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1032480" y="2556000"/>
            <a:ext cx="2459160" cy="2159640"/>
          </a:xfrm>
          <a:prstGeom prst="rect">
            <a:avLst/>
          </a:prstGeom>
          <a:ln w="0">
            <a:solidFill>
              <a:srgbClr val="ff5429"/>
            </a:solidFill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4860000" y="2520000"/>
            <a:ext cx="2459160" cy="2159640"/>
          </a:xfrm>
          <a:prstGeom prst="rect">
            <a:avLst/>
          </a:prstGeom>
          <a:ln w="0">
            <a:solidFill>
              <a:srgbClr val="ff5429"/>
            </a:solidFill>
          </a:ln>
        </p:spPr>
      </p:pic>
      <p:sp>
        <p:nvSpPr>
          <p:cNvPr id="144" name=""/>
          <p:cNvSpPr/>
          <p:nvPr/>
        </p:nvSpPr>
        <p:spPr>
          <a:xfrm>
            <a:off x="924480" y="4890600"/>
            <a:ext cx="389916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100" spc="-1" strike="noStrike">
                <a:latin typeface="Lato"/>
                <a:ea typeface="AppleSystemUIFont"/>
              </a:rPr>
              <a:t>This is Dad. </a:t>
            </a:r>
            <a:endParaRPr b="0" lang="en-PH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100" spc="-1" strike="noStrike" u="sng">
                <a:uFillTx/>
                <a:latin typeface="Lato"/>
                <a:ea typeface="AppleSystemUIFont"/>
              </a:rPr>
              <a:t>He</a:t>
            </a:r>
            <a:r>
              <a:rPr b="0" lang="en-PH" sz="2100" spc="-1" strike="noStrike">
                <a:latin typeface="Lato"/>
                <a:ea typeface="AppleSystemUIFont"/>
              </a:rPr>
              <a:t> is my </a:t>
            </a:r>
            <a:r>
              <a:rPr b="0" lang="en-PH" sz="2100" spc="-1" strike="noStrike" u="sng">
                <a:uFillTx/>
                <a:latin typeface="Lato"/>
                <a:ea typeface="AppleSystemUIFont"/>
              </a:rPr>
              <a:t>father</a:t>
            </a:r>
            <a:r>
              <a:rPr b="0" lang="en-PH" sz="2100" spc="-1" strike="noStrike">
                <a:latin typeface="Lato"/>
                <a:ea typeface="AppleSystemUIFont"/>
              </a:rPr>
              <a:t>.</a:t>
            </a:r>
            <a:endParaRPr b="0" lang="en-PH" sz="21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4752000" y="4890600"/>
            <a:ext cx="43196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100" spc="-1" strike="noStrike">
                <a:latin typeface="Lato"/>
                <a:ea typeface="AppleSystemUIFont"/>
              </a:rPr>
              <a:t>This is Mom. </a:t>
            </a:r>
            <a:endParaRPr b="0" lang="en-PH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100" spc="-1" strike="noStrike" u="sng">
                <a:uFillTx/>
                <a:latin typeface="Lato"/>
                <a:ea typeface="AppleSystemUIFont"/>
              </a:rPr>
              <a:t>She</a:t>
            </a:r>
            <a:r>
              <a:rPr b="0" lang="en-PH" sz="2100" spc="-1" strike="noStrike">
                <a:latin typeface="Lato"/>
                <a:ea typeface="AppleSystemUIFont"/>
              </a:rPr>
              <a:t> is my </a:t>
            </a:r>
            <a:r>
              <a:rPr b="0" lang="en-PH" sz="2100" spc="-1" strike="noStrike" u="sng">
                <a:uFillTx/>
                <a:latin typeface="Lato"/>
                <a:ea typeface="AppleSystemUIFont"/>
              </a:rPr>
              <a:t>mother</a:t>
            </a:r>
            <a:r>
              <a:rPr b="0" lang="en-PH" sz="2100" spc="-1" strike="noStrike">
                <a:latin typeface="Lato"/>
                <a:ea typeface="AppleSystemUIFont"/>
              </a:rPr>
              <a:t>.</a:t>
            </a:r>
            <a:endParaRPr b="0" lang="en-PH" sz="21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8556480" y="2520000"/>
            <a:ext cx="2459160" cy="2159640"/>
          </a:xfrm>
          <a:prstGeom prst="rect">
            <a:avLst/>
          </a:prstGeom>
          <a:ln w="0">
            <a:solidFill>
              <a:srgbClr val="ff5429"/>
            </a:solidFill>
          </a:ln>
        </p:spPr>
      </p:pic>
      <p:sp>
        <p:nvSpPr>
          <p:cNvPr id="147" name=""/>
          <p:cNvSpPr/>
          <p:nvPr/>
        </p:nvSpPr>
        <p:spPr>
          <a:xfrm>
            <a:off x="8460000" y="4890600"/>
            <a:ext cx="30596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100" spc="-1" strike="noStrike">
                <a:latin typeface="Lato"/>
                <a:ea typeface="AppleSystemUIFont"/>
              </a:rPr>
              <a:t>This is Kit. </a:t>
            </a:r>
            <a:endParaRPr b="0" lang="en-PH" sz="2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100" spc="-1" strike="noStrike" u="sng">
                <a:uFillTx/>
                <a:latin typeface="Lato"/>
                <a:ea typeface="AppleSystemUIFont"/>
              </a:rPr>
              <a:t>He</a:t>
            </a:r>
            <a:r>
              <a:rPr b="0" lang="en-PH" sz="2100" spc="-1" strike="noStrike">
                <a:latin typeface="Lato"/>
                <a:ea typeface="AppleSystemUIFont"/>
              </a:rPr>
              <a:t> is my older </a:t>
            </a:r>
            <a:r>
              <a:rPr b="0" lang="en-PH" sz="2100" spc="-1" strike="noStrike" u="sng">
                <a:uFillTx/>
                <a:latin typeface="Lato"/>
                <a:ea typeface="AppleSystemUIFont"/>
              </a:rPr>
              <a:t>brother</a:t>
            </a:r>
            <a:r>
              <a:rPr b="0" lang="en-PH" sz="2100" spc="-1" strike="noStrike">
                <a:latin typeface="Lato"/>
                <a:ea typeface="AppleSystemUIFont"/>
              </a:rPr>
              <a:t>.</a:t>
            </a:r>
            <a:endParaRPr b="0" lang="en-PH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2148840" y="1368000"/>
            <a:ext cx="3070800" cy="2371320"/>
          </a:xfrm>
          <a:prstGeom prst="rect">
            <a:avLst/>
          </a:prstGeom>
          <a:ln w="0">
            <a:solidFill>
              <a:srgbClr val="ff5429"/>
            </a:solidFill>
          </a:ln>
        </p:spPr>
      </p:pic>
      <p:sp>
        <p:nvSpPr>
          <p:cNvPr id="149" name=""/>
          <p:cNvSpPr/>
          <p:nvPr/>
        </p:nvSpPr>
        <p:spPr>
          <a:xfrm>
            <a:off x="2035800" y="3953880"/>
            <a:ext cx="328932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This is Mina.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200" spc="-1" strike="noStrike" u="sng">
                <a:uFillTx/>
                <a:latin typeface="Lato"/>
                <a:ea typeface="AppleSystemUIFont"/>
              </a:rPr>
              <a:t>She</a:t>
            </a:r>
            <a:r>
              <a:rPr b="0" lang="en-PH" sz="2200" spc="-1" strike="noStrike">
                <a:latin typeface="Lato"/>
                <a:ea typeface="AppleSystemUIFont"/>
              </a:rPr>
              <a:t> is my </a:t>
            </a:r>
            <a:r>
              <a:rPr b="0" lang="en-PH" sz="2200" spc="-1" strike="noStrike" u="sng">
                <a:uFillTx/>
                <a:latin typeface="Lato"/>
                <a:ea typeface="AppleSystemUIFont"/>
              </a:rPr>
              <a:t>baby sister</a:t>
            </a:r>
            <a:r>
              <a:rPr b="0" lang="en-PH" sz="2200" spc="-1" strike="noStrike">
                <a:latin typeface="Lato"/>
                <a:ea typeface="AppleSystemUIFont"/>
              </a:rPr>
              <a:t>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6828840" y="1368000"/>
            <a:ext cx="3070800" cy="2340360"/>
          </a:xfrm>
          <a:prstGeom prst="rect">
            <a:avLst/>
          </a:prstGeom>
          <a:ln w="0">
            <a:solidFill>
              <a:srgbClr val="ff5429"/>
            </a:solidFill>
          </a:ln>
        </p:spPr>
      </p:pic>
      <p:sp>
        <p:nvSpPr>
          <p:cNvPr id="151" name=""/>
          <p:cNvSpPr/>
          <p:nvPr/>
        </p:nvSpPr>
        <p:spPr>
          <a:xfrm>
            <a:off x="6729480" y="3953880"/>
            <a:ext cx="1616040" cy="8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latin typeface="Lato"/>
                <a:ea typeface="AppleSystemUIFont"/>
              </a:rPr>
              <a:t>This is me.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latin typeface="Lato"/>
                <a:ea typeface="AppleSystemUIFont"/>
              </a:rPr>
              <a:t>I</a:t>
            </a:r>
            <a:r>
              <a:rPr b="0" lang="en-PH" sz="2200" spc="-1" strike="noStrike">
                <a:latin typeface="Lato"/>
                <a:ea typeface="AppleSystemUIFont"/>
              </a:rPr>
              <a:t> am </a:t>
            </a:r>
            <a:r>
              <a:rPr b="0" lang="en-PH" sz="2200" spc="-1" strike="noStrike" u="sng">
                <a:uFillTx/>
                <a:latin typeface="Lato"/>
                <a:ea typeface="AppleSystemUIFont"/>
              </a:rPr>
              <a:t>Ana</a:t>
            </a:r>
            <a:r>
              <a:rPr b="0" lang="en-PH" sz="2200" spc="-1" strike="noStrike">
                <a:latin typeface="Lato"/>
                <a:ea typeface="AppleSystemUIFont"/>
              </a:rPr>
              <a:t>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900000" y="1944000"/>
            <a:ext cx="10439640" cy="29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2500" spc="-1" strike="noStrike">
                <a:latin typeface="Lato"/>
              </a:rPr>
              <a:t>The words </a:t>
            </a:r>
            <a:r>
              <a:rPr b="1" lang="en-PH" sz="2500" spc="-1" strike="noStrike">
                <a:latin typeface="Lato"/>
              </a:rPr>
              <a:t>father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mother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sister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brother</a:t>
            </a:r>
            <a:r>
              <a:rPr b="0" lang="en-PH" sz="2500" spc="-1" strike="noStrike">
                <a:latin typeface="Lato"/>
              </a:rPr>
              <a:t>, and </a:t>
            </a:r>
            <a:r>
              <a:rPr b="1" lang="en-PH" sz="2500" spc="-1" strike="noStrike">
                <a:latin typeface="Lato"/>
              </a:rPr>
              <a:t>baby sister</a:t>
            </a:r>
            <a:r>
              <a:rPr b="0" lang="en-PH" sz="2500" spc="-1" strike="noStrike">
                <a:latin typeface="Lato"/>
              </a:rPr>
              <a:t> refer to family members. </a:t>
            </a:r>
            <a:endParaRPr b="0" lang="en-PH" sz="2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2500" spc="-1" strike="noStrike">
                <a:latin typeface="Lato"/>
              </a:rPr>
              <a:t>These are words that tell about the family. </a:t>
            </a:r>
            <a:endParaRPr b="0" lang="en-PH" sz="25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PH" sz="2500" spc="-1" strike="noStrike">
                <a:latin typeface="Lato"/>
              </a:rPr>
              <a:t>Other words for family members are </a:t>
            </a:r>
            <a:r>
              <a:rPr b="1" lang="en-PH" sz="2500" spc="-1" strike="noStrike">
                <a:latin typeface="Lato"/>
              </a:rPr>
              <a:t>aunt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uncle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cousin</a:t>
            </a:r>
            <a:r>
              <a:rPr b="0" lang="en-PH" sz="2500" spc="-1" strike="noStrike">
                <a:latin typeface="Lato"/>
              </a:rPr>
              <a:t>, </a:t>
            </a:r>
            <a:r>
              <a:rPr b="1" lang="en-PH" sz="2500" spc="-1" strike="noStrike">
                <a:latin typeface="Lato"/>
              </a:rPr>
              <a:t>grandmother</a:t>
            </a:r>
            <a:r>
              <a:rPr b="0" lang="en-PH" sz="2500" spc="-1" strike="noStrike">
                <a:latin typeface="Lato"/>
              </a:rPr>
              <a:t>, and </a:t>
            </a:r>
            <a:r>
              <a:rPr b="1" lang="en-PH" sz="2500" spc="-1" strike="noStrike">
                <a:latin typeface="Lato"/>
              </a:rPr>
              <a:t>grandfather</a:t>
            </a:r>
            <a:r>
              <a:rPr b="0" lang="en-PH" sz="2500" spc="-1" strike="noStrike">
                <a:latin typeface="Lato"/>
              </a:rPr>
              <a:t>.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540000" y="1476000"/>
            <a:ext cx="11159640" cy="3743640"/>
          </a:xfrm>
          <a:custGeom>
            <a:avLst/>
            <a:gdLst/>
            <a:ahLst/>
            <a:rect l="l" t="t" r="r" b="b"/>
            <a:pathLst>
              <a:path w="31002" h="10402">
                <a:moveTo>
                  <a:pt x="1733" y="0"/>
                </a:moveTo>
                <a:lnTo>
                  <a:pt x="1734" y="0"/>
                </a:lnTo>
                <a:cubicBezTo>
                  <a:pt x="1429" y="0"/>
                  <a:pt x="1130" y="80"/>
                  <a:pt x="867" y="232"/>
                </a:cubicBezTo>
                <a:cubicBezTo>
                  <a:pt x="603" y="384"/>
                  <a:pt x="384" y="603"/>
                  <a:pt x="232" y="867"/>
                </a:cubicBezTo>
                <a:cubicBezTo>
                  <a:pt x="80" y="1130"/>
                  <a:pt x="0" y="1429"/>
                  <a:pt x="0" y="1734"/>
                </a:cubicBezTo>
                <a:lnTo>
                  <a:pt x="0" y="8667"/>
                </a:lnTo>
                <a:lnTo>
                  <a:pt x="0" y="8668"/>
                </a:lnTo>
                <a:cubicBezTo>
                  <a:pt x="0" y="8972"/>
                  <a:pt x="80" y="9271"/>
                  <a:pt x="232" y="9534"/>
                </a:cubicBezTo>
                <a:cubicBezTo>
                  <a:pt x="384" y="9798"/>
                  <a:pt x="603" y="10017"/>
                  <a:pt x="867" y="10169"/>
                </a:cubicBezTo>
                <a:cubicBezTo>
                  <a:pt x="1130" y="10321"/>
                  <a:pt x="1429" y="10401"/>
                  <a:pt x="1734" y="10401"/>
                </a:cubicBezTo>
                <a:lnTo>
                  <a:pt x="29267" y="10401"/>
                </a:lnTo>
                <a:lnTo>
                  <a:pt x="29268" y="10401"/>
                </a:lnTo>
                <a:cubicBezTo>
                  <a:pt x="29572" y="10401"/>
                  <a:pt x="29871" y="10321"/>
                  <a:pt x="30134" y="10169"/>
                </a:cubicBezTo>
                <a:cubicBezTo>
                  <a:pt x="30398" y="10017"/>
                  <a:pt x="30617" y="9798"/>
                  <a:pt x="30769" y="9534"/>
                </a:cubicBezTo>
                <a:cubicBezTo>
                  <a:pt x="30921" y="9271"/>
                  <a:pt x="31001" y="8972"/>
                  <a:pt x="31001" y="8668"/>
                </a:cubicBezTo>
                <a:lnTo>
                  <a:pt x="31001" y="1733"/>
                </a:lnTo>
                <a:lnTo>
                  <a:pt x="31001" y="1734"/>
                </a:lnTo>
                <a:lnTo>
                  <a:pt x="31001" y="1734"/>
                </a:lnTo>
                <a:cubicBezTo>
                  <a:pt x="31001" y="1429"/>
                  <a:pt x="30921" y="1130"/>
                  <a:pt x="30769" y="867"/>
                </a:cubicBezTo>
                <a:cubicBezTo>
                  <a:pt x="30617" y="603"/>
                  <a:pt x="30398" y="384"/>
                  <a:pt x="30134" y="232"/>
                </a:cubicBezTo>
                <a:cubicBezTo>
                  <a:pt x="29871" y="80"/>
                  <a:pt x="29572" y="0"/>
                  <a:pt x="29268" y="0"/>
                </a:cubicBezTo>
                <a:lnTo>
                  <a:pt x="1733" y="0"/>
                </a:lnTo>
              </a:path>
            </a:pathLst>
          </a:custGeom>
          <a:noFill/>
          <a:ln w="7632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030120" y="180000"/>
            <a:ext cx="6479640" cy="3350160"/>
          </a:xfrm>
          <a:prstGeom prst="rect">
            <a:avLst/>
          </a:prstGeom>
          <a:ln w="0">
            <a:noFill/>
          </a:ln>
        </p:spPr>
      </p:pic>
      <p:sp>
        <p:nvSpPr>
          <p:cNvPr id="155" name=""/>
          <p:cNvSpPr/>
          <p:nvPr/>
        </p:nvSpPr>
        <p:spPr>
          <a:xfrm>
            <a:off x="3769560" y="3567240"/>
            <a:ext cx="508608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highlight>
                  <a:srgbClr val="dee6ef"/>
                </a:highlight>
                <a:latin typeface="Lato"/>
              </a:rPr>
              <a:t>Ana’s family members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900000" y="4320000"/>
            <a:ext cx="10259640" cy="1584000"/>
          </a:xfrm>
          <a:custGeom>
            <a:avLst/>
            <a:gdLst/>
            <a:ahLst/>
            <a:rect l="l" t="t" r="r" b="b"/>
            <a:pathLst>
              <a:path w="28502" h="3835">
                <a:moveTo>
                  <a:pt x="639" y="0"/>
                </a:moveTo>
                <a:lnTo>
                  <a:pt x="639" y="0"/>
                </a:lnTo>
                <a:cubicBezTo>
                  <a:pt x="527" y="0"/>
                  <a:pt x="417" y="30"/>
                  <a:pt x="320" y="86"/>
                </a:cubicBezTo>
                <a:cubicBezTo>
                  <a:pt x="222" y="142"/>
                  <a:pt x="142" y="222"/>
                  <a:pt x="86" y="320"/>
                </a:cubicBezTo>
                <a:cubicBezTo>
                  <a:pt x="30" y="417"/>
                  <a:pt x="0" y="527"/>
                  <a:pt x="0" y="639"/>
                </a:cubicBezTo>
                <a:lnTo>
                  <a:pt x="0" y="3195"/>
                </a:lnTo>
                <a:lnTo>
                  <a:pt x="0" y="3195"/>
                </a:lnTo>
                <a:cubicBezTo>
                  <a:pt x="0" y="3307"/>
                  <a:pt x="30" y="3417"/>
                  <a:pt x="86" y="3515"/>
                </a:cubicBezTo>
                <a:cubicBezTo>
                  <a:pt x="142" y="3612"/>
                  <a:pt x="222" y="3692"/>
                  <a:pt x="320" y="3748"/>
                </a:cubicBezTo>
                <a:cubicBezTo>
                  <a:pt x="417" y="3804"/>
                  <a:pt x="527" y="3834"/>
                  <a:pt x="639" y="3834"/>
                </a:cubicBezTo>
                <a:lnTo>
                  <a:pt x="27862" y="3834"/>
                </a:lnTo>
                <a:lnTo>
                  <a:pt x="27862" y="3834"/>
                </a:lnTo>
                <a:cubicBezTo>
                  <a:pt x="27974" y="3834"/>
                  <a:pt x="28084" y="3804"/>
                  <a:pt x="28182" y="3748"/>
                </a:cubicBezTo>
                <a:cubicBezTo>
                  <a:pt x="28279" y="3692"/>
                  <a:pt x="28359" y="3612"/>
                  <a:pt x="28415" y="3515"/>
                </a:cubicBezTo>
                <a:cubicBezTo>
                  <a:pt x="28471" y="3417"/>
                  <a:pt x="28501" y="3307"/>
                  <a:pt x="28501" y="3195"/>
                </a:cubicBezTo>
                <a:lnTo>
                  <a:pt x="28501" y="639"/>
                </a:lnTo>
                <a:lnTo>
                  <a:pt x="28501" y="639"/>
                </a:lnTo>
                <a:lnTo>
                  <a:pt x="28501" y="639"/>
                </a:lnTo>
                <a:cubicBezTo>
                  <a:pt x="28501" y="527"/>
                  <a:pt x="28471" y="417"/>
                  <a:pt x="28415" y="320"/>
                </a:cubicBezTo>
                <a:cubicBezTo>
                  <a:pt x="28359" y="222"/>
                  <a:pt x="28279" y="142"/>
                  <a:pt x="28182" y="86"/>
                </a:cubicBezTo>
                <a:cubicBezTo>
                  <a:pt x="28084" y="30"/>
                  <a:pt x="27974" y="0"/>
                  <a:pt x="27862" y="0"/>
                </a:cubicBezTo>
                <a:lnTo>
                  <a:pt x="639" y="0"/>
                </a:lnTo>
              </a:path>
            </a:pathLst>
          </a:custGeom>
          <a:noFill/>
          <a:ln w="57240">
            <a:solidFill>
              <a:srgbClr val="168253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1260000" y="4500000"/>
            <a:ext cx="1439640" cy="122400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2952000" y="4428000"/>
            <a:ext cx="809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latin typeface="Lato"/>
                <a:ea typeface="€þ”ïþ"/>
              </a:rPr>
              <a:t>He</a:t>
            </a:r>
            <a:r>
              <a:rPr b="0" lang="en-PH" sz="2400" spc="-1" strike="noStrike">
                <a:latin typeface="Lato"/>
                <a:ea typeface="€þ”ïþ"/>
              </a:rPr>
              <a:t> is used in place of a male’s name.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latin typeface="Lato"/>
                <a:ea typeface="€þ”ïþ"/>
              </a:rPr>
              <a:t>She</a:t>
            </a:r>
            <a:r>
              <a:rPr b="0" lang="en-PH" sz="2400" spc="-1" strike="noStrike">
                <a:latin typeface="Lato"/>
                <a:ea typeface="€þ”ïþ"/>
              </a:rPr>
              <a:t> is used in place of a female’s name.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latin typeface="Lato"/>
                <a:ea typeface="€þ”ïþ"/>
              </a:rPr>
              <a:t>They</a:t>
            </a:r>
            <a:r>
              <a:rPr b="0" lang="en-PH" sz="2400" spc="-1" strike="noStrike">
                <a:latin typeface="Lato"/>
                <a:ea typeface="€þ”ïþ"/>
              </a:rPr>
              <a:t> is used in place of two or more people’s names.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2023-08-22T13:57:15Z</dcterms:modified>
  <cp:revision>126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