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120" cy="6849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0000" cy="2790000"/>
          </a:xfrm>
          <a:prstGeom prst="rect">
            <a:avLst/>
          </a:prstGeom>
          <a:ln w="0">
            <a:noFill/>
          </a:ln>
        </p:spPr>
      </p:pic>
      <p:sp>
        <p:nvSpPr>
          <p:cNvPr id="2" name="Rectangle 5"/>
          <p:cNvSpPr/>
          <p:nvPr/>
        </p:nvSpPr>
        <p:spPr>
          <a:xfrm>
            <a:off x="3487320" y="1475280"/>
            <a:ext cx="8695440" cy="3853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5440" cy="375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120" cy="626040"/>
          </a:xfrm>
          <a:prstGeom prst="rect">
            <a:avLst/>
          </a:prstGeom>
          <a:ln w="0">
            <a:noFill/>
          </a:ln>
        </p:spPr>
      </p:pic>
      <p:sp>
        <p:nvSpPr>
          <p:cNvPr id="43" name="Rectangle 7"/>
          <p:cNvSpPr/>
          <p:nvPr/>
        </p:nvSpPr>
        <p:spPr>
          <a:xfrm>
            <a:off x="10868760" y="0"/>
            <a:ext cx="961560" cy="961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5640" cy="1025640"/>
          </a:xfrm>
          <a:prstGeom prst="rect">
            <a:avLst/>
          </a:prstGeom>
          <a:ln w="0">
            <a:noFill/>
          </a:ln>
        </p:spPr>
      </p:pic>
      <p:sp>
        <p:nvSpPr>
          <p:cNvPr id="45" name="TextBox 9"/>
          <p:cNvSpPr/>
          <p:nvPr/>
        </p:nvSpPr>
        <p:spPr>
          <a:xfrm>
            <a:off x="185400" y="6362280"/>
            <a:ext cx="4682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440" cy="3375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hyperlink" Target="https://pinoycollection.com/ang-madaldal-na-pagong" TargetMode="External"/><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80000"/>
            <a:ext cx="8091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PAGTUKOY SA MAHAHALAGANG IDEYA AT PANGYAYARI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4200" cy="631440"/>
          </a:xfrm>
          <a:prstGeom prst="rect">
            <a:avLst/>
          </a:prstGeom>
          <a:noFill/>
          <a:ln w="0">
            <a:noFill/>
          </a:ln>
        </p:spPr>
        <p:style>
          <a:lnRef idx="0"/>
          <a:fillRef idx="0"/>
          <a:effectRef idx="0"/>
          <a:fontRef idx="minor"/>
        </p:style>
      </p:sp>
      <p:sp>
        <p:nvSpPr>
          <p:cNvPr id="126" name=""/>
          <p:cNvSpPr/>
          <p:nvPr/>
        </p:nvSpPr>
        <p:spPr>
          <a:xfrm>
            <a:off x="540000" y="3240000"/>
            <a:ext cx="10794960" cy="2514960"/>
          </a:xfrm>
          <a:prstGeom prst="rect">
            <a:avLst/>
          </a:prstGeom>
          <a:noFill/>
          <a:ln w="0">
            <a:noFill/>
          </a:ln>
        </p:spPr>
        <p:style>
          <a:lnRef idx="0"/>
          <a:fillRef idx="0"/>
          <a:effectRef idx="0"/>
          <a:fontRef idx="minor"/>
        </p:style>
      </p:sp>
      <p:sp>
        <p:nvSpPr>
          <p:cNvPr id="127" name="PlaceHolder 12"/>
          <p:cNvSpPr/>
          <p:nvPr/>
        </p:nvSpPr>
        <p:spPr>
          <a:xfrm>
            <a:off x="901800" y="2050920"/>
            <a:ext cx="10437120" cy="712080"/>
          </a:xfrm>
          <a:prstGeom prst="rect">
            <a:avLst/>
          </a:prstGeom>
          <a:noFill/>
          <a:ln w="0">
            <a:noFill/>
          </a:ln>
        </p:spPr>
        <p:style>
          <a:lnRef idx="0"/>
          <a:fillRef idx="0"/>
          <a:effectRef idx="0"/>
          <a:fontRef idx="minor"/>
        </p:style>
      </p:sp>
      <p:sp>
        <p:nvSpPr>
          <p:cNvPr id="128" name="PlaceHolder 1"/>
          <p:cNvSpPr/>
          <p:nvPr/>
        </p:nvSpPr>
        <p:spPr>
          <a:xfrm>
            <a:off x="252000" y="-358560"/>
            <a:ext cx="11940120" cy="2336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600" spc="-1" strike="noStrike">
              <a:latin typeface="Lato"/>
            </a:endParaRPr>
          </a:p>
          <a:p>
            <a:pPr>
              <a:lnSpc>
                <a:spcPct val="115000"/>
              </a:lnSpc>
              <a:buNone/>
            </a:pPr>
            <a:endParaRPr b="0" lang="en-PH" sz="3600" spc="-1" strike="noStrike">
              <a:latin typeface="Lato"/>
            </a:endParaRPr>
          </a:p>
          <a:p>
            <a:pPr algn="ctr">
              <a:lnSpc>
                <a:spcPct val="115000"/>
              </a:lnSpc>
              <a:buNone/>
            </a:pPr>
            <a:r>
              <a:rPr b="1" lang="en-US" sz="3600" spc="-1" strike="noStrike">
                <a:solidFill>
                  <a:srgbClr val="000000"/>
                </a:solidFill>
                <a:latin typeface="Lato"/>
                <a:ea typeface="DejaVu Sans"/>
              </a:rPr>
              <a:t>MAHAHALAGANG PANGYAYARI O IMPORMASYON</a:t>
            </a:r>
            <a:endParaRPr b="0" lang="en-PH" sz="3600" spc="-1" strike="noStrike">
              <a:latin typeface="Lato"/>
            </a:endParaRPr>
          </a:p>
        </p:txBody>
      </p:sp>
      <p:sp>
        <p:nvSpPr>
          <p:cNvPr id="129" name=""/>
          <p:cNvSpPr txBox="1"/>
          <p:nvPr/>
        </p:nvSpPr>
        <p:spPr>
          <a:xfrm>
            <a:off x="1078920" y="2050920"/>
            <a:ext cx="10256040" cy="4224600"/>
          </a:xfrm>
          <a:prstGeom prst="rect">
            <a:avLst/>
          </a:prstGeom>
          <a:noFill/>
          <a:ln w="0">
            <a:noFill/>
          </a:ln>
        </p:spPr>
        <p:txBody>
          <a:bodyPr lIns="90000" rIns="90000" tIns="45000" bIns="45000" anchor="t">
            <a:noAutofit/>
          </a:bodyPr>
          <a:p>
            <a:pPr algn="just">
              <a:lnSpc>
                <a:spcPct val="150000"/>
              </a:lnSpc>
              <a:buNone/>
            </a:pPr>
            <a:r>
              <a:rPr b="0" lang="en-PH" sz="2000" spc="-1" strike="noStrike">
                <a:latin typeface="Lato"/>
              </a:rPr>
              <a:t>	</a:t>
            </a:r>
            <a:r>
              <a:rPr b="0" lang="en-PH" sz="2000" spc="-1" strike="noStrike">
                <a:latin typeface="Lato"/>
              </a:rPr>
              <a:t>Ito ay pumapatungkol sa teksto, sanaysay, kuwento, talumpati, balita, at iba pang kaugnay na akda. Ito ang mga sumusuportang detalye o impormasyon sa kabuoang diwa o paksa.</a:t>
            </a:r>
            <a:endParaRPr b="0" lang="en-PH" sz="2000" spc="-1" strike="noStrike">
              <a:latin typeface="Lato"/>
              <a:ea typeface=""/>
            </a:endParaRPr>
          </a:p>
          <a:p>
            <a:pPr algn="just">
              <a:lnSpc>
                <a:spcPct val="150000"/>
              </a:lnSpc>
              <a:buNone/>
            </a:pPr>
            <a:r>
              <a:rPr b="0" lang="en-PH" sz="2000" spc="-1" strike="noStrike">
                <a:latin typeface="Lato"/>
              </a:rPr>
              <a:t>	</a:t>
            </a:r>
            <a:r>
              <a:rPr b="0" lang="en-PH" sz="2000" spc="-1" strike="noStrike">
                <a:latin typeface="Lato"/>
              </a:rPr>
              <a:t>Tulad ng kabuoang diwa o paksa, ang pagtukoy sa mahahalagang pangyayari ay isang mahalagang kasanayan na lumilinang sa kakayahang magpaliwanag, maglarawan, at magpatunay upang maunawaan ang isang akdang nabasa o napakinggan.</a:t>
            </a:r>
            <a:endParaRPr b="0" lang="en-PH" sz="2000" spc="-1" strike="noStrike">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360000" y="2880000"/>
            <a:ext cx="12184200" cy="631440"/>
          </a:xfrm>
          <a:prstGeom prst="rect">
            <a:avLst/>
          </a:prstGeom>
          <a:noFill/>
          <a:ln w="0">
            <a:noFill/>
          </a:ln>
        </p:spPr>
        <p:style>
          <a:lnRef idx="0"/>
          <a:fillRef idx="0"/>
          <a:effectRef idx="0"/>
          <a:fontRef idx="minor"/>
        </p:style>
      </p:sp>
      <p:sp>
        <p:nvSpPr>
          <p:cNvPr id="131" name=""/>
          <p:cNvSpPr/>
          <p:nvPr/>
        </p:nvSpPr>
        <p:spPr>
          <a:xfrm>
            <a:off x="540000" y="3240000"/>
            <a:ext cx="10794960" cy="2514960"/>
          </a:xfrm>
          <a:prstGeom prst="rect">
            <a:avLst/>
          </a:prstGeom>
          <a:noFill/>
          <a:ln w="0">
            <a:noFill/>
          </a:ln>
        </p:spPr>
        <p:style>
          <a:lnRef idx="0"/>
          <a:fillRef idx="0"/>
          <a:effectRef idx="0"/>
          <a:fontRef idx="minor"/>
        </p:style>
      </p:sp>
      <p:sp>
        <p:nvSpPr>
          <p:cNvPr id="132" name="PlaceHolder 2"/>
          <p:cNvSpPr/>
          <p:nvPr/>
        </p:nvSpPr>
        <p:spPr>
          <a:xfrm>
            <a:off x="901800" y="2050920"/>
            <a:ext cx="10437120" cy="712080"/>
          </a:xfrm>
          <a:prstGeom prst="rect">
            <a:avLst/>
          </a:prstGeom>
          <a:noFill/>
          <a:ln w="0">
            <a:noFill/>
          </a:ln>
        </p:spPr>
        <p:style>
          <a:lnRef idx="0"/>
          <a:fillRef idx="0"/>
          <a:effectRef idx="0"/>
          <a:fontRef idx="minor"/>
        </p:style>
      </p:sp>
      <p:sp>
        <p:nvSpPr>
          <p:cNvPr id="133" name="PlaceHolder 3"/>
          <p:cNvSpPr/>
          <p:nvPr/>
        </p:nvSpPr>
        <p:spPr>
          <a:xfrm>
            <a:off x="252000" y="-358560"/>
            <a:ext cx="11940120" cy="2336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600" spc="-1" strike="noStrike">
              <a:latin typeface="Lato"/>
            </a:endParaRPr>
          </a:p>
          <a:p>
            <a:pPr>
              <a:lnSpc>
                <a:spcPct val="115000"/>
              </a:lnSpc>
              <a:buNone/>
            </a:pPr>
            <a:endParaRPr b="0" lang="en-PH" sz="3600" spc="-1" strike="noStrike">
              <a:latin typeface="Lato"/>
            </a:endParaRPr>
          </a:p>
          <a:p>
            <a:pPr algn="ctr">
              <a:lnSpc>
                <a:spcPct val="115000"/>
              </a:lnSpc>
              <a:buNone/>
            </a:pPr>
            <a:r>
              <a:rPr b="1" lang="en-US" sz="3600" spc="-1" strike="noStrike">
                <a:solidFill>
                  <a:srgbClr val="000000"/>
                </a:solidFill>
                <a:latin typeface="Lato"/>
                <a:ea typeface="DejaVu Sans"/>
              </a:rPr>
              <a:t>KABUUANG DIWA O PAKSA </a:t>
            </a:r>
            <a:endParaRPr b="0" lang="en-PH" sz="3600" spc="-1" strike="noStrike">
              <a:latin typeface="Lato"/>
            </a:endParaRPr>
          </a:p>
        </p:txBody>
      </p:sp>
      <p:sp>
        <p:nvSpPr>
          <p:cNvPr id="134" name=""/>
          <p:cNvSpPr txBox="1"/>
          <p:nvPr/>
        </p:nvSpPr>
        <p:spPr>
          <a:xfrm>
            <a:off x="720000" y="2050920"/>
            <a:ext cx="10980000" cy="4224600"/>
          </a:xfrm>
          <a:prstGeom prst="rect">
            <a:avLst/>
          </a:prstGeom>
          <a:noFill/>
          <a:ln w="0">
            <a:noFill/>
          </a:ln>
        </p:spPr>
        <p:txBody>
          <a:bodyPr lIns="90000" rIns="90000" tIns="45000" bIns="45000" anchor="t">
            <a:noAutofit/>
          </a:bodyPr>
          <a:p>
            <a:pPr algn="just">
              <a:lnSpc>
                <a:spcPct val="150000"/>
              </a:lnSpc>
              <a:buNone/>
            </a:pPr>
            <a:r>
              <a:rPr b="0" lang="en-PH" sz="2000" spc="-1" strike="noStrike">
                <a:latin typeface="Lato"/>
                <a:ea typeface=""/>
              </a:rPr>
              <a:t>	</a:t>
            </a:r>
            <a:r>
              <a:rPr b="0" lang="en-PH" sz="2000" spc="-1" strike="noStrike">
                <a:latin typeface="Lato"/>
                <a:ea typeface=""/>
              </a:rPr>
              <a:t>Ito ay ang tawag sa pinakapokus na pinag-uusapan sa isang teksto na maaaring sanaysay, kuwento, talumpati, balita, at iba pang kaugnay na akda. Ito ang sentro o pangunahing diwa kung saan umiikot ang usapin. Kadalasan ay makikita ito sa unang bahagi ng talata. Ang dalawa ay magkatambal at magkasamang lagi.</a:t>
            </a:r>
            <a:endParaRPr b="0" lang="en-PH" sz="2000" spc="-1" strike="noStrike">
              <a:latin typeface=""/>
              <a:ea typeface=""/>
            </a:endParaRPr>
          </a:p>
          <a:p>
            <a:pPr algn="just">
              <a:lnSpc>
                <a:spcPct val="150000"/>
              </a:lnSpc>
              <a:buNone/>
            </a:pPr>
            <a:endParaRPr b="0" lang="en-PH" sz="2000" spc="-1" strike="noStrike">
              <a:latin typeface=""/>
              <a:ea typeface=""/>
            </a:endParaRPr>
          </a:p>
          <a:p>
            <a:pPr algn="just">
              <a:lnSpc>
                <a:spcPct val="150000"/>
              </a:lnSpc>
              <a:buNone/>
            </a:pPr>
            <a:r>
              <a:rPr b="0" lang="en-PH" sz="2000" spc="-1" strike="noStrike">
                <a:latin typeface="Lato"/>
                <a:ea typeface=""/>
              </a:rPr>
              <a:t>	</a:t>
            </a:r>
            <a:r>
              <a:rPr b="0" lang="en-PH" sz="2000" spc="-1" strike="noStrike">
                <a:latin typeface="Lato"/>
                <a:ea typeface=""/>
              </a:rPr>
              <a:t>Nililinang nito ang mapanuring pag-iisip kaya naman ito ay mahalagang kasanayan na dapat mong taglayin kapag nagbabasa, nanonood, o nakikinig.</a:t>
            </a:r>
            <a:endParaRPr b="0" lang="en-PH" sz="2000" spc="-1" strike="noStrike">
              <a:latin typeface=""/>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2880000"/>
            <a:ext cx="12184200" cy="631440"/>
          </a:xfrm>
          <a:prstGeom prst="rect">
            <a:avLst/>
          </a:prstGeom>
          <a:noFill/>
          <a:ln w="0">
            <a:noFill/>
          </a:ln>
        </p:spPr>
        <p:style>
          <a:lnRef idx="0"/>
          <a:fillRef idx="0"/>
          <a:effectRef idx="0"/>
          <a:fontRef idx="minor"/>
        </p:style>
      </p:sp>
      <p:sp>
        <p:nvSpPr>
          <p:cNvPr id="136" name=""/>
          <p:cNvSpPr/>
          <p:nvPr/>
        </p:nvSpPr>
        <p:spPr>
          <a:xfrm>
            <a:off x="540000" y="3240000"/>
            <a:ext cx="10794960" cy="2514960"/>
          </a:xfrm>
          <a:prstGeom prst="rect">
            <a:avLst/>
          </a:prstGeom>
          <a:noFill/>
          <a:ln w="0">
            <a:noFill/>
          </a:ln>
        </p:spPr>
        <p:style>
          <a:lnRef idx="0"/>
          <a:fillRef idx="0"/>
          <a:effectRef idx="0"/>
          <a:fontRef idx="minor"/>
        </p:style>
      </p:sp>
      <p:sp>
        <p:nvSpPr>
          <p:cNvPr id="137" name="PlaceHolder 4"/>
          <p:cNvSpPr/>
          <p:nvPr/>
        </p:nvSpPr>
        <p:spPr>
          <a:xfrm>
            <a:off x="901800" y="2050920"/>
            <a:ext cx="10437120" cy="712080"/>
          </a:xfrm>
          <a:prstGeom prst="rect">
            <a:avLst/>
          </a:prstGeom>
          <a:noFill/>
          <a:ln w="0">
            <a:noFill/>
          </a:ln>
        </p:spPr>
        <p:style>
          <a:lnRef idx="0"/>
          <a:fillRef idx="0"/>
          <a:effectRef idx="0"/>
          <a:fontRef idx="minor"/>
        </p:style>
      </p:sp>
      <p:sp>
        <p:nvSpPr>
          <p:cNvPr id="138" name="PlaceHolder 8"/>
          <p:cNvSpPr/>
          <p:nvPr/>
        </p:nvSpPr>
        <p:spPr>
          <a:xfrm>
            <a:off x="252000" y="-720000"/>
            <a:ext cx="11940120" cy="2336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600" spc="-1" strike="noStrike">
              <a:latin typeface="Lato"/>
            </a:endParaRPr>
          </a:p>
          <a:p>
            <a:pPr>
              <a:lnSpc>
                <a:spcPct val="115000"/>
              </a:lnSpc>
              <a:buNone/>
            </a:pPr>
            <a:endParaRPr b="0" lang="en-PH" sz="3600" spc="-1" strike="noStrike">
              <a:latin typeface="Lato"/>
            </a:endParaRPr>
          </a:p>
          <a:p>
            <a:pPr>
              <a:lnSpc>
                <a:spcPct val="115000"/>
              </a:lnSpc>
              <a:buNone/>
            </a:pPr>
            <a:r>
              <a:rPr b="1" lang="en-US" sz="3600" spc="-1" strike="noStrike">
                <a:solidFill>
                  <a:srgbClr val="000000"/>
                </a:solidFill>
                <a:latin typeface="Lato"/>
                <a:ea typeface="DejaVu Sans"/>
              </a:rPr>
              <a:t>HALIMBAWA: </a:t>
            </a:r>
            <a:endParaRPr b="0" lang="en-PH" sz="3600" spc="-1" strike="noStrike">
              <a:latin typeface="Lato"/>
            </a:endParaRPr>
          </a:p>
        </p:txBody>
      </p:sp>
      <p:sp>
        <p:nvSpPr>
          <p:cNvPr id="139" name=""/>
          <p:cNvSpPr txBox="1"/>
          <p:nvPr/>
        </p:nvSpPr>
        <p:spPr>
          <a:xfrm>
            <a:off x="720000" y="1616400"/>
            <a:ext cx="10980000" cy="4224600"/>
          </a:xfrm>
          <a:prstGeom prst="rect">
            <a:avLst/>
          </a:prstGeom>
          <a:noFill/>
          <a:ln w="0">
            <a:noFill/>
          </a:ln>
        </p:spPr>
        <p:txBody>
          <a:bodyPr lIns="90000" rIns="90000" tIns="45000" bIns="45000" anchor="t">
            <a:noAutofit/>
          </a:bodyPr>
          <a:p>
            <a:pPr>
              <a:lnSpc>
                <a:spcPct val="115000"/>
              </a:lnSpc>
              <a:buNone/>
            </a:pPr>
            <a:r>
              <a:rPr b="0" lang="en-PH" sz="2000" spc="-1" strike="noStrike">
                <a:latin typeface="Lato"/>
                <a:ea typeface=""/>
              </a:rPr>
              <a:t>	</a:t>
            </a:r>
            <a:r>
              <a:rPr b="0" lang="en-PH" sz="2000" spc="-1" strike="noStrike">
                <a:latin typeface="Lato"/>
                <a:ea typeface=""/>
              </a:rPr>
              <a:t>Ang gadget ay isang uri ng elektronikong kagamitan na produkto ng teknolohiya na malaki ang pakinabang sa tao. Ito ay kadalasang maliit o madaling bitbitin. Ang cell phone ay isang uri ng gadget. Gayundin, ang tablet at laptop ay mga gadget na malaki ang naitutulong sa hanapbuhay, komunikasyon, paglilibang, at edukasyon ng mga gumagamit. Paano nga ba nakatutulong ang gadget sa tao?</a:t>
            </a:r>
            <a:endParaRPr b="0" lang="en-PH" sz="2000" spc="-1" strike="noStrike">
              <a:latin typeface="Lato"/>
              <a:ea typeface=""/>
            </a:endParaRPr>
          </a:p>
          <a:p>
            <a:pPr>
              <a:lnSpc>
                <a:spcPct val="115000"/>
              </a:lnSpc>
              <a:buNone/>
            </a:pPr>
            <a:endParaRPr b="0" lang="en-PH" sz="2000" spc="-1" strike="noStrike">
              <a:latin typeface="Lato"/>
              <a:ea typeface=""/>
            </a:endParaRPr>
          </a:p>
          <a:p>
            <a:pPr>
              <a:lnSpc>
                <a:spcPct val="115000"/>
              </a:lnSpc>
              <a:buNone/>
            </a:pPr>
            <a:r>
              <a:rPr b="1" lang="en-PH" sz="2000" spc="-1" strike="noStrike">
                <a:latin typeface="Lato"/>
                <a:ea typeface=""/>
              </a:rPr>
              <a:t>Halimbawa:</a:t>
            </a:r>
            <a:endParaRPr b="0" lang="en-PH" sz="2000" spc="-1" strike="noStrike">
              <a:latin typeface="Lato"/>
              <a:ea typeface=""/>
            </a:endParaRPr>
          </a:p>
          <a:p>
            <a:pPr marL="720000">
              <a:lnSpc>
                <a:spcPct val="115000"/>
              </a:lnSpc>
              <a:buNone/>
            </a:pPr>
            <a:r>
              <a:rPr b="1" lang="en-PH" sz="2000" spc="-1" strike="noStrike">
                <a:latin typeface="Lato"/>
                <a:ea typeface=""/>
              </a:rPr>
              <a:t>PAKSA: </a:t>
            </a:r>
            <a:r>
              <a:rPr b="0" lang="en-PH" sz="2000" spc="-1" strike="noStrike">
                <a:latin typeface="Lato"/>
                <a:ea typeface=""/>
              </a:rPr>
              <a:t>Ang talata ay tungkol sa mga gadgets</a:t>
            </a:r>
            <a:endParaRPr b="0" lang="en-PH" sz="2000" spc="-1" strike="noStrike">
              <a:latin typeface="Lato"/>
              <a:ea typeface=""/>
            </a:endParaRPr>
          </a:p>
          <a:p>
            <a:pPr marL="720000">
              <a:lnSpc>
                <a:spcPct val="115000"/>
              </a:lnSpc>
              <a:buNone/>
            </a:pPr>
            <a:r>
              <a:rPr b="1" lang="en-PH" sz="2000" spc="-1" strike="noStrike">
                <a:latin typeface="Lato"/>
                <a:ea typeface=""/>
              </a:rPr>
              <a:t>MAHAHALAGANG DETALYE:</a:t>
            </a:r>
            <a:endParaRPr b="0" lang="en-PH" sz="2000" spc="-1" strike="noStrike">
              <a:latin typeface="Lato"/>
              <a:ea typeface=""/>
            </a:endParaRPr>
          </a:p>
          <a:p>
            <a:pPr marL="1440000">
              <a:lnSpc>
                <a:spcPct val="115000"/>
              </a:lnSpc>
              <a:buNone/>
            </a:pPr>
            <a:r>
              <a:rPr b="0" lang="en-PH" sz="2000" spc="-1" strike="noStrike">
                <a:latin typeface="Lato"/>
                <a:ea typeface=""/>
              </a:rPr>
              <a:t>● </a:t>
            </a:r>
            <a:r>
              <a:rPr b="0" lang="en-PH" sz="2000" spc="-1" strike="noStrike">
                <a:latin typeface="Lato"/>
                <a:ea typeface=""/>
              </a:rPr>
              <a:t>Halimbawa ng mga gadgets na madalas ginagamit ng tao.</a:t>
            </a:r>
            <a:endParaRPr b="0" lang="en-PH" sz="2000" spc="-1" strike="noStrike">
              <a:latin typeface="Lato"/>
              <a:ea typeface=""/>
            </a:endParaRPr>
          </a:p>
          <a:p>
            <a:pPr marL="1440000">
              <a:lnSpc>
                <a:spcPct val="115000"/>
              </a:lnSpc>
              <a:buNone/>
            </a:pPr>
            <a:r>
              <a:rPr b="0" lang="en-PH" sz="2000" spc="-1" strike="noStrike">
                <a:latin typeface="Lato"/>
                <a:ea typeface=""/>
              </a:rPr>
              <a:t>● </a:t>
            </a:r>
            <a:r>
              <a:rPr b="0" lang="en-PH" sz="2000" spc="-1" strike="noStrike">
                <a:latin typeface="Lato"/>
                <a:ea typeface=""/>
              </a:rPr>
              <a:t>Mga pakinabang ng mga gadgets sa pang-araw-araw na pamumuhay ng tao.</a:t>
            </a:r>
            <a:endParaRPr b="0" lang="en-PH" sz="2000" spc="-1" strike="noStrike">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itle 1"/>
          <p:cNvSpPr/>
          <p:nvPr/>
        </p:nvSpPr>
        <p:spPr>
          <a:xfrm>
            <a:off x="1523880" y="1799640"/>
            <a:ext cx="9135000" cy="23785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2930400"/>
            <a:ext cx="12184200" cy="631440"/>
          </a:xfrm>
          <a:prstGeom prst="rect">
            <a:avLst/>
          </a:prstGeom>
          <a:noFill/>
          <a:ln w="0">
            <a:noFill/>
          </a:ln>
        </p:spPr>
        <p:style>
          <a:lnRef idx="0"/>
          <a:fillRef idx="0"/>
          <a:effectRef idx="0"/>
          <a:fontRef idx="minor"/>
        </p:style>
      </p:sp>
      <p:sp>
        <p:nvSpPr>
          <p:cNvPr id="142" name=""/>
          <p:cNvSpPr/>
          <p:nvPr/>
        </p:nvSpPr>
        <p:spPr>
          <a:xfrm>
            <a:off x="540000" y="3240000"/>
            <a:ext cx="10794960" cy="2514960"/>
          </a:xfrm>
          <a:prstGeom prst="rect">
            <a:avLst/>
          </a:prstGeom>
          <a:noFill/>
          <a:ln w="0">
            <a:noFill/>
          </a:ln>
        </p:spPr>
        <p:style>
          <a:lnRef idx="0"/>
          <a:fillRef idx="0"/>
          <a:effectRef idx="0"/>
          <a:fontRef idx="minor"/>
        </p:style>
      </p:sp>
      <p:sp>
        <p:nvSpPr>
          <p:cNvPr id="143" name="PlaceHolder 6"/>
          <p:cNvSpPr/>
          <p:nvPr/>
        </p:nvSpPr>
        <p:spPr>
          <a:xfrm>
            <a:off x="540000" y="540000"/>
            <a:ext cx="11226600" cy="712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Basahin mong mabuti ang kuwento. Pagkatapos ay sagutin ang mga tanong tungkol dito.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ang mga sagot sa iyong kuwaderno. Ang unang tanong ay sinagutan na para sa iyo.</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Ang Madaldal na Pagong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umagang maganda ang panahon ay nagkita-kita sa tabing-sapa ang magkakaibigan. Sila ay si Pagong Daldal, si Abuhing Gansa, at si Puting Gansa. Nagkuwentuhan sila at hindi nagtagal ay nagpaalam ang magkapatid na gansa.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Isama naman ninyo ako sa inyong tirahan sa kabilang ilog,” pakiusap ni Pagong Daldal.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E, paano ka namin maisasama ay wala ka namang pakpak at hindi ka makalilipad?” wika ni Abuhing Gansa.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Oo nga ano,” wika ni Pagong Daldal na halatang lungkot na lungkot.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Teka, may naisip ako,” wika ni Puting Gansa. “Maisasama ka namin kung susunod ka sa aking sasabihin.”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“Salamat. Ipinangangako kong susunod ako sa ipag-uutos ninyo,” wika ni Pagong Daldal.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Kakagatin mo itong patpat sa gitna. Kakagatin naman namin ni Abuhing Gansa ang magkabilang dulo at saka tayo lilipad. Kaya lamang, ito ang tandaan mo, huwag na huwag kang magsasalita kung hindi ay mahuhulog ka at lalagpak sa lupa.”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O, hala. Tayo na. Kagatin mo na ang patpat, kaibigang Pagong,” wika ni Puting Gansa.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Tandaan mo, huwag kang magsasalita. Wala kang pakpak at kapag nakabitaw ka, tiyak na lalagpak ka sa lupa.”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Hindi ako magsasalita,” pangakong muli ni Pagong Daldal.</a:t>
            </a:r>
            <a:endParaRPr b="0" lang="en-PH" sz="1800" spc="-1" strike="noStrike">
              <a:latin typeface="Arial"/>
            </a:endParaRPr>
          </a:p>
          <a:p>
            <a:pPr>
              <a:lnSpc>
                <a:spcPct val="100000"/>
              </a:lnSpc>
              <a:buNone/>
            </a:pPr>
            <a:endParaRPr b="0" lang="en-PH" sz="1800" spc="-1" strike="noStrike">
              <a:latin typeface="Arial"/>
            </a:endParaRPr>
          </a:p>
        </p:txBody>
      </p:sp>
      <p:sp>
        <p:nvSpPr>
          <p:cNvPr id="144" name=""/>
          <p:cNvSpPr/>
          <p:nvPr/>
        </p:nvSpPr>
        <p:spPr>
          <a:xfrm>
            <a:off x="576000" y="1944000"/>
            <a:ext cx="10797120" cy="35564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60000" y="2930400"/>
            <a:ext cx="12184200" cy="631440"/>
          </a:xfrm>
          <a:prstGeom prst="rect">
            <a:avLst/>
          </a:prstGeom>
          <a:noFill/>
          <a:ln w="0">
            <a:noFill/>
          </a:ln>
        </p:spPr>
        <p:style>
          <a:lnRef idx="0"/>
          <a:fillRef idx="0"/>
          <a:effectRef idx="0"/>
          <a:fontRef idx="minor"/>
        </p:style>
      </p:sp>
      <p:sp>
        <p:nvSpPr>
          <p:cNvPr id="146" name=""/>
          <p:cNvSpPr/>
          <p:nvPr/>
        </p:nvSpPr>
        <p:spPr>
          <a:xfrm>
            <a:off x="540000" y="3240000"/>
            <a:ext cx="10794960" cy="2514960"/>
          </a:xfrm>
          <a:prstGeom prst="rect">
            <a:avLst/>
          </a:prstGeom>
          <a:noFill/>
          <a:ln w="0">
            <a:noFill/>
          </a:ln>
        </p:spPr>
        <p:style>
          <a:lnRef idx="0"/>
          <a:fillRef idx="0"/>
          <a:effectRef idx="0"/>
          <a:fontRef idx="minor"/>
        </p:style>
      </p:sp>
      <p:sp>
        <p:nvSpPr>
          <p:cNvPr id="147" name="PlaceHolder 9"/>
          <p:cNvSpPr/>
          <p:nvPr/>
        </p:nvSpPr>
        <p:spPr>
          <a:xfrm>
            <a:off x="540000" y="540000"/>
            <a:ext cx="11226600" cy="712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Kinagat ni Abuhing Gansa ang isang dulo ng patpat at ang kabilang dulo ay kinagat naman ni Puting Gansa. At sila ay lumipad na.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Tuwang-tuwa si Pagong Daldal nang nasa ibabaw na sila ng mga punongkahoy. Waring nakaakyat sa langit ang pakiramdam ni Pagong Daldal.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Nakita ng mga batang nagsisipaglaro sa parang ang lumilipad na pagong. Naghiyawan sila sa tuwa at itinuro nila ang pagong na kagat-kagat ang patpat.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Tingnan ninyo si Pagong Daldal! Lumilipad! Ha! Ha! Ha! Ha! Ha! Ha!”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Nagalit si Pagong Daldal. “Mga batang.…”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Hindi natapos ang iba pang sasabihin ni Pagong Daldal. Tuloy-tuloy siyang bumagsak sa lupa.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Kaawa-awang Pagong!” nawika na lamang ni Puting Gansa at ni Abuhing Gansa.</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lang="en-PH" sz="1200" spc="-1" strike="noStrike">
                <a:solidFill>
                  <a:srgbClr val="000000"/>
                </a:solidFill>
                <a:latin typeface="Arial"/>
                <a:ea typeface="DejaVu Sans"/>
              </a:rPr>
              <a:t>Sanggunian: </a:t>
            </a:r>
            <a:r>
              <a:rPr b="0" lang="en-PH" sz="1200" spc="-1" strike="noStrike" u="sng">
                <a:solidFill>
                  <a:srgbClr val="0000ff"/>
                </a:solidFill>
                <a:uFillTx/>
                <a:latin typeface="Arial"/>
                <a:ea typeface="DejaVu Sans"/>
                <a:hlinkClick r:id="rId1"/>
              </a:rPr>
              <a:t>https://pinoycollection.com/ang-madaldal-na-pagong</a:t>
            </a:r>
            <a:endParaRPr b="0" lang="en-PH" sz="1200" spc="-1" strike="noStrike">
              <a:latin typeface="Arial"/>
            </a:endParaRPr>
          </a:p>
          <a:p>
            <a:pPr algn="r">
              <a:lnSpc>
                <a:spcPct val="100000"/>
              </a:lnSpc>
              <a:buNone/>
            </a:pPr>
            <a:endParaRPr b="0" lang="en-PH" sz="1200" spc="-1" strike="noStrike">
              <a:latin typeface="Arial"/>
            </a:endParaRPr>
          </a:p>
          <a:p>
            <a:pPr>
              <a:lnSpc>
                <a:spcPct val="100000"/>
              </a:lnSpc>
              <a:buNone/>
            </a:pPr>
            <a:r>
              <a:rPr b="1" lang="en-PH" sz="1800" spc="-1" strike="noStrike">
                <a:solidFill>
                  <a:srgbClr val="000000"/>
                </a:solidFill>
                <a:latin typeface="Lato"/>
                <a:ea typeface="DejaVu Sans"/>
              </a:rPr>
              <a:t>MGA TANONG: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Tungkol saan ang kuwento? </a:t>
            </a:r>
            <a:r>
              <a:rPr b="0" lang="en-PH" sz="1800" spc="-1" strike="noStrike" u="sng">
                <a:solidFill>
                  <a:srgbClr val="000000"/>
                </a:solidFill>
                <a:uFillTx/>
                <a:latin typeface="Lato"/>
                <a:ea typeface="DejaVu Sans"/>
              </a:rPr>
              <a:t>Ito ay tungkol sa isang pagong na madaldal at sa kaniyang sinapit dahil kaniyang </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pagiging madaldal.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Ano ang mahahalagang pangyayari sa kuwento?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Anong pangyayari ang pinakapaborito mo? Bakit?</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360000" y="2930400"/>
            <a:ext cx="12184200" cy="631440"/>
          </a:xfrm>
          <a:prstGeom prst="rect">
            <a:avLst/>
          </a:prstGeom>
          <a:noFill/>
          <a:ln w="0">
            <a:noFill/>
          </a:ln>
        </p:spPr>
        <p:style>
          <a:lnRef idx="0"/>
          <a:fillRef idx="0"/>
          <a:effectRef idx="0"/>
          <a:fontRef idx="minor"/>
        </p:style>
      </p:sp>
      <p:sp>
        <p:nvSpPr>
          <p:cNvPr id="149" name=""/>
          <p:cNvSpPr/>
          <p:nvPr/>
        </p:nvSpPr>
        <p:spPr>
          <a:xfrm>
            <a:off x="540000" y="3240000"/>
            <a:ext cx="10794960" cy="2514960"/>
          </a:xfrm>
          <a:prstGeom prst="rect">
            <a:avLst/>
          </a:prstGeom>
          <a:noFill/>
          <a:ln w="0">
            <a:noFill/>
          </a:ln>
        </p:spPr>
        <p:style>
          <a:lnRef idx="0"/>
          <a:fillRef idx="0"/>
          <a:effectRef idx="0"/>
          <a:fontRef idx="minor"/>
        </p:style>
      </p:sp>
      <p:sp>
        <p:nvSpPr>
          <p:cNvPr id="150" name="PlaceHolder 5"/>
          <p:cNvSpPr/>
          <p:nvPr/>
        </p:nvSpPr>
        <p:spPr>
          <a:xfrm>
            <a:off x="833040" y="1267560"/>
            <a:ext cx="11226600" cy="7120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Maaaring iba-iba ang sagot ng mga mag-aaral. Ibase ang pagwawasto sa kwento.</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MAAARING MAGING SAGOT SA IKALAWANG TANONG: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Nais sumama ni Pagong Daldal sa tirahan nina Abuhing Gansa at Puting Gansa sa kabilang ilog.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Nakaisip ng ideya si Puting Gansa upang maisama nila si Pagong Daldal sa kanilang tahanan.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3. Nangako si Pagong Daldal na hindi siya magsasalita sapagkat binalaan siya na kapag ginawa niya ito ay ikapapahamak niya.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4. Nakita ng mga bata sina Pagong Daldal sa himpapawid kaya naman hindi napigilan ni Pagong na magsalita.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5. Nahulog si Pagong Daldal at bumagsak sa lupa. </a:t>
            </a:r>
            <a:endParaRPr b="0" lang="en-PH" sz="1800" spc="-1" strike="noStrike">
              <a:latin typeface="Arial"/>
            </a:endParaRPr>
          </a:p>
        </p:txBody>
      </p:sp>
      <p:sp>
        <p:nvSpPr>
          <p:cNvPr id="151" name=""/>
          <p:cNvSpPr/>
          <p:nvPr/>
        </p:nvSpPr>
        <p:spPr>
          <a:xfrm>
            <a:off x="576000" y="1944000"/>
            <a:ext cx="10797120" cy="3556440"/>
          </a:xfrm>
          <a:prstGeom prst="rect">
            <a:avLst/>
          </a:prstGeom>
          <a:noFill/>
          <a:ln w="0">
            <a:noFill/>
          </a:ln>
        </p:spPr>
        <p:style>
          <a:lnRef idx="0"/>
          <a:fillRef idx="0"/>
          <a:effectRef idx="0"/>
          <a:fontRef idx="minor"/>
        </p:style>
      </p:sp>
      <p:sp>
        <p:nvSpPr>
          <p:cNvPr id="152" name="PlaceHolder 7"/>
          <p:cNvSpPr/>
          <p:nvPr/>
        </p:nvSpPr>
        <p:spPr>
          <a:xfrm>
            <a:off x="180000" y="-754560"/>
            <a:ext cx="10506600" cy="2336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1792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2023-07-11T09:09:49Z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