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FAEB0BA-1C00-495D-9943-2F7BB47D3A2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7441764-E297-4D85-80D1-FB88B46ECCA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E213561-15F4-473D-AF8E-0D69B54046C8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2FB0E68-DED8-4550-9AC7-8ABDDFA4B0EE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AE09A12-02BF-403C-A497-3954FCE1282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DB99EB32-5D46-42DF-9EF9-AC9C475A028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C7406464-878B-43EC-B07B-ED80D449A91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59D6A9CD-3031-4B37-9FA6-A70CA7FC615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662C79E4-C3BB-4DEE-ACE4-E0050F7B93B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31EA1941-275E-4A98-86E6-0FFF2F031AA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C3679B69-41ED-4769-BCEE-3E937EDE0F7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9C3E3A8-83C5-4BEC-AB67-569DBEF5BFC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D5981034-3D8F-4078-9D78-215674DE0FB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ED85077-3897-40C7-BCE8-9EAE0C49632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825F557D-5CF1-466C-8217-0766C08A837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1B474E1-8CCA-4CBC-B21E-CCAC5AF0D9F4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9C34A937-F589-40AE-85D7-DA7501A4D8A5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281A7952-89D1-4394-B423-DF9CC02E8E1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F47E73B5-FF7C-425B-A530-411841A1B59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DA7D7CEE-236F-450F-ADE8-E89BD0C3285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EF42AF46-7E2B-4A9B-9A9C-78D5CCD050F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E83A8270-7112-4580-96FE-3CAF2BE6C6A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7762A5B-79BE-4321-B82E-F2603722788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3EA2A727-A8BB-4FFE-BCAA-0C26CF6652A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A224B2A8-97B8-423F-9FEE-8FB82A369B3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717DA3E9-367D-46B0-9B19-4A1E70EE5A4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7EF39D65-C15B-4419-B7B5-2B533FDAE2E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00404FA7-E073-4DFE-90F4-77E3354A077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BA1BE910-160F-423E-8CDC-0591D30EB772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9D857D9A-5692-4C4F-9FA3-B57C23A03CA1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34ABF8A-F6C9-4BF4-8CFA-276646E20B1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A8C78AC-DA21-4D4F-9C39-C357EAF7708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F0F6EEE-D36A-4C02-9FDF-721780FC8D9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F87B302-F555-4E58-9D36-9765DF47013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25BCB52-E878-43AC-A925-87D73D02123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96C7906-FF71-484A-8AAA-F3EA7366795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75920" cy="684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c00000"/>
              </a:solidFill>
              <a:latin typeface="Calibri"/>
              <a:ea typeface="DejaVu Sans"/>
            </a:endParaRPr>
          </a:p>
        </p:txBody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82800" cy="278280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88240" cy="384624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3" name="Rectangle 8"/>
          <p:cNvSpPr/>
          <p:nvPr/>
        </p:nvSpPr>
        <p:spPr>
          <a:xfrm>
            <a:off x="3487320" y="5337720"/>
            <a:ext cx="8688240" cy="36792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c00000"/>
              </a:solidFill>
              <a:latin typeface="Calibri"/>
              <a:ea typeface="DejaVu Sans"/>
            </a:endParaRPr>
          </a:p>
        </p:txBody>
      </p:sp>
      <p:sp>
        <p:nvSpPr>
          <p:cNvPr id="4" name="PlaceHolder 1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098600" cy="348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PH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PH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&lt;footer&gt;</a:t>
            </a:r>
            <a:endParaRPr b="0" lang="en-PH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27000" cy="348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US" sz="1800" spc="-1" strike="noStrike">
                <a:solidFill>
                  <a:srgbClr val="000000"/>
                </a:solidFill>
                <a:latin typeface="Calibri"/>
                <a:ea typeface="DejaVu Sans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29A53C8F-2805-48DD-AF7D-9A37F601773F}" type="slidenum"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&lt;number&gt;</a:t>
            </a:fld>
            <a:endParaRPr b="0" lang="en-PH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27000" cy="348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buNone/>
              <a:defRPr b="0" lang="en-PH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PH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PH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PH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PH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PH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75920" cy="618840"/>
          </a:xfrm>
          <a:prstGeom prst="rect">
            <a:avLst/>
          </a:prstGeom>
          <a:ln w="0">
            <a:noFill/>
          </a:ln>
        </p:spPr>
      </p:pic>
      <p:sp>
        <p:nvSpPr>
          <p:cNvPr id="46" name="Rectangle 7"/>
          <p:cNvSpPr/>
          <p:nvPr/>
        </p:nvSpPr>
        <p:spPr>
          <a:xfrm>
            <a:off x="10868760" y="0"/>
            <a:ext cx="954360" cy="95436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pic>
        <p:nvPicPr>
          <p:cNvPr id="47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18440" cy="1018440"/>
          </a:xfrm>
          <a:prstGeom prst="rect">
            <a:avLst/>
          </a:prstGeom>
          <a:ln w="0">
            <a:noFill/>
          </a:ln>
        </p:spPr>
      </p:pic>
      <p:sp>
        <p:nvSpPr>
          <p:cNvPr id="48" name="TextBox 9"/>
          <p:cNvSpPr/>
          <p:nvPr/>
        </p:nvSpPr>
        <p:spPr>
          <a:xfrm>
            <a:off x="185400" y="6362280"/>
            <a:ext cx="46756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TextBox 11"/>
          <p:cNvSpPr/>
          <p:nvPr/>
        </p:nvSpPr>
        <p:spPr>
          <a:xfrm>
            <a:off x="9452520" y="6352200"/>
            <a:ext cx="26071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1"/>
          <p:cNvSpPr>
            <a:spLocks noGrp="1"/>
          </p:cNvSpPr>
          <p:nvPr>
            <p:ph type="ftr" idx="4"/>
          </p:nvPr>
        </p:nvSpPr>
        <p:spPr>
          <a:xfrm>
            <a:off x="4038480" y="6356520"/>
            <a:ext cx="4098600" cy="348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PH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PH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&lt;footer&gt;</a:t>
            </a:r>
            <a:endParaRPr b="0" lang="en-PH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ldNum" idx="5"/>
          </p:nvPr>
        </p:nvSpPr>
        <p:spPr>
          <a:xfrm>
            <a:off x="8610480" y="6356520"/>
            <a:ext cx="2727000" cy="348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FFA6684A-4531-4391-B721-7840D6407448}" type="slidenum">
              <a:rPr b="0" lang="en-US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&lt;number&gt;</a:t>
            </a:fld>
            <a:endParaRPr b="0" lang="en-PH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dt" idx="6"/>
          </p:nvPr>
        </p:nvSpPr>
        <p:spPr>
          <a:xfrm>
            <a:off x="838080" y="6356520"/>
            <a:ext cx="2727000" cy="348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PH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PH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PH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PH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PH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PH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600240" cy="3368520"/>
          </a:xfrm>
          <a:prstGeom prst="rect">
            <a:avLst/>
          </a:prstGeom>
          <a:ln w="12700">
            <a:noFill/>
          </a:ln>
        </p:spPr>
      </p:pic>
      <p:sp>
        <p:nvSpPr>
          <p:cNvPr id="92" name="PlaceHolder 1"/>
          <p:cNvSpPr>
            <a:spLocks noGrp="1"/>
          </p:cNvSpPr>
          <p:nvPr>
            <p:ph type="ftr" idx="7"/>
          </p:nvPr>
        </p:nvSpPr>
        <p:spPr>
          <a:xfrm>
            <a:off x="4038480" y="6356520"/>
            <a:ext cx="4098600" cy="348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PH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PH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&lt;footer&gt;</a:t>
            </a:r>
            <a:endParaRPr b="0" lang="en-PH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sldNum" idx="8"/>
          </p:nvPr>
        </p:nvSpPr>
        <p:spPr>
          <a:xfrm>
            <a:off x="8610480" y="6356520"/>
            <a:ext cx="2727000" cy="348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US" sz="1800" spc="-1" strike="noStrike">
                <a:solidFill>
                  <a:srgbClr val="000000"/>
                </a:solidFill>
                <a:latin typeface="Calibri"/>
                <a:ea typeface="DejaVu Sans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D6E04EAD-ABF3-46EE-93D8-FEABF70AF4F7}" type="slidenum"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&lt;number&gt;</a:t>
            </a:fld>
            <a:endParaRPr b="0" lang="en-PH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dt" idx="9"/>
          </p:nvPr>
        </p:nvSpPr>
        <p:spPr>
          <a:xfrm>
            <a:off x="838080" y="6356520"/>
            <a:ext cx="2727000" cy="348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buNone/>
              <a:defRPr b="0" lang="en-PH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PH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PH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PH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PH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PH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ectangle 132"/>
          <p:cNvSpPr/>
          <p:nvPr/>
        </p:nvSpPr>
        <p:spPr>
          <a:xfrm>
            <a:off x="4540680" y="2772000"/>
            <a:ext cx="6824160" cy="66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en-PH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Pagbuo ng Klasikong Kabihasnan sa Amerika</a:t>
            </a:r>
            <a:endParaRPr b="0" lang="en-PH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Rectangle 1"/>
          <p:cNvSpPr/>
          <p:nvPr/>
        </p:nvSpPr>
        <p:spPr>
          <a:xfrm>
            <a:off x="-113040" y="552240"/>
            <a:ext cx="5480280" cy="651600"/>
          </a:xfrm>
          <a:prstGeom prst="rect">
            <a:avLst/>
          </a:prstGeom>
          <a:gradFill rotWithShape="0">
            <a:gsLst>
              <a:gs pos="0">
                <a:srgbClr val="e8a202"/>
              </a:gs>
              <a:gs pos="100000">
                <a:srgbClr val="ffe994"/>
              </a:gs>
            </a:gsLst>
            <a:lin ang="16200000"/>
          </a:gradFill>
          <a:ln>
            <a:solidFill>
              <a:srgbClr val="ffffff"/>
            </a:solidFill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61" name="Rectangle 2"/>
          <p:cNvSpPr/>
          <p:nvPr/>
        </p:nvSpPr>
        <p:spPr>
          <a:xfrm>
            <a:off x="426960" y="527760"/>
            <a:ext cx="4940280" cy="67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62" name="Rectangle 3"/>
          <p:cNvSpPr/>
          <p:nvPr/>
        </p:nvSpPr>
        <p:spPr>
          <a:xfrm>
            <a:off x="540000" y="195480"/>
            <a:ext cx="4827240" cy="1196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PH" sz="3600" spc="-1" strike="noStrike">
                <a:solidFill>
                  <a:srgbClr val="ffffff"/>
                </a:solidFill>
                <a:latin typeface="Montserrat Medium"/>
                <a:ea typeface="Arial;Arial"/>
              </a:rPr>
              <a:t>Susi sa Pagwawasto</a:t>
            </a:r>
            <a:endParaRPr b="0" lang="en-PH" sz="36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63" name=""/>
          <p:cNvGraphicFramePr/>
          <p:nvPr/>
        </p:nvGraphicFramePr>
        <p:xfrm>
          <a:off x="1141560" y="1424160"/>
          <a:ext cx="10522080" cy="4564440"/>
        </p:xfrm>
        <a:graphic>
          <a:graphicData uri="http://schemas.openxmlformats.org/drawingml/2006/table">
            <a:tbl>
              <a:tblPr/>
              <a:tblGrid>
                <a:gridCol w="1110960"/>
                <a:gridCol w="9411480"/>
              </a:tblGrid>
              <a:tr h="71964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PH" sz="18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Maya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lvl="1" marL="432000" indent="-216000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  <a:ea typeface="AppleSystemUIFont"/>
                        </a:rPr>
                        <a:t>Matatagpuan sila sa bahaging silangan at timog ng Mexico.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lvl="1" marL="432000" indent="-216000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  <a:ea typeface="AppleSystemUIFont"/>
                        </a:rPr>
                        <a:t>Sila ay may apat na antas sa lipunan: maharlika, pari, magsasaka, at alipin.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lvl="1" marL="432000" indent="-216000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  <a:ea typeface="AppleSystemUIFont"/>
                        </a:rPr>
                        <a:t>Nilinang nila ang hieroglyphs.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lvl="1" marL="432000" indent="-216000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  <a:ea typeface="AppleSystemUIFont"/>
                        </a:rPr>
                        <a:t>Politeistiko ang mga Maya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71964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PH" sz="18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Aztec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lvl="1" marL="432000" indent="-216000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  <a:ea typeface="AppleSystemUIFont"/>
                        </a:rPr>
                        <a:t>Sila ang nagsilbing mga sundalo ng maliliit na lungsod-estado.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lvl="1" marL="432000" indent="-216000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  <a:ea typeface="AppleSystemUIFont"/>
                        </a:rPr>
                        <a:t>Calpulli ang pangunahing batayan ng kanilang lipunan.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lvl="1" marL="432000" indent="-216000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  <a:ea typeface="AppleSystemUIFont"/>
                        </a:rPr>
                        <a:t>Sila ay may tatlong antas sa lipunan: maharlika, ordinaryong mamamayan, at alipin.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lvl="1" marL="432000" indent="-216000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  <a:ea typeface="AppleSystemUIFont"/>
                        </a:rPr>
                        <a:t> </a:t>
                      </a:r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  <a:ea typeface="AppleSystemUIFont"/>
                        </a:rPr>
                        <a:t>Ang Pochteca ang grupo ng mga Aztec na nagsisilbing mangangalakal at espiya.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lvl="1" marL="432000" indent="-216000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  <a:ea typeface="AppleSystemUIFont"/>
                        </a:rPr>
                        <a:t>Naglalakbay sila sa iba’t ibang bahagi ng imperyo.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72036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PH" sz="18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Inca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lvl="1" marL="432000" indent="-216000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  <a:ea typeface="AppleSystemUIFont"/>
                        </a:rPr>
                        <a:t>Ang Cuzco ang sentro ng imperyo.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lvl="1" marL="432000" indent="-216000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  <a:ea typeface="AppleSystemUIFont"/>
                        </a:rPr>
                        <a:t> </a:t>
                      </a:r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  <a:ea typeface="AppleSystemUIFont"/>
                        </a:rPr>
                        <a:t>Nahahati ang lupain nila sa Apat na Suyus.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lvl="1" marL="432000" indent="-216000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  <a:ea typeface="AppleSystemUIFont"/>
                        </a:rPr>
                        <a:t>Inilalagay nila ang kanilang mga tala sa quipu.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lvl="1" marL="432000" indent="-216000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  <a:ea typeface="AppleSystemUIFont"/>
                        </a:rPr>
                        <a:t>Sila ay may organisadong gobyerno.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lvl="1" marL="432000" indent="-216000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  <a:ea typeface="AppleSystemUIFont"/>
                        </a:rPr>
                        <a:t>Sila ay may mga instrumentong musikal gaya ng wind instruments at percussions.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tangle 6"/>
          <p:cNvSpPr/>
          <p:nvPr/>
        </p:nvSpPr>
        <p:spPr>
          <a:xfrm>
            <a:off x="-113040" y="532080"/>
            <a:ext cx="2586240" cy="725760"/>
          </a:xfrm>
          <a:prstGeom prst="rect">
            <a:avLst/>
          </a:prstGeom>
          <a:gradFill rotWithShape="0">
            <a:gsLst>
              <a:gs pos="0">
                <a:srgbClr val="a7074b"/>
              </a:gs>
              <a:gs pos="100000">
                <a:srgbClr val="2a6099"/>
              </a:gs>
            </a:gsLst>
            <a:lin ang="16200000"/>
          </a:gradFill>
          <a:ln>
            <a:solidFill>
              <a:srgbClr val="ffffff"/>
            </a:solidFill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35" name="Rectangle 7"/>
          <p:cNvSpPr/>
          <p:nvPr/>
        </p:nvSpPr>
        <p:spPr>
          <a:xfrm>
            <a:off x="426960" y="532080"/>
            <a:ext cx="6326280" cy="62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PH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Olmecs</a:t>
            </a:r>
            <a:endParaRPr b="0" lang="en-PH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1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36" name=""/>
          <p:cNvGraphicFramePr/>
          <p:nvPr/>
        </p:nvGraphicFramePr>
        <p:xfrm>
          <a:off x="385200" y="1446480"/>
          <a:ext cx="11313000" cy="4528440"/>
        </p:xfrm>
        <a:graphic>
          <a:graphicData uri="http://schemas.openxmlformats.org/drawingml/2006/table">
            <a:tbl>
              <a:tblPr/>
              <a:tblGrid>
                <a:gridCol w="1277280"/>
                <a:gridCol w="1074600"/>
                <a:gridCol w="3021120"/>
                <a:gridCol w="2250360"/>
                <a:gridCol w="1865160"/>
                <a:gridCol w="1824840"/>
              </a:tblGrid>
              <a:tr h="45936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PH" sz="18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Kinalalag-yan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PH" sz="18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Taon ng Pag-iral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PH" sz="18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Lipunan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PH" sz="18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Pangunahing Kabuhayan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PH" sz="18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Relihiyon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PH" sz="18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Sining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888000">
                <a:tc>
                  <a:txBody>
                    <a:bodyPr lIns="90000" rIns="9000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Mexico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1200-500 CE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  <a:ea typeface="AppleSystemUIFont"/>
                        </a:rPr>
                        <a:t>Kilala ang mga Olmec bilang mga taong goma sapagkat gumamit sila ng goma sa kanilang mga kasangkapan. Kilala sila dahil sa paglalaro ng bolang goma o Pok-a-Tok kung saan maglalaban ang dalawang pangkat sa isang </a:t>
                      </a:r>
                      <a:r>
                        <a:rPr b="0" i="1" lang="en-PH" sz="1800" spc="-1" strike="noStrike">
                          <a:solidFill>
                            <a:srgbClr val="000000"/>
                          </a:solidFill>
                          <a:latin typeface="Lato"/>
                          <a:ea typeface="AppleSystemUIFont"/>
                        </a:rPr>
                        <a:t>ball court</a:t>
                      </a:r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  <a:ea typeface="AppleSystemUIFont"/>
                        </a:rPr>
                        <a:t> at ang matatalong pangkat ay isasakripisyo sa kanilang mga diyos.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Ang sistemang </a:t>
                      </a:r>
                      <a:r>
                        <a:rPr b="0" i="1" lang="en-PH" sz="18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slash-and-burn </a:t>
                      </a:r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sa agrikultura ang pangunahing kabuhayan kung saan sinusunog nila ang mga parte ng kagubatan upang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ihanda ang lupa sa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pagtatanim.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  <a:ea typeface="AppleSystemUIFont"/>
                        </a:rPr>
                        <a:t>Nagpatayo ang mga pinuno ng mga templong hugis piramide kung saan ginagawa ang mga seremonyang panrelihiyon sa tuktok.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Mayroon na rin silang sistema ng pagbilang: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16000" indent="-216000">
                        <a:lnSpc>
                          <a:spcPct val="100000"/>
                        </a:lnSpc>
                        <a:spcBef>
                          <a:spcPts val="283"/>
                        </a:spcBef>
                        <a:spcAft>
                          <a:spcPts val="283"/>
                        </a:spcAft>
                        <a:buClr>
                          <a:srgbClr val="000000"/>
                        </a:buClr>
                        <a:buSzPct val="45000"/>
                        <a:buFont typeface="Symbol"/>
                        <a:buChar char=""/>
                      </a:pPr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ang isang dot ay katumbas ng isa;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16000" indent="-216000">
                        <a:lnSpc>
                          <a:spcPct val="100000"/>
                        </a:lnSpc>
                        <a:spcBef>
                          <a:spcPts val="283"/>
                        </a:spcBef>
                        <a:spcAft>
                          <a:spcPts val="283"/>
                        </a:spcAft>
                        <a:buClr>
                          <a:srgbClr val="000000"/>
                        </a:buClr>
                        <a:buSzPct val="45000"/>
                        <a:buFont typeface="Symbol"/>
                        <a:buChar char=""/>
                      </a:pPr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ang isang bar ay katumbas ng lima; at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16000" indent="-216000">
                        <a:lnSpc>
                          <a:spcPct val="100000"/>
                        </a:lnSpc>
                        <a:spcBef>
                          <a:spcPts val="283"/>
                        </a:spcBef>
                        <a:spcAft>
                          <a:spcPts val="283"/>
                        </a:spcAft>
                        <a:buClr>
                          <a:srgbClr val="000000"/>
                        </a:buClr>
                        <a:buSzPct val="45000"/>
                        <a:buFont typeface="Symbol"/>
                        <a:buChar char=""/>
                      </a:pPr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ang 0 (zero).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4"/>
          <p:cNvSpPr/>
          <p:nvPr/>
        </p:nvSpPr>
        <p:spPr>
          <a:xfrm>
            <a:off x="-113040" y="532080"/>
            <a:ext cx="2586240" cy="725760"/>
          </a:xfrm>
          <a:prstGeom prst="rect">
            <a:avLst/>
          </a:prstGeom>
          <a:gradFill rotWithShape="0">
            <a:gsLst>
              <a:gs pos="0">
                <a:srgbClr val="a7074b"/>
              </a:gs>
              <a:gs pos="100000">
                <a:srgbClr val="2a6099"/>
              </a:gs>
            </a:gsLst>
            <a:lin ang="16200000"/>
          </a:gradFill>
          <a:ln>
            <a:solidFill>
              <a:srgbClr val="ffffff"/>
            </a:solidFill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38" name="Rectangle 5"/>
          <p:cNvSpPr/>
          <p:nvPr/>
        </p:nvSpPr>
        <p:spPr>
          <a:xfrm>
            <a:off x="426960" y="532080"/>
            <a:ext cx="6326280" cy="62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PH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Toltecs</a:t>
            </a:r>
            <a:endParaRPr b="0" lang="en-PH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1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39" name=""/>
          <p:cNvGraphicFramePr/>
          <p:nvPr/>
        </p:nvGraphicFramePr>
        <p:xfrm>
          <a:off x="385200" y="1446480"/>
          <a:ext cx="11313000" cy="2744280"/>
        </p:xfrm>
        <a:graphic>
          <a:graphicData uri="http://schemas.openxmlformats.org/drawingml/2006/table">
            <a:tbl>
              <a:tblPr/>
              <a:tblGrid>
                <a:gridCol w="1277280"/>
                <a:gridCol w="1074600"/>
                <a:gridCol w="3021120"/>
                <a:gridCol w="2250360"/>
                <a:gridCol w="1865160"/>
                <a:gridCol w="1824840"/>
              </a:tblGrid>
              <a:tr h="45936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PH" sz="18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Kinalalag-yan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PH" sz="18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Taon ng Pag-iral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PH" sz="18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Lipunan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PH" sz="18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Pangunahing Kabuhayan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PH" sz="18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Relihiyon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PH" sz="18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Sining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140560">
                <a:tc>
                  <a:txBody>
                    <a:bodyPr lIns="90000" rIns="9000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Gitnang Mexico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1000-1200 CE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  <a:ea typeface="AppleSystemUIFont"/>
                        </a:rPr>
                        <a:t>Ang pinakadakilang pinuno at punong-pari ng Toltec ay si Ce Acatl Topiltzin.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Pagsasaka at Paglililok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  <a:ea typeface="AppleSystemUIFont"/>
                        </a:rPr>
                        <a:t>Tinuturing nilang diyos si Quetzalcoatl, isang ahas na may balahibo.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Piramide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en-PH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Mga Palamuti na gawa sa mamahaling metal.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Rectangle 8"/>
          <p:cNvSpPr/>
          <p:nvPr/>
        </p:nvSpPr>
        <p:spPr>
          <a:xfrm>
            <a:off x="-113040" y="532080"/>
            <a:ext cx="2586240" cy="725760"/>
          </a:xfrm>
          <a:prstGeom prst="rect">
            <a:avLst/>
          </a:prstGeom>
          <a:gradFill rotWithShape="0">
            <a:gsLst>
              <a:gs pos="0">
                <a:srgbClr val="a7074b"/>
              </a:gs>
              <a:gs pos="100000">
                <a:srgbClr val="2a6099"/>
              </a:gs>
            </a:gsLst>
            <a:lin ang="16200000"/>
          </a:gradFill>
          <a:ln>
            <a:solidFill>
              <a:srgbClr val="ffffff"/>
            </a:solidFill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41" name="Rectangle 9"/>
          <p:cNvSpPr/>
          <p:nvPr/>
        </p:nvSpPr>
        <p:spPr>
          <a:xfrm>
            <a:off x="426960" y="532080"/>
            <a:ext cx="6326280" cy="62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PH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Mayans</a:t>
            </a:r>
            <a:endParaRPr b="0" lang="en-PH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1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42" name=""/>
          <p:cNvGraphicFramePr/>
          <p:nvPr/>
        </p:nvGraphicFramePr>
        <p:xfrm>
          <a:off x="385200" y="1446480"/>
          <a:ext cx="11313000" cy="4735800"/>
        </p:xfrm>
        <a:graphic>
          <a:graphicData uri="http://schemas.openxmlformats.org/drawingml/2006/table">
            <a:tbl>
              <a:tblPr/>
              <a:tblGrid>
                <a:gridCol w="1354320"/>
                <a:gridCol w="1115280"/>
                <a:gridCol w="2029320"/>
                <a:gridCol w="2364120"/>
                <a:gridCol w="2966400"/>
                <a:gridCol w="1483920"/>
              </a:tblGrid>
              <a:tr h="61092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PH" sz="18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Kinalalag-yan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PH" sz="18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Taon ng Pag-iral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PH" sz="18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Lipunan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PH" sz="18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Pangunahing Kabuhayan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PH" sz="18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Relihiyon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PH" sz="18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Sining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412488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Guatemala, Belize, El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Salvador, at Kanlurang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Honduras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  <a:ea typeface="AppleSystemUIFont"/>
                        </a:rPr>
                        <a:t>1000 BCE–900 CE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  <a:ea typeface="AppleSystemUIFont"/>
                        </a:rPr>
                        <a:t>Ang mga antas ng lipunang Maya ay ang: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16000" indent="-2160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StarSymbol"/>
                        <a:buAutoNum type="arabicPeriod"/>
                      </a:pPr>
                      <a:r>
                        <a:rPr b="1" lang="en-PH" sz="1800" spc="-1" strike="noStrike">
                          <a:solidFill>
                            <a:srgbClr val="000000"/>
                          </a:solidFill>
                          <a:latin typeface="Lato"/>
                          <a:ea typeface="AppleSystemUIFont"/>
                        </a:rPr>
                        <a:t>maharlika</a:t>
                      </a:r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  <a:ea typeface="AppleSystemUIFont"/>
                        </a:rPr>
                        <a:t> – mga tagapamahala, maniningil ng buwis, at tagapagsaayos;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16000" indent="-2160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StarSymbol"/>
                        <a:buAutoNum type="arabicPeriod"/>
                      </a:pPr>
                      <a:r>
                        <a:rPr b="1" lang="en-PH" sz="1800" spc="-1" strike="noStrike">
                          <a:solidFill>
                            <a:srgbClr val="000000"/>
                          </a:solidFill>
                          <a:latin typeface="Lato"/>
                          <a:ea typeface="AppleSystemUIFont"/>
                        </a:rPr>
                        <a:t>Pari</a:t>
                      </a:r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  <a:ea typeface="AppleSystemUIFont"/>
                        </a:rPr>
                        <a:t>;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16000" indent="-2160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StarSymbol"/>
                        <a:buAutoNum type="arabicPeriod"/>
                      </a:pPr>
                      <a:r>
                        <a:rPr b="1" lang="en-PH" sz="1800" spc="-1" strike="noStrike">
                          <a:solidFill>
                            <a:srgbClr val="000000"/>
                          </a:solidFill>
                          <a:latin typeface="Lato"/>
                          <a:ea typeface="AppleSystemUIFont"/>
                        </a:rPr>
                        <a:t>magsasaka</a:t>
                      </a:r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  <a:ea typeface="AppleSystemUIFont"/>
                        </a:rPr>
                        <a:t>; at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16000" indent="-2160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StarSymbol"/>
                        <a:buAutoNum type="arabicPeriod"/>
                      </a:pPr>
                      <a:r>
                        <a:rPr b="1" lang="en-PH" sz="1800" spc="-1" strike="noStrike">
                          <a:solidFill>
                            <a:srgbClr val="000000"/>
                          </a:solidFill>
                          <a:latin typeface="Lato"/>
                          <a:ea typeface="AppleSystemUIFont"/>
                        </a:rPr>
                        <a:t>alipin</a:t>
                      </a:r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  <a:ea typeface="AppleSystemUIFont"/>
                        </a:rPr>
                        <a:t>.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Ang pangunahin nilang tanim ay mais, sitaw, kalabasa, abokado, sili, pinya, papaya, at cacao na ginagawang tsokolate.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Gumagawa rin sila ng kasangkapang yari sa bato.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Pangingisda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Paglililok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Politeistiko ang mga Maya.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16000" indent="-2160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StarSymbol"/>
                        <a:buAutoNum type="arabicPeriod"/>
                      </a:pPr>
                      <a:r>
                        <a:rPr b="1" lang="en-PH" sz="18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Hunab Ku</a:t>
                      </a:r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 – ang pangunahing diyos at tagalikha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16000" indent="-2160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StarSymbol"/>
                        <a:buAutoNum type="arabicPeriod"/>
                      </a:pPr>
                      <a:r>
                        <a:rPr b="1" lang="en-PH" sz="18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Itzamna</a:t>
                      </a:r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 – ang diyos ng langit at patron ng mga maharlika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16000" indent="-2160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StarSymbol"/>
                        <a:buAutoNum type="arabicPeriod"/>
                      </a:pPr>
                      <a:r>
                        <a:rPr b="1" lang="en-PH" sz="18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Ix Chel </a:t>
                      </a:r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– ang diyos ng bahaghari, panganganak, at paghahabi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16000" indent="-2160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StarSymbol"/>
                        <a:buAutoNum type="arabicPeriod"/>
                      </a:pPr>
                      <a:r>
                        <a:rPr b="1" lang="en-PH" sz="18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Ixtab</a:t>
                      </a:r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 – diyos ng pagpapatiwakal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Hiroglipiko o </a:t>
                      </a:r>
                      <a:r>
                        <a:rPr b="0" i="1" lang="en-PH" sz="18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hyroglyphics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 10"/>
          <p:cNvSpPr/>
          <p:nvPr/>
        </p:nvSpPr>
        <p:spPr>
          <a:xfrm>
            <a:off x="-113040" y="532080"/>
            <a:ext cx="2186640" cy="725760"/>
          </a:xfrm>
          <a:prstGeom prst="rect">
            <a:avLst/>
          </a:prstGeom>
          <a:gradFill rotWithShape="0">
            <a:gsLst>
              <a:gs pos="0">
                <a:srgbClr val="a7074b"/>
              </a:gs>
              <a:gs pos="100000">
                <a:srgbClr val="2a6099"/>
              </a:gs>
            </a:gsLst>
            <a:lin ang="16200000"/>
          </a:gradFill>
          <a:ln>
            <a:solidFill>
              <a:srgbClr val="ffffff"/>
            </a:solidFill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44" name="Rectangle 11"/>
          <p:cNvSpPr/>
          <p:nvPr/>
        </p:nvSpPr>
        <p:spPr>
          <a:xfrm>
            <a:off x="426960" y="532080"/>
            <a:ext cx="6326280" cy="62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PH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Incas</a:t>
            </a:r>
            <a:endParaRPr b="0" lang="en-PH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1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45" name=""/>
          <p:cNvGraphicFramePr/>
          <p:nvPr/>
        </p:nvGraphicFramePr>
        <p:xfrm>
          <a:off x="385200" y="1446480"/>
          <a:ext cx="11189520" cy="4491720"/>
        </p:xfrm>
        <a:graphic>
          <a:graphicData uri="http://schemas.openxmlformats.org/drawingml/2006/table">
            <a:tbl>
              <a:tblPr/>
              <a:tblGrid>
                <a:gridCol w="1812960"/>
                <a:gridCol w="1492920"/>
                <a:gridCol w="4661640"/>
                <a:gridCol w="3222360"/>
              </a:tblGrid>
              <a:tr h="45936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PH" sz="18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Kinalalagyan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PH" sz="18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Taon ng Pag-iral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PH" sz="18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Lipunan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PH" sz="18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Pangunahing Kabuhayan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88800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  <a:ea typeface="AppleSystemUIFont"/>
                        </a:rPr>
                        <a:t>Malaking bahagi ng Andes Mountains sa Timog Amerika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  <a:ea typeface="AppleSystemUIFont"/>
                        </a:rPr>
                        <a:t>1150-1300 CE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  <a:ea typeface="AppleSystemUIFont"/>
                        </a:rPr>
                        <a:t>Ang mahahalagang opisyal ng gobyerno, relihiyon, at militar ay nagmumula sa mga kamag-anak ng emperador at sa mga aristokrasya. Hinati nila ang imperyo sa apat na tinawag na “Apat na Suyus” at tinawag ang sentro na Cuzco.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  <a:ea typeface="AppleSystemUIFont"/>
                        </a:rPr>
                        <a:t>Ang apat na Suyus ay ang: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  <a:ea typeface="AppleSystemUIFont"/>
                        </a:rPr>
                        <a:t>1. </a:t>
                      </a:r>
                      <a:r>
                        <a:rPr b="1" lang="en-PH" sz="1800" spc="-1" strike="noStrike">
                          <a:solidFill>
                            <a:srgbClr val="000000"/>
                          </a:solidFill>
                          <a:latin typeface="Lato"/>
                          <a:ea typeface="AppleSystemUIFont"/>
                        </a:rPr>
                        <a:t>Antisuyu</a:t>
                      </a:r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  <a:ea typeface="AppleSystemUIFont"/>
                        </a:rPr>
                        <a:t> – silangan;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  <a:ea typeface="AppleSystemUIFont"/>
                        </a:rPr>
                        <a:t>2. </a:t>
                      </a:r>
                      <a:r>
                        <a:rPr b="1" lang="en-PH" sz="1800" spc="-1" strike="noStrike">
                          <a:solidFill>
                            <a:srgbClr val="000000"/>
                          </a:solidFill>
                          <a:latin typeface="Lato"/>
                          <a:ea typeface="AppleSystemUIFont"/>
                        </a:rPr>
                        <a:t>Cuntisuyu</a:t>
                      </a:r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  <a:ea typeface="AppleSystemUIFont"/>
                        </a:rPr>
                        <a:t> – kanluran;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  <a:ea typeface="AppleSystemUIFont"/>
                        </a:rPr>
                        <a:t>3. </a:t>
                      </a:r>
                      <a:r>
                        <a:rPr b="1" lang="en-PH" sz="1800" spc="-1" strike="noStrike">
                          <a:solidFill>
                            <a:srgbClr val="000000"/>
                          </a:solidFill>
                          <a:latin typeface="Lato"/>
                          <a:ea typeface="AppleSystemUIFont"/>
                        </a:rPr>
                        <a:t>Collasuyu</a:t>
                      </a:r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  <a:ea typeface="AppleSystemUIFont"/>
                        </a:rPr>
                        <a:t> – timog; at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  <a:ea typeface="AppleSystemUIFont"/>
                        </a:rPr>
                        <a:t>4. </a:t>
                      </a:r>
                      <a:r>
                        <a:rPr b="1" lang="en-PH" sz="1800" spc="-1" strike="noStrike">
                          <a:solidFill>
                            <a:srgbClr val="000000"/>
                          </a:solidFill>
                          <a:latin typeface="Lato"/>
                          <a:ea typeface="AppleSystemUIFont"/>
                        </a:rPr>
                        <a:t>Chincasuyu</a:t>
                      </a:r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  <a:ea typeface="AppleSystemUIFont"/>
                        </a:rPr>
                        <a:t> – hilaga.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Arial"/>
                          <a:ea typeface="PingFang SC"/>
                        </a:rPr>
                        <a:t>Sila ay kilala sa pagtatanim ng mais, patatas, kalabasa, sitaw, sili, mani, at kamoteng kahoy </a:t>
                      </a:r>
                      <a:r>
                        <a:rPr b="0" i="1" lang="en-PH" sz="1800" spc="-1" strike="noStrike">
                          <a:solidFill>
                            <a:srgbClr val="000000"/>
                          </a:solidFill>
                          <a:latin typeface="Arial"/>
                          <a:ea typeface="PingFang SC"/>
                        </a:rPr>
                        <a:t>(cassava)</a:t>
                      </a:r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Arial"/>
                          <a:ea typeface="PingFang SC"/>
                        </a:rPr>
                        <a:t>.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Arial"/>
                          <a:ea typeface="PingFang SC"/>
                        </a:rPr>
                        <a:t>Gumagawa ang kababaihan ng </a:t>
                      </a:r>
                      <a:r>
                        <a:rPr b="0" i="1" lang="en-PH" sz="1800" spc="-1" strike="noStrike">
                          <a:solidFill>
                            <a:srgbClr val="000000"/>
                          </a:solidFill>
                          <a:latin typeface="Arial"/>
                          <a:ea typeface="PingFang SC"/>
                        </a:rPr>
                        <a:t>chich</a:t>
                      </a:r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Arial"/>
                          <a:ea typeface="PingFang SC"/>
                        </a:rPr>
                        <a:t> o giniling na mais at patatas na ginagawang harina.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Arial"/>
                          <a:ea typeface="PingFang SC"/>
                        </a:rPr>
                        <a:t>Lumilikha rin sila ng mga tela sa pamamagitan ng pag-ikid at paghahabi ng bulak o lana </a:t>
                      </a:r>
                      <a:r>
                        <a:rPr b="0" i="1" lang="en-PH" sz="1800" spc="-1" strike="noStrike">
                          <a:solidFill>
                            <a:srgbClr val="000000"/>
                          </a:solidFill>
                          <a:latin typeface="Arial"/>
                          <a:ea typeface="PingFang SC"/>
                        </a:rPr>
                        <a:t>(wool).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Rectangle 12"/>
          <p:cNvSpPr/>
          <p:nvPr/>
        </p:nvSpPr>
        <p:spPr>
          <a:xfrm>
            <a:off x="-113040" y="532080"/>
            <a:ext cx="2186640" cy="725760"/>
          </a:xfrm>
          <a:prstGeom prst="rect">
            <a:avLst/>
          </a:prstGeom>
          <a:gradFill rotWithShape="0">
            <a:gsLst>
              <a:gs pos="0">
                <a:srgbClr val="a7074b"/>
              </a:gs>
              <a:gs pos="100000">
                <a:srgbClr val="2a6099"/>
              </a:gs>
            </a:gsLst>
            <a:lin ang="16200000"/>
          </a:gradFill>
          <a:ln>
            <a:solidFill>
              <a:srgbClr val="ffffff"/>
            </a:solidFill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47" name="Rectangle 13"/>
          <p:cNvSpPr/>
          <p:nvPr/>
        </p:nvSpPr>
        <p:spPr>
          <a:xfrm>
            <a:off x="426960" y="532080"/>
            <a:ext cx="6326280" cy="62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PH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Incas</a:t>
            </a:r>
            <a:endParaRPr b="0" lang="en-PH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1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48" name=""/>
          <p:cNvGraphicFramePr/>
          <p:nvPr/>
        </p:nvGraphicFramePr>
        <p:xfrm>
          <a:off x="997200" y="1446480"/>
          <a:ext cx="10354320" cy="3013920"/>
        </p:xfrm>
        <a:graphic>
          <a:graphicData uri="http://schemas.openxmlformats.org/drawingml/2006/table">
            <a:tbl>
              <a:tblPr/>
              <a:tblGrid>
                <a:gridCol w="6100920"/>
                <a:gridCol w="4253760"/>
              </a:tblGrid>
              <a:tr h="34992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PH" sz="18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Relihiyon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PH" sz="18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Pangunahing Kabuhayan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664000">
                <a:tc>
                  <a:txBody>
                    <a:bodyPr lIns="90000" rIns="90000" anchor="t">
                      <a:noAutofit/>
                    </a:bodyPr>
                    <a:p>
                      <a:pPr marL="216000" indent="-216000">
                        <a:lnSpc>
                          <a:spcPct val="1000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  <a:buClr>
                          <a:srgbClr val="000000"/>
                        </a:buClr>
                        <a:buFont typeface="StarSymbol"/>
                        <a:buAutoNum type="arabicPeriod"/>
                      </a:pPr>
                      <a:r>
                        <a:rPr b="1" lang="en-PH" sz="1800" spc="-1" strike="noStrike">
                          <a:solidFill>
                            <a:srgbClr val="000000"/>
                          </a:solidFill>
                          <a:latin typeface="Lato"/>
                          <a:ea typeface="AppleSystemUIFont"/>
                        </a:rPr>
                        <a:t>Viracocha</a:t>
                      </a:r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  <a:ea typeface="AppleSystemUIFont"/>
                        </a:rPr>
                        <a:t> – ang pangunahing diyos at ang tagalikha ng mundo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16000" indent="-216000">
                        <a:lnSpc>
                          <a:spcPct val="1000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  <a:buClr>
                          <a:srgbClr val="000000"/>
                        </a:buClr>
                        <a:buFont typeface="StarSymbol"/>
                        <a:buAutoNum type="arabicPeriod"/>
                      </a:pPr>
                      <a:r>
                        <a:rPr b="1" lang="en-PH" sz="1800" spc="-1" strike="noStrike">
                          <a:solidFill>
                            <a:srgbClr val="000000"/>
                          </a:solidFill>
                          <a:latin typeface="Lato"/>
                          <a:ea typeface="AppleSystemUIFont"/>
                        </a:rPr>
                        <a:t>Inti</a:t>
                      </a:r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  <a:ea typeface="AppleSystemUIFont"/>
                        </a:rPr>
                        <a:t> – diyos ng araw at pinaniniwalaang nanggaling siya sa maharlikang pamilya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  <a:ea typeface="AppleSystemUIFont"/>
                        </a:rPr>
                        <a:t>Naniniwala rin ang mga Inca na maaaring mabuhay muli matapos mamatay.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PH" sz="1800" spc="-1" strike="noStrike">
                          <a:solidFill>
                            <a:srgbClr val="000000"/>
                          </a:solidFill>
                          <a:latin typeface="Lato"/>
                          <a:ea typeface="PingFang SC"/>
                        </a:rPr>
                        <a:t>Quipu</a:t>
                      </a:r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  <a:ea typeface="PingFang SC"/>
                        </a:rPr>
                        <a:t> o isang hilera ng binuhol na tali na nakasabit mula sa mahabang panali. Ito ang kanilang ginamit upang itago ang kanilang tala.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  <a:ea typeface="PingFang SC"/>
                        </a:rPr>
                        <a:t>Mayaman din sa musika ang mga Inca.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Rectangle 14"/>
          <p:cNvSpPr/>
          <p:nvPr/>
        </p:nvSpPr>
        <p:spPr>
          <a:xfrm>
            <a:off x="-113040" y="532080"/>
            <a:ext cx="2186640" cy="725760"/>
          </a:xfrm>
          <a:prstGeom prst="rect">
            <a:avLst/>
          </a:prstGeom>
          <a:gradFill rotWithShape="0">
            <a:gsLst>
              <a:gs pos="0">
                <a:srgbClr val="a7074b"/>
              </a:gs>
              <a:gs pos="100000">
                <a:srgbClr val="2a6099"/>
              </a:gs>
            </a:gsLst>
            <a:lin ang="16200000"/>
          </a:gradFill>
          <a:ln>
            <a:solidFill>
              <a:srgbClr val="ffffff"/>
            </a:solidFill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50" name="Rectangle 16"/>
          <p:cNvSpPr/>
          <p:nvPr/>
        </p:nvSpPr>
        <p:spPr>
          <a:xfrm>
            <a:off x="426960" y="532080"/>
            <a:ext cx="6326280" cy="62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PH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Incas</a:t>
            </a:r>
            <a:endParaRPr b="0" lang="en-PH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1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51" name=""/>
          <p:cNvGraphicFramePr/>
          <p:nvPr/>
        </p:nvGraphicFramePr>
        <p:xfrm>
          <a:off x="385200" y="1446480"/>
          <a:ext cx="11189520" cy="4491720"/>
        </p:xfrm>
        <a:graphic>
          <a:graphicData uri="http://schemas.openxmlformats.org/drawingml/2006/table">
            <a:tbl>
              <a:tblPr/>
              <a:tblGrid>
                <a:gridCol w="1812960"/>
                <a:gridCol w="1492920"/>
                <a:gridCol w="4661640"/>
                <a:gridCol w="3222360"/>
              </a:tblGrid>
              <a:tr h="45936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PH" sz="18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Kinalalagyan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PH" sz="18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Taon ng Pag-iral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PH" sz="18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Lipunan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PH" sz="18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Pangunahing Kabuhayan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88800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  <a:ea typeface="AppleSystemUIFont"/>
                        </a:rPr>
                        <a:t>Hilagang Mexico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  <a:ea typeface="AppleSystemUIFont"/>
                        </a:rPr>
                        <a:t>1200-1700 CE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283"/>
                        </a:spcBef>
                        <a:spcAft>
                          <a:spcPts val="283"/>
                        </a:spcAft>
                      </a:pPr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  <a:ea typeface="AppleSystemUIFont"/>
                        </a:rPr>
                        <a:t>Ang tatlong antas ng lipunan ay ang: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16000" indent="-216000">
                        <a:lnSpc>
                          <a:spcPct val="100000"/>
                        </a:lnSpc>
                        <a:spcBef>
                          <a:spcPts val="283"/>
                        </a:spcBef>
                        <a:spcAft>
                          <a:spcPts val="283"/>
                        </a:spcAft>
                        <a:buClr>
                          <a:srgbClr val="000000"/>
                        </a:buClr>
                        <a:buFont typeface="StarSymbol"/>
                        <a:buAutoNum type="arabicPeriod"/>
                      </a:pPr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  <a:ea typeface="AppleSystemUIFont"/>
                        </a:rPr>
                        <a:t>maharlika na kinabibilangan ng pamilya ng hari, kaparian, at mga pinuno ng hukbo;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16000" indent="-216000">
                        <a:lnSpc>
                          <a:spcPct val="100000"/>
                        </a:lnSpc>
                        <a:spcBef>
                          <a:spcPts val="283"/>
                        </a:spcBef>
                        <a:spcAft>
                          <a:spcPts val="283"/>
                        </a:spcAft>
                        <a:buClr>
                          <a:srgbClr val="000000"/>
                        </a:buClr>
                        <a:buFont typeface="StarSymbol"/>
                        <a:buAutoNum type="arabicPeriod"/>
                      </a:pPr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  <a:ea typeface="AppleSystemUIFont"/>
                        </a:rPr>
                        <a:t>ordinaryong mamamayan na binubuo ng mga magsasaka, mangangalakal, sundalo, at artisan; at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16000" indent="-216000">
                        <a:lnSpc>
                          <a:spcPct val="100000"/>
                        </a:lnSpc>
                        <a:spcBef>
                          <a:spcPts val="283"/>
                        </a:spcBef>
                        <a:spcAft>
                          <a:spcPts val="283"/>
                        </a:spcAft>
                        <a:buClr>
                          <a:srgbClr val="000000"/>
                        </a:buClr>
                        <a:buFont typeface="StarSymbol"/>
                        <a:buAutoNum type="arabicPeriod"/>
                      </a:pPr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  <a:ea typeface="AppleSystemUIFont"/>
                        </a:rPr>
                        <a:t> </a:t>
                      </a:r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  <a:ea typeface="AppleSystemUIFont"/>
                        </a:rPr>
                        <a:t>alipin.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83"/>
                        </a:spcBef>
                        <a:spcAft>
                          <a:spcPts val="283"/>
                        </a:spcAft>
                      </a:pPr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  <a:ea typeface="AppleSystemUIFont"/>
                        </a:rPr>
                        <a:t>Ang mga Pochteca ay mga mangangalakal na naglalakbay sa iba’t ibang bahagi ng imperyo at nagsisilbing espiya ng kaharian.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  <a:ea typeface="PingFang SC"/>
                        </a:rPr>
                        <a:t>Gumawa sila ng </a:t>
                      </a:r>
                      <a:r>
                        <a:rPr b="0" i="1" lang="en-PH" sz="1800" spc="-1" strike="noStrike">
                          <a:solidFill>
                            <a:srgbClr val="000000"/>
                          </a:solidFill>
                          <a:latin typeface="Lato"/>
                          <a:ea typeface="PingFang SC"/>
                        </a:rPr>
                        <a:t>floating garden</a:t>
                      </a:r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  <a:ea typeface="PingFang SC"/>
                        </a:rPr>
                        <a:t> na ginagamit sa pagsasaka.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  <a:ea typeface="PingFang SC"/>
                        </a:rPr>
                        <a:t>Nagtitinda rin sila sa lokal na pamilihan ng mga kagamitan kagaya ng palayok, alahas, pigurin, basket, tela, at mga produkto gaya ng asin at palamuting gawa sa ginto.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Rectangle 17"/>
          <p:cNvSpPr/>
          <p:nvPr/>
        </p:nvSpPr>
        <p:spPr>
          <a:xfrm>
            <a:off x="-113040" y="532080"/>
            <a:ext cx="2186640" cy="725760"/>
          </a:xfrm>
          <a:prstGeom prst="rect">
            <a:avLst/>
          </a:prstGeom>
          <a:gradFill rotWithShape="0">
            <a:gsLst>
              <a:gs pos="0">
                <a:srgbClr val="a7074b"/>
              </a:gs>
              <a:gs pos="100000">
                <a:srgbClr val="2a6099"/>
              </a:gs>
            </a:gsLst>
            <a:lin ang="16200000"/>
          </a:gradFill>
          <a:ln>
            <a:solidFill>
              <a:srgbClr val="ffffff"/>
            </a:solidFill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53" name="Rectangle 18"/>
          <p:cNvSpPr/>
          <p:nvPr/>
        </p:nvSpPr>
        <p:spPr>
          <a:xfrm>
            <a:off x="426960" y="532080"/>
            <a:ext cx="6326280" cy="62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PH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Incas</a:t>
            </a:r>
            <a:endParaRPr b="0" lang="en-PH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1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54" name=""/>
          <p:cNvGraphicFramePr/>
          <p:nvPr/>
        </p:nvGraphicFramePr>
        <p:xfrm>
          <a:off x="997200" y="1446480"/>
          <a:ext cx="10354320" cy="2255760"/>
        </p:xfrm>
        <a:graphic>
          <a:graphicData uri="http://schemas.openxmlformats.org/drawingml/2006/table">
            <a:tbl>
              <a:tblPr/>
              <a:tblGrid>
                <a:gridCol w="6100920"/>
                <a:gridCol w="4253760"/>
              </a:tblGrid>
              <a:tr h="34992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PH" sz="18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Relihiyon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PH" sz="18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Pangunahing Kabuhayan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1905840">
                <a:tc>
                  <a:txBody>
                    <a:bodyPr lIns="90000" rIns="90000" anchor="t">
                      <a:noAutofit/>
                    </a:bodyPr>
                    <a:p>
                      <a:pPr marL="216000" indent="-216000">
                        <a:lnSpc>
                          <a:spcPct val="100000"/>
                        </a:lnSpc>
                        <a:spcBef>
                          <a:spcPts val="567"/>
                        </a:spcBef>
                        <a:spcAft>
                          <a:spcPts val="567"/>
                        </a:spcAft>
                        <a:buClr>
                          <a:srgbClr val="000000"/>
                        </a:buClr>
                        <a:buFont typeface="StarSymbol"/>
                        <a:buAutoNum type="arabicPeriod"/>
                      </a:pPr>
                      <a:r>
                        <a:rPr b="1" lang="en-PH" sz="1800" spc="-1" strike="noStrike">
                          <a:solidFill>
                            <a:srgbClr val="000000"/>
                          </a:solidFill>
                          <a:latin typeface="Lato"/>
                          <a:ea typeface="PingFang SC"/>
                        </a:rPr>
                        <a:t>Huitzilopochtli</a:t>
                      </a:r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  <a:ea typeface="PingFang SC"/>
                        </a:rPr>
                        <a:t> – diyos ng araw at digmaan at itinuturing na pangunahin at pinakamahalagang diyos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16000" indent="-216000">
                        <a:lnSpc>
                          <a:spcPct val="100000"/>
                        </a:lnSpc>
                        <a:spcBef>
                          <a:spcPts val="567"/>
                        </a:spcBef>
                        <a:spcAft>
                          <a:spcPts val="567"/>
                        </a:spcAft>
                        <a:buClr>
                          <a:srgbClr val="000000"/>
                        </a:buClr>
                        <a:buFont typeface="StarSymbol"/>
                        <a:buAutoNum type="arabicPeriod"/>
                      </a:pPr>
                      <a:r>
                        <a:rPr b="1" lang="en-PH" sz="1800" spc="-1" strike="noStrike">
                          <a:solidFill>
                            <a:srgbClr val="000000"/>
                          </a:solidFill>
                          <a:latin typeface="Lato"/>
                          <a:ea typeface="PingFang SC"/>
                        </a:rPr>
                        <a:t>Tlaloc</a:t>
                      </a:r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  <a:ea typeface="PingFang SC"/>
                        </a:rPr>
                        <a:t> – diyos ng ulan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16000" indent="-216000">
                        <a:lnSpc>
                          <a:spcPct val="100000"/>
                        </a:lnSpc>
                        <a:spcBef>
                          <a:spcPts val="567"/>
                        </a:spcBef>
                        <a:spcAft>
                          <a:spcPts val="567"/>
                        </a:spcAft>
                        <a:buClr>
                          <a:srgbClr val="000000"/>
                        </a:buClr>
                        <a:buFont typeface="StarSymbol"/>
                        <a:buAutoNum type="arabicPeriod"/>
                      </a:pPr>
                      <a:r>
                        <a:rPr b="1" lang="en-PH" sz="1800" spc="-1" strike="noStrike">
                          <a:solidFill>
                            <a:srgbClr val="000000"/>
                          </a:solidFill>
                          <a:latin typeface="Lato"/>
                          <a:ea typeface="PingFang SC"/>
                        </a:rPr>
                        <a:t>Quetzalcoatl</a:t>
                      </a:r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  <a:ea typeface="PingFang SC"/>
                        </a:rPr>
                        <a:t> – diyos ng hangin at karunungan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  <a:ea typeface="PingFang SC"/>
                        </a:rPr>
                        <a:t>Templong piramide, produktong eskultura, at ang kalendaryong bato na may bigat na 22</a:t>
                      </a:r>
                      <a:r>
                        <a:rPr b="0" i="1" lang="en-PH" sz="1800" spc="-1" strike="noStrike">
                          <a:solidFill>
                            <a:srgbClr val="000000"/>
                          </a:solidFill>
                          <a:latin typeface="Lato"/>
                          <a:ea typeface="PingFang SC"/>
                        </a:rPr>
                        <a:t> metric tons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Rectangle 15"/>
          <p:cNvSpPr/>
          <p:nvPr/>
        </p:nvSpPr>
        <p:spPr>
          <a:xfrm>
            <a:off x="-113040" y="552240"/>
            <a:ext cx="3681000" cy="651600"/>
          </a:xfrm>
          <a:prstGeom prst="rect">
            <a:avLst/>
          </a:prstGeom>
          <a:gradFill rotWithShape="0">
            <a:gsLst>
              <a:gs pos="0">
                <a:srgbClr val="e8a202"/>
              </a:gs>
              <a:gs pos="100000">
                <a:srgbClr val="ffe994"/>
              </a:gs>
            </a:gsLst>
            <a:lin ang="16200000"/>
          </a:gradFill>
          <a:ln>
            <a:solidFill>
              <a:srgbClr val="ffffff"/>
            </a:solidFill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56" name="Rectangle 192"/>
          <p:cNvSpPr/>
          <p:nvPr/>
        </p:nvSpPr>
        <p:spPr>
          <a:xfrm>
            <a:off x="540000" y="480240"/>
            <a:ext cx="2867760" cy="65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PH" sz="3600" spc="-1" strike="noStrike">
                <a:solidFill>
                  <a:srgbClr val="ffffff"/>
                </a:solidFill>
                <a:latin typeface="Montserrat Medium"/>
                <a:ea typeface="Arial;Arial"/>
              </a:rPr>
              <a:t>Pagsasanay</a:t>
            </a:r>
            <a:endParaRPr b="0" lang="en-PH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Rectangle 194"/>
          <p:cNvSpPr/>
          <p:nvPr/>
        </p:nvSpPr>
        <p:spPr>
          <a:xfrm>
            <a:off x="720000" y="1496160"/>
            <a:ext cx="10969200" cy="69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58" name=""/>
          <p:cNvSpPr/>
          <p:nvPr/>
        </p:nvSpPr>
        <p:spPr>
          <a:xfrm>
            <a:off x="876240" y="1496160"/>
            <a:ext cx="10408320" cy="702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I. Panuto: Punan ang triangle analysis ng mga pagkakaparehas at pagkakaiba ng mga kabihasnang Maya, Aztec, at Inca.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9" name="" descr=""/>
          <p:cNvPicPr/>
          <p:nvPr/>
        </p:nvPicPr>
        <p:blipFill>
          <a:blip r:embed="rId1"/>
          <a:stretch/>
        </p:blipFill>
        <p:spPr>
          <a:xfrm>
            <a:off x="2899440" y="1828800"/>
            <a:ext cx="7136280" cy="422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1913</TotalTime>
  <Application>LibreOffice/7.4.2.3$MacOSX_X86_64 LibreOffice_project/382eef1f22670f7f4118c8c2dd222ec7ad009daf</Application>
  <AppVersion>15.0000</AppVersion>
  <Words>71</Words>
  <Paragraphs>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dcterms:modified xsi:type="dcterms:W3CDTF">2023-05-03T16:15:29Z</dcterms:modified>
  <cp:revision>210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17</vt:i4>
  </property>
</Properties>
</file>