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640" cy="619560"/>
          </a:xfrm>
          <a:prstGeom prst="rect">
            <a:avLst/>
          </a:prstGeom>
          <a:ln w="0">
            <a:noFill/>
          </a:ln>
        </p:spPr>
      </p:pic>
      <p:sp>
        <p:nvSpPr>
          <p:cNvPr id="43" name="Rectangle 7"/>
          <p:cNvSpPr/>
          <p:nvPr/>
        </p:nvSpPr>
        <p:spPr>
          <a:xfrm>
            <a:off x="10868760" y="0"/>
            <a:ext cx="955080" cy="955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160" cy="1019160"/>
          </a:xfrm>
          <a:prstGeom prst="rect">
            <a:avLst/>
          </a:prstGeom>
          <a:ln w="0">
            <a:noFill/>
          </a:ln>
        </p:spPr>
      </p:pic>
      <p:sp>
        <p:nvSpPr>
          <p:cNvPr id="45"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960" cy="3369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68000" y="2853720"/>
            <a:ext cx="77364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Photosynthesis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7560000" y="5400000"/>
            <a:ext cx="2873520" cy="339840"/>
          </a:xfrm>
          <a:prstGeom prst="rect">
            <a:avLst/>
          </a:prstGeom>
          <a:noFill/>
          <a:ln w="0">
            <a:noFill/>
          </a:ln>
        </p:spPr>
        <p:style>
          <a:lnRef idx="0"/>
          <a:fillRef idx="0"/>
          <a:effectRef idx="0"/>
          <a:fontRef idx="minor"/>
        </p:style>
      </p:sp>
      <p:sp>
        <p:nvSpPr>
          <p:cNvPr id="165" name=""/>
          <p:cNvSpPr/>
          <p:nvPr/>
        </p:nvSpPr>
        <p:spPr>
          <a:xfrm>
            <a:off x="10260000" y="5746320"/>
            <a:ext cx="174240" cy="339840"/>
          </a:xfrm>
          <a:prstGeom prst="rect">
            <a:avLst/>
          </a:prstGeom>
          <a:noFill/>
          <a:ln w="0">
            <a:noFill/>
          </a:ln>
        </p:spPr>
        <p:style>
          <a:lnRef idx="0"/>
          <a:fillRef idx="0"/>
          <a:effectRef idx="0"/>
          <a:fontRef idx="minor"/>
        </p:style>
      </p:sp>
      <p:sp>
        <p:nvSpPr>
          <p:cNvPr id="166" name=""/>
          <p:cNvSpPr/>
          <p:nvPr/>
        </p:nvSpPr>
        <p:spPr>
          <a:xfrm>
            <a:off x="606240" y="1800000"/>
            <a:ext cx="10977120" cy="1654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d). Grana</a:t>
            </a:r>
            <a:r>
              <a:rPr b="0" lang="en-PH" sz="1800" spc="-1" strike="noStrike">
                <a:solidFill>
                  <a:srgbClr val="000000"/>
                </a:solidFill>
                <a:latin typeface="Lato"/>
                <a:ea typeface="DejaVu Sans"/>
              </a:rPr>
              <a:t> – These are groups of granum known as stacks of thylakoid structures (coin-shaped) and are surrounded by stroma. They are useful during the light reactions of photosynthesis. There are around 40 to 60 grana in a plant cell.</a:t>
            </a:r>
            <a:endParaRPr b="0" lang="en-PH" sz="1800" spc="-1" strike="noStrike">
              <a:latin typeface="Arial"/>
            </a:endParaRPr>
          </a:p>
          <a:p>
            <a:pPr algn="just">
              <a:lnSpc>
                <a:spcPct val="115000"/>
              </a:lnSpc>
              <a:buNone/>
            </a:pPr>
            <a:r>
              <a:rPr b="1" lang="en-PH" sz="1800" spc="-1" strike="noStrike">
                <a:solidFill>
                  <a:srgbClr val="000000"/>
                </a:solidFill>
                <a:latin typeface="Lato"/>
                <a:ea typeface="DejaVu Sans"/>
              </a:rPr>
              <a:t>e)</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Thylakoid</a:t>
            </a:r>
            <a:r>
              <a:rPr b="0" lang="en-PH" sz="1800" spc="-1" strike="noStrike">
                <a:solidFill>
                  <a:srgbClr val="000000"/>
                </a:solidFill>
                <a:latin typeface="Lato"/>
                <a:ea typeface="DejaVu Sans"/>
              </a:rPr>
              <a:t> – It is a pancake-like structure inside the chloroplasts. It is where the light reaction of photosynthesis takes place where adenosine triphosphate (ATP) is produced.</a:t>
            </a:r>
            <a:endParaRPr b="0" lang="en-PH" sz="1800" spc="-1" strike="noStrike">
              <a:latin typeface="Arial"/>
            </a:endParaRPr>
          </a:p>
        </p:txBody>
      </p:sp>
      <p:pic>
        <p:nvPicPr>
          <p:cNvPr id="167" name="" descr=""/>
          <p:cNvPicPr/>
          <p:nvPr/>
        </p:nvPicPr>
        <p:blipFill>
          <a:blip r:embed="rId1"/>
          <a:stretch/>
        </p:blipFill>
        <p:spPr>
          <a:xfrm>
            <a:off x="3666240" y="3578760"/>
            <a:ext cx="4857120" cy="2359440"/>
          </a:xfrm>
          <a:prstGeom prst="rect">
            <a:avLst/>
          </a:prstGeom>
          <a:ln w="38160">
            <a:solidFill>
              <a:srgbClr val="b47804"/>
            </a:solidFill>
            <a:round/>
          </a:ln>
        </p:spPr>
      </p:pic>
      <p:sp>
        <p:nvSpPr>
          <p:cNvPr id="168" name=""/>
          <p:cNvSpPr/>
          <p:nvPr/>
        </p:nvSpPr>
        <p:spPr>
          <a:xfrm>
            <a:off x="4209480" y="768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7560000" y="5400000"/>
            <a:ext cx="2873520" cy="339840"/>
          </a:xfrm>
          <a:prstGeom prst="rect">
            <a:avLst/>
          </a:prstGeom>
          <a:noFill/>
          <a:ln w="0">
            <a:noFill/>
          </a:ln>
        </p:spPr>
        <p:style>
          <a:lnRef idx="0"/>
          <a:fillRef idx="0"/>
          <a:effectRef idx="0"/>
          <a:fontRef idx="minor"/>
        </p:style>
      </p:sp>
      <p:sp>
        <p:nvSpPr>
          <p:cNvPr id="170" name=""/>
          <p:cNvSpPr/>
          <p:nvPr/>
        </p:nvSpPr>
        <p:spPr>
          <a:xfrm>
            <a:off x="10260000" y="5746320"/>
            <a:ext cx="174240" cy="339840"/>
          </a:xfrm>
          <a:prstGeom prst="rect">
            <a:avLst/>
          </a:prstGeom>
          <a:noFill/>
          <a:ln w="0">
            <a:noFill/>
          </a:ln>
        </p:spPr>
        <p:style>
          <a:lnRef idx="0"/>
          <a:fillRef idx="0"/>
          <a:effectRef idx="0"/>
          <a:fontRef idx="minor"/>
        </p:style>
      </p:sp>
      <p:sp>
        <p:nvSpPr>
          <p:cNvPr id="171" name=""/>
          <p:cNvSpPr/>
          <p:nvPr/>
        </p:nvSpPr>
        <p:spPr>
          <a:xfrm>
            <a:off x="786240" y="2287440"/>
            <a:ext cx="10617120" cy="221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Stages of Photosynthesis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term photosynthesis came from two Greek words: photo, which means light, and synthesis, which means put together. Literally, photosynthesis means putting together with the help of light. This process involves the redox (reduction-oxidation) reactions. In these reactions, some atoms give away or lose electrons (oxidation), while other atoms receive or gain these electrons (reduction).</a:t>
            </a:r>
            <a:endParaRPr b="0" lang="en-PH" sz="1800" spc="-1" strike="noStrike">
              <a:latin typeface="Arial"/>
            </a:endParaRPr>
          </a:p>
        </p:txBody>
      </p:sp>
      <p:sp>
        <p:nvSpPr>
          <p:cNvPr id="172" name=""/>
          <p:cNvSpPr/>
          <p:nvPr/>
        </p:nvSpPr>
        <p:spPr>
          <a:xfrm>
            <a:off x="4209480" y="1020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7560000" y="5400000"/>
            <a:ext cx="2873520" cy="339840"/>
          </a:xfrm>
          <a:prstGeom prst="rect">
            <a:avLst/>
          </a:prstGeom>
          <a:noFill/>
          <a:ln w="0">
            <a:noFill/>
          </a:ln>
        </p:spPr>
        <p:style>
          <a:lnRef idx="0"/>
          <a:fillRef idx="0"/>
          <a:effectRef idx="0"/>
          <a:fontRef idx="minor"/>
        </p:style>
      </p:sp>
      <p:sp>
        <p:nvSpPr>
          <p:cNvPr id="174" name=""/>
          <p:cNvSpPr/>
          <p:nvPr/>
        </p:nvSpPr>
        <p:spPr>
          <a:xfrm>
            <a:off x="10260000" y="5746320"/>
            <a:ext cx="174240" cy="339840"/>
          </a:xfrm>
          <a:prstGeom prst="rect">
            <a:avLst/>
          </a:prstGeom>
          <a:noFill/>
          <a:ln w="0">
            <a:noFill/>
          </a:ln>
        </p:spPr>
        <p:style>
          <a:lnRef idx="0"/>
          <a:fillRef idx="0"/>
          <a:effectRef idx="0"/>
          <a:fontRef idx="minor"/>
        </p:style>
      </p:sp>
      <p:sp>
        <p:nvSpPr>
          <p:cNvPr id="175" name=""/>
          <p:cNvSpPr/>
          <p:nvPr/>
        </p:nvSpPr>
        <p:spPr>
          <a:xfrm>
            <a:off x="4208400" y="69660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
        <p:nvSpPr>
          <p:cNvPr id="176" name=""/>
          <p:cNvSpPr/>
          <p:nvPr/>
        </p:nvSpPr>
        <p:spPr>
          <a:xfrm>
            <a:off x="909360" y="1836000"/>
            <a:ext cx="103719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Photosynthesis consists of two major steps: the </a:t>
            </a:r>
            <a:r>
              <a:rPr b="1" lang="en-PH" sz="1800" spc="-1" strike="noStrike">
                <a:solidFill>
                  <a:srgbClr val="000000"/>
                </a:solidFill>
                <a:latin typeface="Lato"/>
                <a:ea typeface="DejaVu Sans"/>
              </a:rPr>
              <a:t>light-dependent</a:t>
            </a:r>
            <a:r>
              <a:rPr b="0" lang="en-PH" sz="1800" spc="-1" strike="noStrike">
                <a:solidFill>
                  <a:srgbClr val="000000"/>
                </a:solidFill>
                <a:latin typeface="Lato"/>
                <a:ea typeface="DejaVu Sans"/>
              </a:rPr>
              <a:t> and the </a:t>
            </a:r>
            <a:r>
              <a:rPr b="1" lang="en-PH" sz="1800" spc="-1" strike="noStrike">
                <a:solidFill>
                  <a:srgbClr val="000000"/>
                </a:solidFill>
                <a:latin typeface="Lato"/>
                <a:ea typeface="DejaVu Sans"/>
              </a:rPr>
              <a:t>light independent reactions.</a:t>
            </a:r>
            <a:endParaRPr b="0" lang="en-PH" sz="1800" spc="-1" strike="noStrike">
              <a:latin typeface="Arial"/>
            </a:endParaRPr>
          </a:p>
        </p:txBody>
      </p:sp>
      <p:sp>
        <p:nvSpPr>
          <p:cNvPr id="177" name=""/>
          <p:cNvSpPr/>
          <p:nvPr/>
        </p:nvSpPr>
        <p:spPr>
          <a:xfrm>
            <a:off x="414000" y="4308840"/>
            <a:ext cx="11361240" cy="134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light-dependent reaction, light energy is absorbed by photosystems: photosystem I (PSI) and photosystem II (PSII). They are the structures embedded in the thylakoid membrane responsible for harvesting light and converting it to chemical energy. Light-dependent reactions begin at the photosystem II where the chlorophyll molecules absorb the photons of light.</a:t>
            </a:r>
            <a:endParaRPr b="0" lang="en-PH" sz="1800" spc="-1" strike="noStrike">
              <a:latin typeface="Arial"/>
            </a:endParaRPr>
          </a:p>
        </p:txBody>
      </p:sp>
      <p:sp>
        <p:nvSpPr>
          <p:cNvPr id="178" name=""/>
          <p:cNvSpPr/>
          <p:nvPr/>
        </p:nvSpPr>
        <p:spPr>
          <a:xfrm>
            <a:off x="319320" y="2688840"/>
            <a:ext cx="11550600" cy="14860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a:pPr>
            <a:r>
              <a:rPr b="1" lang="en-PH" sz="1800" spc="-1" strike="noStrike">
                <a:solidFill>
                  <a:srgbClr val="000000"/>
                </a:solidFill>
                <a:latin typeface="Lato"/>
                <a:ea typeface="DejaVu Sans"/>
              </a:rPr>
              <a:t>Light-dependent Reaction </a:t>
            </a:r>
            <a:endParaRPr b="0" lang="en-PH" sz="1800" spc="-1" strike="noStrike">
              <a:latin typeface="Arial"/>
            </a:endParaRPr>
          </a:p>
          <a:p>
            <a:pPr marL="216000" indent="-216000" algn="just">
              <a:lnSpc>
                <a:spcPct val="100000"/>
              </a:lnSpc>
              <a:buClr>
                <a:srgbClr val="000000"/>
              </a:buClr>
              <a:buFont typeface="StarSymbol"/>
              <a:buAutoNum type="arabicPeriod"/>
            </a:pPr>
            <a:r>
              <a:rPr b="0" lang="en-PH" sz="1800" spc="-1" strike="noStrike">
                <a:solidFill>
                  <a:srgbClr val="000000"/>
                </a:solidFill>
                <a:latin typeface="Lato"/>
                <a:ea typeface="DejaVu Sans"/>
              </a:rPr>
              <a:t>It is the first stage of photosynthesis that takes place in the thylakoid membranes within the chloroplast. As its name implies, this stage requires light. Light energy is captured and stored as ATP, the energy-carrying molecule found in the cells of all living things, and nicotinamide adenine dinucleotide phosphate hydrogen (NADPH), the electron carrier.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7560000" y="5400000"/>
            <a:ext cx="2873520" cy="339840"/>
          </a:xfrm>
          <a:prstGeom prst="rect">
            <a:avLst/>
          </a:prstGeom>
          <a:noFill/>
          <a:ln w="0">
            <a:noFill/>
          </a:ln>
        </p:spPr>
        <p:style>
          <a:lnRef idx="0"/>
          <a:fillRef idx="0"/>
          <a:effectRef idx="0"/>
          <a:fontRef idx="minor"/>
        </p:style>
      </p:sp>
      <p:sp>
        <p:nvSpPr>
          <p:cNvPr id="180" name=""/>
          <p:cNvSpPr/>
          <p:nvPr/>
        </p:nvSpPr>
        <p:spPr>
          <a:xfrm>
            <a:off x="10260000" y="5746320"/>
            <a:ext cx="174240" cy="339840"/>
          </a:xfrm>
          <a:prstGeom prst="rect">
            <a:avLst/>
          </a:prstGeom>
          <a:noFill/>
          <a:ln w="0">
            <a:noFill/>
          </a:ln>
        </p:spPr>
        <p:style>
          <a:lnRef idx="0"/>
          <a:fillRef idx="0"/>
          <a:effectRef idx="0"/>
          <a:fontRef idx="minor"/>
        </p:style>
      </p:sp>
      <p:sp>
        <p:nvSpPr>
          <p:cNvPr id="181" name=""/>
          <p:cNvSpPr/>
          <p:nvPr/>
        </p:nvSpPr>
        <p:spPr>
          <a:xfrm>
            <a:off x="516960" y="2520000"/>
            <a:ext cx="11157120" cy="215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Next, the light energy is transferred to a higher energy level called the chlorophyll reaction center. Here, the electrons become energized and excited, allowing them to escape the photosystem II and move to a nearby electron carrier molecule or the primary electron acceptor.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Meanwhile, water splits into an oxygen ion, two hydrogen ions, and two electrons to replace the electrons leaving the photosystem II. The oxygen is released into the air as a by-product of this reaction. The other products, such as protons and hydrogen ions, are absorbed inside the thylakoid or lumen.</a:t>
            </a:r>
            <a:endParaRPr b="0" lang="en-PH" sz="1800" spc="-1" strike="noStrike">
              <a:latin typeface="Arial"/>
            </a:endParaRPr>
          </a:p>
        </p:txBody>
      </p:sp>
      <p:sp>
        <p:nvSpPr>
          <p:cNvPr id="182" name=""/>
          <p:cNvSpPr/>
          <p:nvPr/>
        </p:nvSpPr>
        <p:spPr>
          <a:xfrm>
            <a:off x="4209480" y="1020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7560000" y="5400000"/>
            <a:ext cx="2873520" cy="339840"/>
          </a:xfrm>
          <a:prstGeom prst="rect">
            <a:avLst/>
          </a:prstGeom>
          <a:noFill/>
          <a:ln w="0">
            <a:noFill/>
          </a:ln>
        </p:spPr>
        <p:style>
          <a:lnRef idx="0"/>
          <a:fillRef idx="0"/>
          <a:effectRef idx="0"/>
          <a:fontRef idx="minor"/>
        </p:style>
      </p:sp>
      <p:sp>
        <p:nvSpPr>
          <p:cNvPr id="184" name=""/>
          <p:cNvSpPr/>
          <p:nvPr/>
        </p:nvSpPr>
        <p:spPr>
          <a:xfrm>
            <a:off x="10260000" y="5746320"/>
            <a:ext cx="174240" cy="339840"/>
          </a:xfrm>
          <a:prstGeom prst="rect">
            <a:avLst/>
          </a:prstGeom>
          <a:noFill/>
          <a:ln w="0">
            <a:noFill/>
          </a:ln>
        </p:spPr>
        <p:style>
          <a:lnRef idx="0"/>
          <a:fillRef idx="0"/>
          <a:effectRef idx="0"/>
          <a:fontRef idx="minor"/>
        </p:style>
      </p:sp>
      <p:sp>
        <p:nvSpPr>
          <p:cNvPr id="185" name=""/>
          <p:cNvSpPr/>
          <p:nvPr/>
        </p:nvSpPr>
        <p:spPr>
          <a:xfrm>
            <a:off x="729720" y="1872000"/>
            <a:ext cx="10731240" cy="89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electron carrier, a protein found inside the lumen, receives the electrons and transports them to the photosystem I. After this process, ATP and NADPH molecules are produced. Both ATP and NADPH have stored energy to make sugar in the next stage of photosynthesis, the Calvin cycle.</a:t>
            </a:r>
            <a:endParaRPr b="0" lang="en-PH" sz="1800" spc="-1" strike="noStrike">
              <a:latin typeface="Arial"/>
            </a:endParaRPr>
          </a:p>
        </p:txBody>
      </p:sp>
      <p:pic>
        <p:nvPicPr>
          <p:cNvPr id="186" name="" descr=""/>
          <p:cNvPicPr/>
          <p:nvPr/>
        </p:nvPicPr>
        <p:blipFill>
          <a:blip r:embed="rId1"/>
          <a:stretch/>
        </p:blipFill>
        <p:spPr>
          <a:xfrm>
            <a:off x="3834720" y="2880000"/>
            <a:ext cx="4521600" cy="3058920"/>
          </a:xfrm>
          <a:prstGeom prst="rect">
            <a:avLst/>
          </a:prstGeom>
          <a:ln w="38160">
            <a:solidFill>
              <a:srgbClr val="b47804"/>
            </a:solidFill>
            <a:round/>
          </a:ln>
        </p:spPr>
      </p:pic>
      <p:sp>
        <p:nvSpPr>
          <p:cNvPr id="187" name=""/>
          <p:cNvSpPr/>
          <p:nvPr/>
        </p:nvSpPr>
        <p:spPr>
          <a:xfrm>
            <a:off x="4209480" y="804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7560000" y="5400000"/>
            <a:ext cx="2873520" cy="339840"/>
          </a:xfrm>
          <a:prstGeom prst="rect">
            <a:avLst/>
          </a:prstGeom>
          <a:noFill/>
          <a:ln w="0">
            <a:noFill/>
          </a:ln>
        </p:spPr>
        <p:style>
          <a:lnRef idx="0"/>
          <a:fillRef idx="0"/>
          <a:effectRef idx="0"/>
          <a:fontRef idx="minor"/>
        </p:style>
      </p:sp>
      <p:sp>
        <p:nvSpPr>
          <p:cNvPr id="189" name=""/>
          <p:cNvSpPr/>
          <p:nvPr/>
        </p:nvSpPr>
        <p:spPr>
          <a:xfrm>
            <a:off x="10260000" y="5746320"/>
            <a:ext cx="174240" cy="339840"/>
          </a:xfrm>
          <a:prstGeom prst="rect">
            <a:avLst/>
          </a:prstGeom>
          <a:noFill/>
          <a:ln w="0">
            <a:noFill/>
          </a:ln>
        </p:spPr>
        <p:style>
          <a:lnRef idx="0"/>
          <a:fillRef idx="0"/>
          <a:effectRef idx="0"/>
          <a:fontRef idx="minor"/>
        </p:style>
      </p:sp>
      <p:sp>
        <p:nvSpPr>
          <p:cNvPr id="190" name=""/>
          <p:cNvSpPr/>
          <p:nvPr/>
        </p:nvSpPr>
        <p:spPr>
          <a:xfrm>
            <a:off x="426960" y="2268000"/>
            <a:ext cx="11337120" cy="27709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2"/>
            </a:pPr>
            <a:r>
              <a:rPr b="1" lang="en-PH" sz="1800" spc="-1" strike="noStrike">
                <a:solidFill>
                  <a:srgbClr val="000000"/>
                </a:solidFill>
                <a:latin typeface="Lato"/>
                <a:ea typeface="DejaVu Sans"/>
              </a:rPr>
              <a:t>Light-independent Reaction (Calvin Cycle)</a:t>
            </a:r>
            <a:r>
              <a:rPr b="0" lang="en-PH" sz="1800" spc="-1" strike="noStrike">
                <a:solidFill>
                  <a:srgbClr val="000000"/>
                </a:solidFill>
                <a:latin typeface="Lato"/>
                <a:ea typeface="DejaVu Sans"/>
              </a:rPr>
              <a:t> It is commonly known as the dark reaction. It occurs in the stroma of the chloroplast. In this stage, photosynthesis can proceed even in the absence of light. However, it needs the energy and electrons produced during the light-dependent reactions with the aid of ATP and NADPH molecules. In this reaction, CO2 is used to produce carbohydrates. This cycle is divided into three phases: carbon fixation, carbon reduction, and regeneration.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îGëþ"/>
              </a:rPr>
              <a:t>In carbon fixation (carboxylation), CO2 from the atmosphere diffuses through the stoma and then enters the fluid-filled inner space of chloroplasts called stroma, just outside the thylakoid. For each CO2 that enters the cycle, 3-carbon compounds called </a:t>
            </a:r>
            <a:r>
              <a:rPr b="1" lang="en-PH" sz="1800" spc="-1" strike="noStrike">
                <a:solidFill>
                  <a:srgbClr val="000000"/>
                </a:solidFill>
                <a:latin typeface="Lato"/>
                <a:ea typeface="îGëþ"/>
              </a:rPr>
              <a:t>3-phosphoglycerate</a:t>
            </a:r>
            <a:r>
              <a:rPr b="0" lang="en-PH" sz="1800" spc="-1" strike="noStrike">
                <a:solidFill>
                  <a:srgbClr val="000000"/>
                </a:solidFill>
                <a:latin typeface="Lato"/>
                <a:ea typeface="îGëþ"/>
              </a:rPr>
              <a:t> (3-PGA) molecules are produced.</a:t>
            </a:r>
            <a:endParaRPr b="0" lang="en-PH" sz="1800" spc="-1" strike="noStrike">
              <a:latin typeface="Arial"/>
            </a:endParaRPr>
          </a:p>
        </p:txBody>
      </p:sp>
      <p:sp>
        <p:nvSpPr>
          <p:cNvPr id="191" name=""/>
          <p:cNvSpPr/>
          <p:nvPr/>
        </p:nvSpPr>
        <p:spPr>
          <a:xfrm>
            <a:off x="4209480" y="876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7560000" y="5400000"/>
            <a:ext cx="2873520" cy="339840"/>
          </a:xfrm>
          <a:prstGeom prst="rect">
            <a:avLst/>
          </a:prstGeom>
          <a:noFill/>
          <a:ln w="0">
            <a:noFill/>
          </a:ln>
        </p:spPr>
        <p:style>
          <a:lnRef idx="0"/>
          <a:fillRef idx="0"/>
          <a:effectRef idx="0"/>
          <a:fontRef idx="minor"/>
        </p:style>
      </p:sp>
      <p:sp>
        <p:nvSpPr>
          <p:cNvPr id="193" name=""/>
          <p:cNvSpPr/>
          <p:nvPr/>
        </p:nvSpPr>
        <p:spPr>
          <a:xfrm>
            <a:off x="10260000" y="5746320"/>
            <a:ext cx="174240" cy="339840"/>
          </a:xfrm>
          <a:prstGeom prst="rect">
            <a:avLst/>
          </a:prstGeom>
          <a:noFill/>
          <a:ln w="0">
            <a:noFill/>
          </a:ln>
        </p:spPr>
        <p:style>
          <a:lnRef idx="0"/>
          <a:fillRef idx="0"/>
          <a:effectRef idx="0"/>
          <a:fontRef idx="minor"/>
        </p:style>
      </p:sp>
      <p:sp>
        <p:nvSpPr>
          <p:cNvPr id="194" name=""/>
          <p:cNvSpPr/>
          <p:nvPr/>
        </p:nvSpPr>
        <p:spPr>
          <a:xfrm>
            <a:off x="4208400" y="696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
        <p:nvSpPr>
          <p:cNvPr id="195" name=""/>
          <p:cNvSpPr/>
          <p:nvPr/>
        </p:nvSpPr>
        <p:spPr>
          <a:xfrm>
            <a:off x="336960" y="1722240"/>
            <a:ext cx="11517120" cy="1876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carbon reduction, a sequence of reactions using electrons from NADPH and some of the energy of the ATP will reduce CO2. In chemistry, the term “reduction” is the process of donating electrons. In this phase, NADPH donates electrons to the 3-Phosphoglyceric acid (3-PGA) molecules to convert it into a simpler sugar, glyceraldehyde-3phosphate (G3P), which is then turned into carbohydrates. After the reduction reaction, the molecules of adenosine diphosphate (ADP) and NADP+ are left and returned to the thylakoids to be reenergized and convert to ATP and NADPH by the light-dependent reactions.</a:t>
            </a:r>
            <a:endParaRPr b="0" lang="en-PH" sz="1800" spc="-1" strike="noStrike">
              <a:latin typeface="Arial"/>
            </a:endParaRPr>
          </a:p>
        </p:txBody>
      </p:sp>
      <p:sp>
        <p:nvSpPr>
          <p:cNvPr id="196" name=""/>
          <p:cNvSpPr/>
          <p:nvPr/>
        </p:nvSpPr>
        <p:spPr>
          <a:xfrm>
            <a:off x="426240" y="3600000"/>
            <a:ext cx="11338200" cy="125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regeneration </a:t>
            </a:r>
            <a:r>
              <a:rPr b="0" lang="en-PH" sz="1800" spc="-1" strike="noStrike">
                <a:solidFill>
                  <a:srgbClr val="000000"/>
                </a:solidFill>
                <a:latin typeface="Lato"/>
                <a:ea typeface="îGëþ"/>
              </a:rPr>
              <a:t>phase, ribulose bisphosphate (RuBP), a molecule containing five carbon atoms and a phosphate group at each end, is recreated. Some of the G3P molecules are set aside to be used as a building block for glucose. Other G3P molecules are used to regenerate the RuBP in order for it to accept new carbon molecules to keep the cycle going. </a:t>
            </a:r>
            <a:br/>
            <a:r>
              <a:rPr b="0" lang="en-PH" sz="1800" spc="-1" strike="noStrike">
                <a:solidFill>
                  <a:srgbClr val="000000"/>
                </a:solidFill>
                <a:latin typeface="Lato"/>
                <a:ea typeface="îGëþ"/>
              </a:rPr>
              <a:t>	</a:t>
            </a:r>
            <a:r>
              <a:rPr b="0" lang="en-PH" sz="1800" spc="-1" strike="noStrike">
                <a:solidFill>
                  <a:srgbClr val="000000"/>
                </a:solidFill>
                <a:latin typeface="Lato"/>
                <a:ea typeface="îGëþ"/>
              </a:rPr>
              <a:t>	</a:t>
            </a:r>
            <a:r>
              <a:rPr b="0" lang="en-PH" sz="1800" spc="-1" strike="noStrike">
                <a:solidFill>
                  <a:srgbClr val="000000"/>
                </a:solidFill>
                <a:latin typeface="Lato"/>
                <a:ea typeface="îGëþ"/>
              </a:rPr>
              <a:t>	</a:t>
            </a:r>
            <a:endParaRPr b="0" lang="en-PH" sz="1800" spc="-1" strike="noStrike">
              <a:latin typeface="Arial"/>
            </a:endParaRPr>
          </a:p>
        </p:txBody>
      </p:sp>
      <p:sp>
        <p:nvSpPr>
          <p:cNvPr id="197" name=""/>
          <p:cNvSpPr/>
          <p:nvPr/>
        </p:nvSpPr>
        <p:spPr>
          <a:xfrm>
            <a:off x="260640" y="4932000"/>
            <a:ext cx="11669760" cy="76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These two reactions are made possible with the help of the enzymes during the breaking down and bonding of the molecules.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7560000" y="5400000"/>
            <a:ext cx="2873520" cy="339840"/>
          </a:xfrm>
          <a:prstGeom prst="rect">
            <a:avLst/>
          </a:prstGeom>
          <a:noFill/>
          <a:ln w="0">
            <a:noFill/>
          </a:ln>
        </p:spPr>
        <p:style>
          <a:lnRef idx="0"/>
          <a:fillRef idx="0"/>
          <a:effectRef idx="0"/>
          <a:fontRef idx="minor"/>
        </p:style>
      </p:sp>
      <p:sp>
        <p:nvSpPr>
          <p:cNvPr id="199" name=""/>
          <p:cNvSpPr/>
          <p:nvPr/>
        </p:nvSpPr>
        <p:spPr>
          <a:xfrm>
            <a:off x="10260000" y="5746320"/>
            <a:ext cx="174240" cy="339840"/>
          </a:xfrm>
          <a:prstGeom prst="rect">
            <a:avLst/>
          </a:prstGeom>
          <a:noFill/>
          <a:ln w="0">
            <a:noFill/>
          </a:ln>
        </p:spPr>
        <p:style>
          <a:lnRef idx="0"/>
          <a:fillRef idx="0"/>
          <a:effectRef idx="0"/>
          <a:fontRef idx="minor"/>
        </p:style>
      </p:sp>
      <p:sp>
        <p:nvSpPr>
          <p:cNvPr id="200" name=""/>
          <p:cNvSpPr/>
          <p:nvPr/>
        </p:nvSpPr>
        <p:spPr>
          <a:xfrm>
            <a:off x="4208400" y="732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
        <p:nvSpPr>
          <p:cNvPr id="201" name=""/>
          <p:cNvSpPr/>
          <p:nvPr/>
        </p:nvSpPr>
        <p:spPr>
          <a:xfrm>
            <a:off x="1235880" y="3060000"/>
            <a:ext cx="9718920" cy="16189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îGëþ"/>
              </a:rPr>
              <a:t>1.</a:t>
            </a:r>
            <a:r>
              <a:rPr b="0" lang="en-PH" sz="1800" spc="-1" strike="noStrike">
                <a:solidFill>
                  <a:srgbClr val="000000"/>
                </a:solidFill>
                <a:latin typeface="Lato"/>
                <a:ea typeface="îGëþ"/>
              </a:rPr>
              <a:t> Why is ATP production important</a:t>
            </a:r>
            <a:endParaRPr b="0" lang="en-PH" sz="1800" spc="-1" strike="noStrike">
              <a:latin typeface="Arial"/>
            </a:endParaRPr>
          </a:p>
          <a:p>
            <a:pPr>
              <a:lnSpc>
                <a:spcPct val="150000"/>
              </a:lnSpc>
              <a:buNone/>
            </a:pPr>
            <a:r>
              <a:rPr b="1" lang="en-PH" sz="1800" spc="-1" strike="noStrike">
                <a:solidFill>
                  <a:srgbClr val="000000"/>
                </a:solidFill>
                <a:latin typeface="Lato"/>
                <a:ea typeface="îGëþ"/>
              </a:rPr>
              <a:t>2.</a:t>
            </a:r>
            <a:r>
              <a:rPr b="0" lang="en-PH" sz="1800" spc="-1" strike="noStrike">
                <a:solidFill>
                  <a:srgbClr val="000000"/>
                </a:solidFill>
                <a:latin typeface="Lato"/>
                <a:ea typeface="îGëþ"/>
              </a:rPr>
              <a:t> Does the light-independent reaction need sunlight? Why or why not?</a:t>
            </a:r>
            <a:endParaRPr b="0" lang="en-PH" sz="1800" spc="-1" strike="noStrike">
              <a:latin typeface="Arial"/>
            </a:endParaRPr>
          </a:p>
          <a:p>
            <a:pPr>
              <a:lnSpc>
                <a:spcPct val="150000"/>
              </a:lnSpc>
              <a:buNone/>
            </a:pPr>
            <a:r>
              <a:rPr b="1" lang="en-PH" sz="1800" spc="-1" strike="noStrike">
                <a:solidFill>
                  <a:srgbClr val="000000"/>
                </a:solidFill>
                <a:latin typeface="Lato"/>
                <a:ea typeface="îGëþ"/>
              </a:rPr>
              <a:t>3.</a:t>
            </a:r>
            <a:r>
              <a:rPr b="0" lang="en-PH" sz="1800" spc="-1" strike="noStrike">
                <a:solidFill>
                  <a:srgbClr val="000000"/>
                </a:solidFill>
                <a:latin typeface="Lato"/>
                <a:ea typeface="îGëþ"/>
              </a:rPr>
              <a:t> Which phase of photosynthesis is the most significant part of the process? Why?</a:t>
            </a:r>
            <a:endParaRPr b="0" lang="en-PH" sz="1800" spc="-1" strike="noStrike">
              <a:latin typeface="Arial"/>
            </a:endParaRPr>
          </a:p>
        </p:txBody>
      </p:sp>
      <p:sp>
        <p:nvSpPr>
          <p:cNvPr id="202" name=""/>
          <p:cNvSpPr/>
          <p:nvPr/>
        </p:nvSpPr>
        <p:spPr>
          <a:xfrm>
            <a:off x="1260000" y="2628000"/>
            <a:ext cx="485064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Answer the following questions. </a:t>
            </a:r>
            <a:endParaRPr b="0" lang="en-PH" sz="1800" spc="-1" strike="noStrike">
              <a:latin typeface="Arial"/>
            </a:endParaRPr>
          </a:p>
        </p:txBody>
      </p:sp>
      <p:sp>
        <p:nvSpPr>
          <p:cNvPr id="203" name=""/>
          <p:cNvSpPr/>
          <p:nvPr/>
        </p:nvSpPr>
        <p:spPr>
          <a:xfrm>
            <a:off x="5285880" y="1728000"/>
            <a:ext cx="1618920" cy="44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Activity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
          <p:cNvSpPr/>
          <p:nvPr/>
        </p:nvSpPr>
        <p:spPr>
          <a:xfrm>
            <a:off x="7560000" y="5400000"/>
            <a:ext cx="2873520" cy="339840"/>
          </a:xfrm>
          <a:prstGeom prst="rect">
            <a:avLst/>
          </a:prstGeom>
          <a:noFill/>
          <a:ln w="0">
            <a:noFill/>
          </a:ln>
        </p:spPr>
        <p:style>
          <a:lnRef idx="0"/>
          <a:fillRef idx="0"/>
          <a:effectRef idx="0"/>
          <a:fontRef idx="minor"/>
        </p:style>
      </p:sp>
      <p:sp>
        <p:nvSpPr>
          <p:cNvPr id="205" name=""/>
          <p:cNvSpPr/>
          <p:nvPr/>
        </p:nvSpPr>
        <p:spPr>
          <a:xfrm>
            <a:off x="10260000" y="5746320"/>
            <a:ext cx="174240" cy="339840"/>
          </a:xfrm>
          <a:prstGeom prst="rect">
            <a:avLst/>
          </a:prstGeom>
          <a:noFill/>
          <a:ln w="0">
            <a:noFill/>
          </a:ln>
        </p:spPr>
        <p:style>
          <a:lnRef idx="0"/>
          <a:fillRef idx="0"/>
          <a:effectRef idx="0"/>
          <a:fontRef idx="minor"/>
        </p:style>
      </p:sp>
      <p:sp>
        <p:nvSpPr>
          <p:cNvPr id="206" name=""/>
          <p:cNvSpPr/>
          <p:nvPr/>
        </p:nvSpPr>
        <p:spPr>
          <a:xfrm>
            <a:off x="965880" y="2448000"/>
            <a:ext cx="10257120" cy="32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1.</a:t>
            </a:r>
            <a:r>
              <a:rPr b="0" lang="en-PH" sz="1800" spc="-1" strike="noStrike">
                <a:solidFill>
                  <a:srgbClr val="000000"/>
                </a:solidFill>
                <a:latin typeface="Lato"/>
                <a:ea typeface="DejaVu Sans"/>
              </a:rPr>
              <a:t> Why is ATP production important</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ATP carries the energy to be released to the cells.</a:t>
            </a:r>
            <a:endParaRPr b="0" lang="en-PH" sz="1800" spc="-1" strike="noStrike">
              <a:latin typeface="Arial"/>
            </a:endParaRPr>
          </a:p>
          <a:p>
            <a:pPr>
              <a:lnSpc>
                <a:spcPct val="150000"/>
              </a:lnSpc>
              <a:buNone/>
            </a:pPr>
            <a:r>
              <a:rPr b="1" lang="en-PH" sz="1800" spc="-1" strike="noStrike">
                <a:solidFill>
                  <a:srgbClr val="000000"/>
                </a:solidFill>
                <a:latin typeface="Lato"/>
                <a:ea typeface="îGëþ"/>
              </a:rPr>
              <a:t>2.</a:t>
            </a:r>
            <a:r>
              <a:rPr b="0" lang="en-PH" sz="1800" spc="-1" strike="noStrike">
                <a:solidFill>
                  <a:srgbClr val="000000"/>
                </a:solidFill>
                <a:latin typeface="Lato"/>
                <a:ea typeface="îGëþ"/>
              </a:rPr>
              <a:t> Does the light-independent reaction need sunlight? Why or why not?</a:t>
            </a:r>
            <a:endParaRPr b="0" lang="en-PH" sz="1800" spc="-1" strike="noStrike">
              <a:latin typeface="Arial"/>
            </a:endParaRPr>
          </a:p>
          <a:p>
            <a:pPr>
              <a:lnSpc>
                <a:spcPct val="150000"/>
              </a:lnSpc>
              <a:buNone/>
            </a:pPr>
            <a:r>
              <a:rPr b="0" lang="en-PH" sz="1800" spc="-1" strike="noStrike">
                <a:solidFill>
                  <a:srgbClr val="000000"/>
                </a:solidFill>
                <a:latin typeface="Lato"/>
                <a:ea typeface="îGëþ"/>
              </a:rPr>
              <a:t>	</a:t>
            </a:r>
            <a:r>
              <a:rPr b="0" lang="en-PH" sz="1800" spc="-1" strike="noStrike">
                <a:solidFill>
                  <a:srgbClr val="000000"/>
                </a:solidFill>
                <a:latin typeface="Lato"/>
                <a:ea typeface="îGëþ"/>
              </a:rPr>
              <a:t>- No. Because they rely on the products of the light-dependent reaction.</a:t>
            </a:r>
            <a:endParaRPr b="0" lang="en-PH" sz="1800" spc="-1" strike="noStrike">
              <a:latin typeface="Arial"/>
            </a:endParaRPr>
          </a:p>
          <a:p>
            <a:pPr>
              <a:lnSpc>
                <a:spcPct val="150000"/>
              </a:lnSpc>
              <a:buNone/>
            </a:pPr>
            <a:r>
              <a:rPr b="1" lang="en-PH" sz="1800" spc="-1" strike="noStrike">
                <a:solidFill>
                  <a:srgbClr val="000000"/>
                </a:solidFill>
                <a:latin typeface="Lato"/>
                <a:ea typeface="îGëþ"/>
              </a:rPr>
              <a:t>3.</a:t>
            </a:r>
            <a:r>
              <a:rPr b="0" lang="en-PH" sz="1800" spc="-1" strike="noStrike">
                <a:solidFill>
                  <a:srgbClr val="000000"/>
                </a:solidFill>
                <a:latin typeface="Lato"/>
                <a:ea typeface="îGëþ"/>
              </a:rPr>
              <a:t> Which phase of photosynthesis is the most significant part of the process? Why?</a:t>
            </a:r>
            <a:endParaRPr b="0" lang="en-PH" sz="1800" spc="-1" strike="noStrike">
              <a:latin typeface="Arial"/>
            </a:endParaRPr>
          </a:p>
          <a:p>
            <a:pPr>
              <a:lnSpc>
                <a:spcPct val="150000"/>
              </a:lnSpc>
              <a:buNone/>
            </a:pPr>
            <a:r>
              <a:rPr b="0" lang="en-PH" sz="1800" spc="-1" strike="noStrike">
                <a:solidFill>
                  <a:srgbClr val="000000"/>
                </a:solidFill>
                <a:latin typeface="Lato"/>
                <a:ea typeface="îGëþ"/>
              </a:rPr>
              <a:t>	</a:t>
            </a:r>
            <a:r>
              <a:rPr b="0" lang="en-PH" sz="1800" spc="-1" strike="noStrike">
                <a:solidFill>
                  <a:srgbClr val="000000"/>
                </a:solidFill>
                <a:latin typeface="Lato"/>
                <a:ea typeface="îGëþ"/>
              </a:rPr>
              <a:t>- Both. Because light-dependent and light-independent reactions are interrelated. The light-</a:t>
            </a:r>
            <a:r>
              <a:rPr b="0" lang="en-PH" sz="1800" spc="-1" strike="noStrike">
                <a:solidFill>
                  <a:srgbClr val="000000"/>
                </a:solidFill>
                <a:latin typeface="Lato"/>
                <a:ea typeface="îGëþ"/>
              </a:rPr>
              <a:t>	</a:t>
            </a:r>
            <a:r>
              <a:rPr b="0" lang="en-PH" sz="1800" spc="-1" strike="noStrike">
                <a:solidFill>
                  <a:srgbClr val="000000"/>
                </a:solidFill>
                <a:latin typeface="Lato"/>
                <a:ea typeface="îGëþ"/>
              </a:rPr>
              <a:t>	</a:t>
            </a:r>
            <a:r>
              <a:rPr b="0" lang="en-PH" sz="1800" spc="-1" strike="noStrike">
                <a:solidFill>
                  <a:srgbClr val="000000"/>
                </a:solidFill>
                <a:latin typeface="Lato"/>
                <a:ea typeface="îGëþ"/>
              </a:rPr>
              <a:t>  independent reaction cannot proceed without the light-dependent reaction.</a:t>
            </a:r>
            <a:endParaRPr b="0" lang="en-PH" sz="1800" spc="-1" strike="noStrike">
              <a:latin typeface="Arial"/>
            </a:endParaRPr>
          </a:p>
        </p:txBody>
      </p:sp>
      <p:sp>
        <p:nvSpPr>
          <p:cNvPr id="207" name=""/>
          <p:cNvSpPr/>
          <p:nvPr/>
        </p:nvSpPr>
        <p:spPr>
          <a:xfrm>
            <a:off x="5049360" y="1784880"/>
            <a:ext cx="2091960" cy="48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208" name=""/>
          <p:cNvSpPr/>
          <p:nvPr/>
        </p:nvSpPr>
        <p:spPr>
          <a:xfrm>
            <a:off x="4209480" y="768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3520" cy="339840"/>
          </a:xfrm>
          <a:prstGeom prst="rect">
            <a:avLst/>
          </a:prstGeom>
          <a:noFill/>
          <a:ln w="0">
            <a:noFill/>
          </a:ln>
        </p:spPr>
        <p:style>
          <a:lnRef idx="0"/>
          <a:fillRef idx="0"/>
          <a:effectRef idx="0"/>
          <a:fontRef idx="minor"/>
        </p:style>
      </p:sp>
      <p:sp>
        <p:nvSpPr>
          <p:cNvPr id="126" name=""/>
          <p:cNvSpPr/>
          <p:nvPr/>
        </p:nvSpPr>
        <p:spPr>
          <a:xfrm>
            <a:off x="10260000" y="5746320"/>
            <a:ext cx="174240" cy="339840"/>
          </a:xfrm>
          <a:prstGeom prst="rect">
            <a:avLst/>
          </a:prstGeom>
          <a:noFill/>
          <a:ln w="0">
            <a:noFill/>
          </a:ln>
        </p:spPr>
        <p:style>
          <a:lnRef idx="0"/>
          <a:fillRef idx="0"/>
          <a:effectRef idx="0"/>
          <a:fontRef idx="minor"/>
        </p:style>
      </p:sp>
      <p:sp>
        <p:nvSpPr>
          <p:cNvPr id="127" name=""/>
          <p:cNvSpPr/>
          <p:nvPr/>
        </p:nvSpPr>
        <p:spPr>
          <a:xfrm>
            <a:off x="4209480" y="1020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
        <p:nvSpPr>
          <p:cNvPr id="128" name=""/>
          <p:cNvSpPr/>
          <p:nvPr/>
        </p:nvSpPr>
        <p:spPr>
          <a:xfrm>
            <a:off x="684360" y="2636640"/>
            <a:ext cx="10821960" cy="1429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Plants are one of the most essential living organisms on Earth. They play an important role in the ecosystem. One of the wonderful characteristics of plants is that they can produce their own food through photosynthesis. These producers are important to many life forms on Earth by providing food. They feed the consumers that are not able to make their own food. Earlier, you recalled the things that are needed in photosynthesis and the products of this process.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560000" y="5400000"/>
            <a:ext cx="2873520" cy="339840"/>
          </a:xfrm>
          <a:prstGeom prst="rect">
            <a:avLst/>
          </a:prstGeom>
          <a:noFill/>
          <a:ln w="0">
            <a:noFill/>
          </a:ln>
        </p:spPr>
        <p:style>
          <a:lnRef idx="0"/>
          <a:fillRef idx="0"/>
          <a:effectRef idx="0"/>
          <a:fontRef idx="minor"/>
        </p:style>
      </p:sp>
      <p:sp>
        <p:nvSpPr>
          <p:cNvPr id="130" name=""/>
          <p:cNvSpPr/>
          <p:nvPr/>
        </p:nvSpPr>
        <p:spPr>
          <a:xfrm>
            <a:off x="10260000" y="5746320"/>
            <a:ext cx="174240" cy="339840"/>
          </a:xfrm>
          <a:prstGeom prst="rect">
            <a:avLst/>
          </a:prstGeom>
          <a:noFill/>
          <a:ln w="0">
            <a:noFill/>
          </a:ln>
        </p:spPr>
        <p:style>
          <a:lnRef idx="0"/>
          <a:fillRef idx="0"/>
          <a:effectRef idx="0"/>
          <a:fontRef idx="minor"/>
        </p:style>
      </p:sp>
      <p:sp>
        <p:nvSpPr>
          <p:cNvPr id="131" name=""/>
          <p:cNvSpPr/>
          <p:nvPr/>
        </p:nvSpPr>
        <p:spPr>
          <a:xfrm>
            <a:off x="549000" y="1908000"/>
            <a:ext cx="11092680" cy="1258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leaves of plants consist of several layers of cells. Plants, being autotrophic eukaryotes (organisms in which cells have a nucleus), have an organelle called a chloroplast. Chloroplast-containing cells are found in mesophyll. The mesophyll is the internal leaf tissue or a layer of cells found between the upper and lower epidermis. It is the major site of photosynthesis because it holds a large amount of chloroplasts.</a:t>
            </a:r>
            <a:endParaRPr b="0" lang="en-PH" sz="1800" spc="-1" strike="noStrike">
              <a:latin typeface="Arial"/>
            </a:endParaRPr>
          </a:p>
        </p:txBody>
      </p:sp>
      <p:pic>
        <p:nvPicPr>
          <p:cNvPr id="132" name="" descr=""/>
          <p:cNvPicPr/>
          <p:nvPr/>
        </p:nvPicPr>
        <p:blipFill>
          <a:blip r:embed="rId1"/>
          <a:stretch/>
        </p:blipFill>
        <p:spPr>
          <a:xfrm>
            <a:off x="4116240" y="3195000"/>
            <a:ext cx="3957480" cy="2544840"/>
          </a:xfrm>
          <a:prstGeom prst="rect">
            <a:avLst/>
          </a:prstGeom>
          <a:ln w="38160">
            <a:solidFill>
              <a:srgbClr val="b47804"/>
            </a:solidFill>
            <a:round/>
          </a:ln>
        </p:spPr>
      </p:pic>
      <p:sp>
        <p:nvSpPr>
          <p:cNvPr id="133" name=""/>
          <p:cNvSpPr/>
          <p:nvPr/>
        </p:nvSpPr>
        <p:spPr>
          <a:xfrm>
            <a:off x="4068360" y="5808600"/>
            <a:ext cx="3597120" cy="256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262626"/>
                </a:solidFill>
                <a:latin typeface="Lato"/>
                <a:ea typeface="DejaVu Sans"/>
              </a:rPr>
              <a:t>Zephyris, CC BY-SA 3.0, via Wikimedia commons</a:t>
            </a:r>
            <a:endParaRPr b="0" lang="en-PH" sz="1000" spc="-1" strike="noStrike">
              <a:latin typeface="Arial"/>
            </a:endParaRPr>
          </a:p>
        </p:txBody>
      </p:sp>
      <p:sp>
        <p:nvSpPr>
          <p:cNvPr id="134" name=""/>
          <p:cNvSpPr/>
          <p:nvPr/>
        </p:nvSpPr>
        <p:spPr>
          <a:xfrm>
            <a:off x="4209480" y="876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560000" y="5400000"/>
            <a:ext cx="2873520" cy="339840"/>
          </a:xfrm>
          <a:prstGeom prst="rect">
            <a:avLst/>
          </a:prstGeom>
          <a:noFill/>
          <a:ln w="0">
            <a:noFill/>
          </a:ln>
        </p:spPr>
        <p:style>
          <a:lnRef idx="0"/>
          <a:fillRef idx="0"/>
          <a:effectRef idx="0"/>
          <a:fontRef idx="minor"/>
        </p:style>
      </p:sp>
      <p:sp>
        <p:nvSpPr>
          <p:cNvPr id="136" name=""/>
          <p:cNvSpPr/>
          <p:nvPr/>
        </p:nvSpPr>
        <p:spPr>
          <a:xfrm>
            <a:off x="10260000" y="5746320"/>
            <a:ext cx="174240" cy="339840"/>
          </a:xfrm>
          <a:prstGeom prst="rect">
            <a:avLst/>
          </a:prstGeom>
          <a:noFill/>
          <a:ln w="0">
            <a:noFill/>
          </a:ln>
        </p:spPr>
        <p:style>
          <a:lnRef idx="0"/>
          <a:fillRef idx="0"/>
          <a:effectRef idx="0"/>
          <a:fontRef idx="minor"/>
        </p:style>
      </p:sp>
      <p:sp>
        <p:nvSpPr>
          <p:cNvPr id="137" name=""/>
          <p:cNvSpPr/>
          <p:nvPr/>
        </p:nvSpPr>
        <p:spPr>
          <a:xfrm>
            <a:off x="1775880" y="1944000"/>
            <a:ext cx="8638560" cy="5385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The most important internal parts of the leaf that are working during photosynthesis.</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pic>
        <p:nvPicPr>
          <p:cNvPr id="138" name="" descr=""/>
          <p:cNvPicPr/>
          <p:nvPr/>
        </p:nvPicPr>
        <p:blipFill>
          <a:blip r:embed="rId1"/>
          <a:stretch/>
        </p:blipFill>
        <p:spPr>
          <a:xfrm>
            <a:off x="3818160" y="3420000"/>
            <a:ext cx="4552920" cy="2645280"/>
          </a:xfrm>
          <a:prstGeom prst="rect">
            <a:avLst/>
          </a:prstGeom>
          <a:ln w="38160">
            <a:solidFill>
              <a:srgbClr val="b47804"/>
            </a:solidFill>
            <a:round/>
          </a:ln>
        </p:spPr>
      </p:pic>
      <p:sp>
        <p:nvSpPr>
          <p:cNvPr id="139" name=""/>
          <p:cNvSpPr/>
          <p:nvPr/>
        </p:nvSpPr>
        <p:spPr>
          <a:xfrm>
            <a:off x="248040" y="2665080"/>
            <a:ext cx="11694600" cy="7174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StarSymbol"/>
              <a:buAutoNum type="arabicPeriod"/>
            </a:pPr>
            <a:r>
              <a:rPr b="1" lang="en-PH" sz="1800" spc="-1" strike="noStrike">
                <a:solidFill>
                  <a:srgbClr val="000000"/>
                </a:solidFill>
                <a:latin typeface="Lato"/>
                <a:ea typeface="DejaVu Sans"/>
              </a:rPr>
              <a:t>Epidermis</a:t>
            </a:r>
            <a:r>
              <a:rPr b="0" lang="en-PH" sz="1800" spc="-1" strike="noStrike">
                <a:solidFill>
                  <a:srgbClr val="000000"/>
                </a:solidFill>
                <a:latin typeface="Lato"/>
                <a:ea typeface="DejaVu Sans"/>
              </a:rPr>
              <a:t> – It protects the upper and lower surfaces of the leaf. It secretes a waxy cuticle, which prevents the evaporation of water from the leaf tissue. It can trap a layer of moisture that prevents water loss.</a:t>
            </a:r>
            <a:endParaRPr b="0" lang="en-PH" sz="1800" spc="-1" strike="noStrike">
              <a:latin typeface="Arial"/>
            </a:endParaRPr>
          </a:p>
        </p:txBody>
      </p:sp>
      <p:sp>
        <p:nvSpPr>
          <p:cNvPr id="140" name=""/>
          <p:cNvSpPr/>
          <p:nvPr/>
        </p:nvSpPr>
        <p:spPr>
          <a:xfrm>
            <a:off x="4209480" y="876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7560000" y="5400000"/>
            <a:ext cx="2873520" cy="339840"/>
          </a:xfrm>
          <a:prstGeom prst="rect">
            <a:avLst/>
          </a:prstGeom>
          <a:noFill/>
          <a:ln w="0">
            <a:noFill/>
          </a:ln>
        </p:spPr>
        <p:style>
          <a:lnRef idx="0"/>
          <a:fillRef idx="0"/>
          <a:effectRef idx="0"/>
          <a:fontRef idx="minor"/>
        </p:style>
      </p:sp>
      <p:sp>
        <p:nvSpPr>
          <p:cNvPr id="142" name=""/>
          <p:cNvSpPr/>
          <p:nvPr/>
        </p:nvSpPr>
        <p:spPr>
          <a:xfrm>
            <a:off x="10260000" y="5746320"/>
            <a:ext cx="174240" cy="339840"/>
          </a:xfrm>
          <a:prstGeom prst="rect">
            <a:avLst/>
          </a:prstGeom>
          <a:noFill/>
          <a:ln w="0">
            <a:noFill/>
          </a:ln>
        </p:spPr>
        <p:style>
          <a:lnRef idx="0"/>
          <a:fillRef idx="0"/>
          <a:effectRef idx="0"/>
          <a:fontRef idx="minor"/>
        </p:style>
      </p:sp>
      <p:sp>
        <p:nvSpPr>
          <p:cNvPr id="143" name=""/>
          <p:cNvSpPr/>
          <p:nvPr/>
        </p:nvSpPr>
        <p:spPr>
          <a:xfrm>
            <a:off x="696600" y="1872000"/>
            <a:ext cx="10797120" cy="1329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startAt="2"/>
            </a:pPr>
            <a:r>
              <a:rPr b="1" lang="en-PH" sz="1800" spc="-1" strike="noStrike">
                <a:solidFill>
                  <a:srgbClr val="000000"/>
                </a:solidFill>
                <a:latin typeface="Lato"/>
                <a:ea typeface="DejaVu Sans"/>
              </a:rPr>
              <a:t>Mesophyll</a:t>
            </a:r>
            <a:r>
              <a:rPr b="0" lang="en-PH" sz="1800" spc="-1" strike="noStrike">
                <a:solidFill>
                  <a:srgbClr val="000000"/>
                </a:solidFill>
                <a:latin typeface="Lato"/>
                <a:ea typeface="DejaVu Sans"/>
              </a:rPr>
              <a:t> – It makes up most of the interior part of the leaves. The word mesophyll comes from two Greek words mesos, which means middle, and phyllo, which means leaf. It is one of the specialized tissues that allows photosynthetic activities in a leaf. It consists mainly of two types of cells: </a:t>
            </a:r>
            <a:r>
              <a:rPr b="1" lang="en-PH" sz="1800" spc="-1" strike="noStrike">
                <a:solidFill>
                  <a:srgbClr val="000000"/>
                </a:solidFill>
                <a:latin typeface="Lato"/>
                <a:ea typeface="DejaVu Sans"/>
              </a:rPr>
              <a:t>palisade cells </a:t>
            </a:r>
            <a:r>
              <a:rPr b="0" lang="en-PH" sz="1800" spc="-1" strike="noStrike">
                <a:solidFill>
                  <a:srgbClr val="000000"/>
                </a:solidFill>
                <a:latin typeface="Lato"/>
                <a:ea typeface="DejaVu Sans"/>
              </a:rPr>
              <a:t>and</a:t>
            </a:r>
            <a:r>
              <a:rPr b="1" lang="en-PH" sz="1800" spc="-1" strike="noStrike">
                <a:solidFill>
                  <a:srgbClr val="000000"/>
                </a:solidFill>
                <a:latin typeface="Lato"/>
                <a:ea typeface="DejaVu Sans"/>
              </a:rPr>
              <a:t> spongy parenchymal cells.</a:t>
            </a:r>
            <a:endParaRPr b="0" lang="en-PH" sz="1800" spc="-1" strike="noStrike">
              <a:latin typeface="Arial"/>
            </a:endParaRPr>
          </a:p>
        </p:txBody>
      </p:sp>
      <p:pic>
        <p:nvPicPr>
          <p:cNvPr id="144" name="" descr=""/>
          <p:cNvPicPr/>
          <p:nvPr/>
        </p:nvPicPr>
        <p:blipFill>
          <a:blip r:embed="rId1"/>
          <a:stretch/>
        </p:blipFill>
        <p:spPr>
          <a:xfrm>
            <a:off x="4059000" y="3384000"/>
            <a:ext cx="4072320" cy="2697120"/>
          </a:xfrm>
          <a:prstGeom prst="rect">
            <a:avLst/>
          </a:prstGeom>
          <a:ln w="38160">
            <a:solidFill>
              <a:srgbClr val="b47804"/>
            </a:solidFill>
            <a:round/>
          </a:ln>
        </p:spPr>
      </p:pic>
      <p:sp>
        <p:nvSpPr>
          <p:cNvPr id="145" name=""/>
          <p:cNvSpPr/>
          <p:nvPr/>
        </p:nvSpPr>
        <p:spPr>
          <a:xfrm>
            <a:off x="4209480" y="876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560000" y="5400000"/>
            <a:ext cx="2873520" cy="339840"/>
          </a:xfrm>
          <a:prstGeom prst="rect">
            <a:avLst/>
          </a:prstGeom>
          <a:noFill/>
          <a:ln w="0">
            <a:noFill/>
          </a:ln>
        </p:spPr>
        <p:style>
          <a:lnRef idx="0"/>
          <a:fillRef idx="0"/>
          <a:effectRef idx="0"/>
          <a:fontRef idx="minor"/>
        </p:style>
      </p:sp>
      <p:sp>
        <p:nvSpPr>
          <p:cNvPr id="147" name=""/>
          <p:cNvSpPr/>
          <p:nvPr/>
        </p:nvSpPr>
        <p:spPr>
          <a:xfrm>
            <a:off x="10260000" y="5746320"/>
            <a:ext cx="174240" cy="339840"/>
          </a:xfrm>
          <a:prstGeom prst="rect">
            <a:avLst/>
          </a:prstGeom>
          <a:noFill/>
          <a:ln w="0">
            <a:noFill/>
          </a:ln>
        </p:spPr>
        <p:style>
          <a:lnRef idx="0"/>
          <a:fillRef idx="0"/>
          <a:effectRef idx="0"/>
          <a:fontRef idx="minor"/>
        </p:style>
      </p:sp>
      <p:sp>
        <p:nvSpPr>
          <p:cNvPr id="148" name=""/>
          <p:cNvSpPr/>
          <p:nvPr/>
        </p:nvSpPr>
        <p:spPr>
          <a:xfrm>
            <a:off x="430560" y="2448000"/>
            <a:ext cx="11329560" cy="2338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None/>
              <a:tabLst>
                <a:tab algn="l" pos="0"/>
              </a:tabLst>
            </a:pPr>
            <a:r>
              <a:rPr b="1" lang="en-PH" sz="1800" spc="-1" strike="noStrike">
                <a:solidFill>
                  <a:srgbClr val="000000"/>
                </a:solidFill>
                <a:latin typeface="Lato"/>
                <a:ea typeface="DejaVu Sans"/>
              </a:rPr>
              <a:t>Palisade Cells</a:t>
            </a:r>
            <a:r>
              <a:rPr b="0" lang="en-PH" sz="1800" spc="-1" strike="noStrike">
                <a:solidFill>
                  <a:srgbClr val="000000"/>
                </a:solidFill>
                <a:latin typeface="Lato"/>
                <a:ea typeface="DejaVu Sans"/>
              </a:rPr>
              <a:t> – These are found on the top part of a leaf exposed to the light beneath the upper epidermis. They are packed full of chlorophyll and specialized cells for trapping light and hence, facilitate the penetration of the light. These cells are closely packed together and have elongated and cylindrical shapes that enable them to hold around 70% of chloroplasts, which plays a significant role in photosynthesis.</a:t>
            </a:r>
            <a:endParaRPr b="0" lang="en-PH" sz="1800" spc="-1" strike="noStrike">
              <a:latin typeface="Arial"/>
            </a:endParaRPr>
          </a:p>
          <a:p>
            <a:pPr marL="216000" indent="-216000" algn="just">
              <a:lnSpc>
                <a:spcPct val="115000"/>
              </a:lnSpc>
              <a:buNone/>
              <a:tabLst>
                <a:tab algn="l" pos="0"/>
              </a:tabLst>
            </a:pPr>
            <a:r>
              <a:rPr b="1" lang="en-PH" sz="1800" spc="-1" strike="noStrike">
                <a:solidFill>
                  <a:srgbClr val="000000"/>
                </a:solidFill>
                <a:latin typeface="Lato"/>
                <a:ea typeface="DejaVu Sans"/>
              </a:rPr>
              <a:t>Spongy Cells</a:t>
            </a:r>
            <a:r>
              <a:rPr b="0" lang="en-PH" sz="1800" spc="-1" strike="noStrike">
                <a:solidFill>
                  <a:srgbClr val="000000"/>
                </a:solidFill>
                <a:latin typeface="Lato"/>
                <a:ea typeface="DejaVu Sans"/>
              </a:rPr>
              <a:t> – Unlike the palisade cells, these cells have an irregular shape and are packed loosely, giving them more space for gas exchange during photosynthesis. Fewer chloroplasts are found in these cells as compared to the palisade cells.</a:t>
            </a:r>
            <a:endParaRPr b="0" lang="en-PH" sz="1800" spc="-1" strike="noStrike">
              <a:latin typeface="Arial"/>
            </a:endParaRPr>
          </a:p>
        </p:txBody>
      </p:sp>
      <p:sp>
        <p:nvSpPr>
          <p:cNvPr id="149" name=""/>
          <p:cNvSpPr/>
          <p:nvPr/>
        </p:nvSpPr>
        <p:spPr>
          <a:xfrm>
            <a:off x="4209480" y="912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7560000" y="5400000"/>
            <a:ext cx="2873520" cy="339840"/>
          </a:xfrm>
          <a:prstGeom prst="rect">
            <a:avLst/>
          </a:prstGeom>
          <a:noFill/>
          <a:ln w="0">
            <a:noFill/>
          </a:ln>
        </p:spPr>
        <p:style>
          <a:lnRef idx="0"/>
          <a:fillRef idx="0"/>
          <a:effectRef idx="0"/>
          <a:fontRef idx="minor"/>
        </p:style>
      </p:sp>
      <p:sp>
        <p:nvSpPr>
          <p:cNvPr id="151" name=""/>
          <p:cNvSpPr/>
          <p:nvPr/>
        </p:nvSpPr>
        <p:spPr>
          <a:xfrm>
            <a:off x="10260000" y="5746320"/>
            <a:ext cx="174240" cy="339840"/>
          </a:xfrm>
          <a:prstGeom prst="rect">
            <a:avLst/>
          </a:prstGeom>
          <a:noFill/>
          <a:ln w="0">
            <a:noFill/>
          </a:ln>
        </p:spPr>
        <p:style>
          <a:lnRef idx="0"/>
          <a:fillRef idx="0"/>
          <a:effectRef idx="0"/>
          <a:fontRef idx="minor"/>
        </p:style>
      </p:sp>
      <p:sp>
        <p:nvSpPr>
          <p:cNvPr id="152" name=""/>
          <p:cNvSpPr/>
          <p:nvPr/>
        </p:nvSpPr>
        <p:spPr>
          <a:xfrm>
            <a:off x="876600" y="1629000"/>
            <a:ext cx="10437120" cy="1609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startAt="3"/>
            </a:pPr>
            <a:r>
              <a:rPr b="1" lang="en-PH" sz="1800" spc="-1" strike="noStrike">
                <a:solidFill>
                  <a:srgbClr val="000000"/>
                </a:solidFill>
                <a:latin typeface="Lato"/>
                <a:ea typeface="DejaVu Sans"/>
              </a:rPr>
              <a:t>Stomata</a:t>
            </a:r>
            <a:r>
              <a:rPr b="0" lang="en-PH" sz="1800" spc="-1" strike="noStrike">
                <a:solidFill>
                  <a:srgbClr val="000000"/>
                </a:solidFill>
                <a:latin typeface="Lato"/>
                <a:ea typeface="DejaVu Sans"/>
              </a:rPr>
              <a:t> – This term came from the Greek word stoma, which means “mouth.” These are pores or openings found in the leaves and the stem epidermis. They serve as the doorway for the carbon dioxide (CO2</a:t>
            </a:r>
            <a:r>
              <a:rPr b="0" lang="en-PH" sz="1800" spc="-1" strike="noStrike">
                <a:solidFill>
                  <a:srgbClr val="000000"/>
                </a:solidFill>
                <a:latin typeface="Lato"/>
                <a:ea typeface="îGëþ"/>
              </a:rPr>
              <a:t>) to diffuse into the leaves, making its way through the gaps in the airy-layer cells (spongy mesophyll) and then to the palisade layers for photosynthesis. The sausage-shaped guard cells control the opening and closing of these pores.</a:t>
            </a:r>
            <a:endParaRPr b="0" lang="en-PH" sz="1800" spc="-1" strike="noStrike">
              <a:latin typeface="Arial"/>
            </a:endParaRPr>
          </a:p>
        </p:txBody>
      </p:sp>
      <p:pic>
        <p:nvPicPr>
          <p:cNvPr id="153" name="" descr=""/>
          <p:cNvPicPr/>
          <p:nvPr/>
        </p:nvPicPr>
        <p:blipFill>
          <a:blip r:embed="rId1"/>
          <a:stretch/>
        </p:blipFill>
        <p:spPr>
          <a:xfrm>
            <a:off x="3753360" y="3420000"/>
            <a:ext cx="4682160" cy="2469960"/>
          </a:xfrm>
          <a:prstGeom prst="rect">
            <a:avLst/>
          </a:prstGeom>
          <a:ln w="38160">
            <a:solidFill>
              <a:srgbClr val="b47804"/>
            </a:solidFill>
            <a:round/>
          </a:ln>
        </p:spPr>
      </p:pic>
      <p:sp>
        <p:nvSpPr>
          <p:cNvPr id="154" name=""/>
          <p:cNvSpPr/>
          <p:nvPr/>
        </p:nvSpPr>
        <p:spPr>
          <a:xfrm>
            <a:off x="4209480" y="768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7560000" y="5400000"/>
            <a:ext cx="2873520" cy="339840"/>
          </a:xfrm>
          <a:prstGeom prst="rect">
            <a:avLst/>
          </a:prstGeom>
          <a:noFill/>
          <a:ln w="0">
            <a:noFill/>
          </a:ln>
        </p:spPr>
        <p:style>
          <a:lnRef idx="0"/>
          <a:fillRef idx="0"/>
          <a:effectRef idx="0"/>
          <a:fontRef idx="minor"/>
        </p:style>
      </p:sp>
      <p:sp>
        <p:nvSpPr>
          <p:cNvPr id="156" name=""/>
          <p:cNvSpPr/>
          <p:nvPr/>
        </p:nvSpPr>
        <p:spPr>
          <a:xfrm>
            <a:off x="10260000" y="5746320"/>
            <a:ext cx="174240" cy="339840"/>
          </a:xfrm>
          <a:prstGeom prst="rect">
            <a:avLst/>
          </a:prstGeom>
          <a:noFill/>
          <a:ln w="0">
            <a:noFill/>
          </a:ln>
        </p:spPr>
        <p:style>
          <a:lnRef idx="0"/>
          <a:fillRef idx="0"/>
          <a:effectRef idx="0"/>
          <a:fontRef idx="minor"/>
        </p:style>
      </p:sp>
      <p:sp>
        <p:nvSpPr>
          <p:cNvPr id="157" name=""/>
          <p:cNvSpPr/>
          <p:nvPr/>
        </p:nvSpPr>
        <p:spPr>
          <a:xfrm>
            <a:off x="588240" y="1990080"/>
            <a:ext cx="11013840" cy="33368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Font typeface="StarSymbol"/>
              <a:buAutoNum type="arabicPeriod" startAt="4"/>
            </a:pPr>
            <a:r>
              <a:rPr b="1" lang="en-PH" sz="1800" spc="-1" strike="noStrike">
                <a:solidFill>
                  <a:srgbClr val="000000"/>
                </a:solidFill>
                <a:latin typeface="Lato"/>
                <a:ea typeface="DejaVu Sans"/>
              </a:rPr>
              <a:t>Vascular bundles</a:t>
            </a:r>
            <a:r>
              <a:rPr b="0" lang="en-PH" sz="1800" spc="-1" strike="noStrike">
                <a:solidFill>
                  <a:srgbClr val="000000"/>
                </a:solidFill>
                <a:latin typeface="Lato"/>
                <a:ea typeface="DejaVu Sans"/>
              </a:rPr>
              <a:t> – These contain xylem and phloem tubes that make up the vascular Tissue of the plants.</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Xylem</a:t>
            </a:r>
            <a:r>
              <a:rPr b="0" lang="en-PH" sz="1800" spc="-1" strike="noStrike">
                <a:solidFill>
                  <a:srgbClr val="000000"/>
                </a:solidFill>
                <a:latin typeface="Lato"/>
                <a:ea typeface="DejaVu Sans"/>
              </a:rPr>
              <a:t> – It transports water and minerals from roots through the stem or trunks,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branches, and leaves.</a:t>
            </a:r>
            <a:endParaRPr b="0" lang="en-PH" sz="1800" spc="-1" strike="noStrike">
              <a:latin typeface="Arial"/>
            </a:endParaRPr>
          </a:p>
          <a:p>
            <a:pPr lvl="2" marL="648000" indent="-216000">
              <a:lnSpc>
                <a:spcPct val="115000"/>
              </a:lnSpc>
              <a:buClr>
                <a:srgbClr val="000000"/>
              </a:buClr>
              <a:buSzPct val="45000"/>
              <a:buFont typeface="Wingdings" charset="2"/>
              <a:buChar char=""/>
            </a:pPr>
            <a:r>
              <a:rPr b="0" lang="en-PH" sz="1800" spc="-1" strike="noStrike">
                <a:solidFill>
                  <a:srgbClr val="000000"/>
                </a:solidFill>
                <a:latin typeface="Lato"/>
                <a:ea typeface="DejaVu Sans"/>
              </a:rPr>
              <a:t>b. </a:t>
            </a:r>
            <a:r>
              <a:rPr b="1" lang="en-PH" sz="1800" spc="-1" strike="noStrike">
                <a:solidFill>
                  <a:srgbClr val="000000"/>
                </a:solidFill>
                <a:latin typeface="Lato"/>
                <a:ea typeface="DejaVu Sans"/>
              </a:rPr>
              <a:t>Phloem</a:t>
            </a:r>
            <a:r>
              <a:rPr b="0" lang="en-PH" sz="1800" spc="-1" strike="noStrike">
                <a:solidFill>
                  <a:srgbClr val="000000"/>
                </a:solidFill>
                <a:latin typeface="Lato"/>
                <a:ea typeface="DejaVu Sans"/>
              </a:rPr>
              <a:t> – It moves important sugar or food substances that plants have produced into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the branches, fruits, trunks, and roots.</a:t>
            </a:r>
            <a:endParaRPr b="0" lang="en-PH" sz="1800" spc="-1" strike="noStrike">
              <a:latin typeface="Arial"/>
            </a:endParaRPr>
          </a:p>
          <a:p>
            <a:pPr marL="216000" indent="-216000" algn="just">
              <a:lnSpc>
                <a:spcPct val="115000"/>
              </a:lnSpc>
              <a:buClr>
                <a:srgbClr val="000000"/>
              </a:buClr>
              <a:buFont typeface="StarSymbol"/>
              <a:buAutoNum type="arabicPeriod" startAt="4"/>
            </a:pPr>
            <a:r>
              <a:rPr b="1" lang="en-PH" sz="1800" spc="-1" strike="noStrike">
                <a:solidFill>
                  <a:srgbClr val="000000"/>
                </a:solidFill>
                <a:latin typeface="Lato"/>
                <a:ea typeface="DejaVu Sans"/>
              </a:rPr>
              <a:t>Chlorophyll</a:t>
            </a:r>
            <a:r>
              <a:rPr b="0" lang="en-PH" sz="1800" spc="-1" strike="noStrike">
                <a:solidFill>
                  <a:srgbClr val="000000"/>
                </a:solidFill>
                <a:latin typeface="Lato"/>
                <a:ea typeface="DejaVu Sans"/>
              </a:rPr>
              <a:t> </a:t>
            </a:r>
            <a:r>
              <a:rPr b="0" lang="en-PH" sz="1800" spc="-1" strike="noStrike">
                <a:solidFill>
                  <a:srgbClr val="000000"/>
                </a:solidFill>
                <a:latin typeface="Lato"/>
                <a:ea typeface="îGëþ"/>
              </a:rPr>
              <a:t>– It is a green pigment that can absorb light at different wavelengths. It can be found in the chloroplast. Primarily, chlorophyll gives plants a green color. It plays a vital role in photosynthesis by trapping light (sunlight). The absorbed radiant energy is used to produce glucose and oxygen from carbon dioxide and water during photosynthesis.</a:t>
            </a:r>
            <a:endParaRPr b="0" lang="en-PH" sz="1800" spc="-1" strike="noStrike">
              <a:latin typeface="Arial"/>
            </a:endParaRPr>
          </a:p>
        </p:txBody>
      </p:sp>
      <p:sp>
        <p:nvSpPr>
          <p:cNvPr id="158" name=""/>
          <p:cNvSpPr/>
          <p:nvPr/>
        </p:nvSpPr>
        <p:spPr>
          <a:xfrm>
            <a:off x="4209480" y="804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7560000" y="5400000"/>
            <a:ext cx="2873520" cy="339840"/>
          </a:xfrm>
          <a:prstGeom prst="rect">
            <a:avLst/>
          </a:prstGeom>
          <a:noFill/>
          <a:ln w="0">
            <a:noFill/>
          </a:ln>
        </p:spPr>
        <p:style>
          <a:lnRef idx="0"/>
          <a:fillRef idx="0"/>
          <a:effectRef idx="0"/>
          <a:fontRef idx="minor"/>
        </p:style>
      </p:sp>
      <p:sp>
        <p:nvSpPr>
          <p:cNvPr id="160" name=""/>
          <p:cNvSpPr/>
          <p:nvPr/>
        </p:nvSpPr>
        <p:spPr>
          <a:xfrm>
            <a:off x="10260000" y="5746320"/>
            <a:ext cx="174240" cy="339840"/>
          </a:xfrm>
          <a:prstGeom prst="rect">
            <a:avLst/>
          </a:prstGeom>
          <a:noFill/>
          <a:ln w="0">
            <a:noFill/>
          </a:ln>
        </p:spPr>
        <p:style>
          <a:lnRef idx="0"/>
          <a:fillRef idx="0"/>
          <a:effectRef idx="0"/>
          <a:fontRef idx="minor"/>
        </p:style>
      </p:sp>
      <p:sp>
        <p:nvSpPr>
          <p:cNvPr id="161" name=""/>
          <p:cNvSpPr/>
          <p:nvPr/>
        </p:nvSpPr>
        <p:spPr>
          <a:xfrm>
            <a:off x="876600" y="2037960"/>
            <a:ext cx="10437120" cy="660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6"/>
            </a:pPr>
            <a:r>
              <a:rPr b="1" lang="en-PH" sz="1800" spc="-1" strike="noStrike">
                <a:solidFill>
                  <a:srgbClr val="000000"/>
                </a:solidFill>
                <a:latin typeface="Lato"/>
                <a:ea typeface="DejaVu Sans"/>
              </a:rPr>
              <a:t>Chloroplast</a:t>
            </a:r>
            <a:r>
              <a:rPr b="0" lang="en-PH" sz="1800" spc="-1" strike="noStrike">
                <a:solidFill>
                  <a:srgbClr val="000000"/>
                </a:solidFill>
                <a:latin typeface="Lato"/>
                <a:ea typeface="DejaVu Sans"/>
              </a:rPr>
              <a:t> – It is an organelle that can be found in the cells of the mesophyll and contains the green pigment called chlorophyll. It is the main site for photosynthesis.  It has the following parts:</a:t>
            </a:r>
            <a:endParaRPr b="0" lang="en-PH" sz="1800" spc="-1" strike="noStrike">
              <a:latin typeface="Arial"/>
            </a:endParaRPr>
          </a:p>
        </p:txBody>
      </p:sp>
      <p:sp>
        <p:nvSpPr>
          <p:cNvPr id="162" name=""/>
          <p:cNvSpPr/>
          <p:nvPr/>
        </p:nvSpPr>
        <p:spPr>
          <a:xfrm>
            <a:off x="610560" y="2880000"/>
            <a:ext cx="10969560" cy="2338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lphaLcParenR"/>
              <a:tabLst>
                <a:tab algn="l" pos="0"/>
              </a:tabLst>
            </a:pPr>
            <a:r>
              <a:rPr b="1" lang="en-PH" sz="1800" spc="-1" strike="noStrike">
                <a:solidFill>
                  <a:srgbClr val="000000"/>
                </a:solidFill>
                <a:latin typeface="Lato"/>
                <a:ea typeface="DejaVu Sans"/>
              </a:rPr>
              <a:t>Outer Membrane (Smooth Outer Membrane)</a:t>
            </a:r>
            <a:r>
              <a:rPr b="0" lang="en-PH" sz="1800" spc="-1" strike="noStrike">
                <a:solidFill>
                  <a:srgbClr val="000000"/>
                </a:solidFill>
                <a:latin typeface="Lato"/>
                <a:ea typeface="DejaVu Sans"/>
              </a:rPr>
              <a:t> – It is the “envelope” that encloses the chloroplast. It serves as the physical barrier between the organelle and the   surrounding environment.</a:t>
            </a:r>
            <a:endParaRPr b="0" lang="en-PH" sz="1800" spc="-1" strike="noStrike">
              <a:latin typeface="Arial"/>
            </a:endParaRPr>
          </a:p>
          <a:p>
            <a:pPr marL="216000" indent="-216000" algn="just">
              <a:lnSpc>
                <a:spcPct val="115000"/>
              </a:lnSpc>
              <a:buClr>
                <a:srgbClr val="000000"/>
              </a:buClr>
              <a:buFont typeface="StarSymbol"/>
              <a:buAutoNum type="alphaLcParenR"/>
              <a:tabLst>
                <a:tab algn="l" pos="0"/>
              </a:tabLst>
            </a:pPr>
            <a:r>
              <a:rPr b="1" lang="en-PH" sz="1800" spc="-1" strike="noStrike">
                <a:solidFill>
                  <a:srgbClr val="000000"/>
                </a:solidFill>
                <a:latin typeface="Lato"/>
                <a:ea typeface="DejaVu Sans"/>
              </a:rPr>
              <a:t>Inner Membrane</a:t>
            </a:r>
            <a:r>
              <a:rPr b="0" lang="en-PH" sz="1800" spc="-1" strike="noStrike">
                <a:solidFill>
                  <a:srgbClr val="000000"/>
                </a:solidFill>
                <a:latin typeface="Lato"/>
                <a:ea typeface="DejaVu Sans"/>
              </a:rPr>
              <a:t> – It regulates the passage of materials in and out of the chloroplast. It surrounds the stroma and grana.</a:t>
            </a:r>
            <a:endParaRPr b="0" lang="en-PH" sz="1800" spc="-1" strike="noStrike">
              <a:latin typeface="Arial"/>
            </a:endParaRPr>
          </a:p>
          <a:p>
            <a:pPr marL="216000" indent="-216000" algn="just">
              <a:lnSpc>
                <a:spcPct val="115000"/>
              </a:lnSpc>
              <a:buClr>
                <a:srgbClr val="000000"/>
              </a:buClr>
              <a:buFont typeface="StarSymbol"/>
              <a:buAutoNum type="alphaLcParenR"/>
              <a:tabLst>
                <a:tab algn="l" pos="0"/>
              </a:tabLst>
            </a:pPr>
            <a:r>
              <a:rPr b="1" lang="en-PH" sz="1800" spc="-1" strike="noStrike">
                <a:solidFill>
                  <a:srgbClr val="000000"/>
                </a:solidFill>
                <a:latin typeface="Lato"/>
                <a:ea typeface="DejaVu Sans"/>
              </a:rPr>
              <a:t>Stroma</a:t>
            </a:r>
            <a:r>
              <a:rPr b="0" lang="en-PH" sz="1800" spc="-1" strike="noStrike">
                <a:solidFill>
                  <a:srgbClr val="000000"/>
                </a:solidFill>
                <a:latin typeface="Lato"/>
                <a:ea typeface="DejaVu Sans"/>
              </a:rPr>
              <a:t> </a:t>
            </a:r>
            <a:r>
              <a:rPr b="0" lang="en-PH" sz="1800" spc="-1" strike="noStrike">
                <a:solidFill>
                  <a:srgbClr val="000000"/>
                </a:solidFill>
                <a:latin typeface="Lato"/>
                <a:ea typeface="îGëþ"/>
              </a:rPr>
              <a:t>– It is a colorless fluid within the inner membrane of the chloroplast that is rich in protein and contains enzymes that incorporate carbon dioxide into sugars. It surrounds the thylakoid membrane and grana.</a:t>
            </a:r>
            <a:endParaRPr b="0" lang="en-PH" sz="1800" spc="-1" strike="noStrike">
              <a:latin typeface="Arial"/>
            </a:endParaRPr>
          </a:p>
        </p:txBody>
      </p:sp>
      <p:sp>
        <p:nvSpPr>
          <p:cNvPr id="163" name=""/>
          <p:cNvSpPr/>
          <p:nvPr/>
        </p:nvSpPr>
        <p:spPr>
          <a:xfrm>
            <a:off x="4209480" y="876960"/>
            <a:ext cx="377208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Photosynthesis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2023-07-13T14:36:08Z</dcterms:modified>
  <cp:revision>120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