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slideLayouts/slideLayout19.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7.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13.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_rels/slideLayout17.xml.rels" ContentType="application/vnd.openxmlformats-package.relationships+xml"/>
  <Override PartName="/ppt/slideLayouts/_rels/slideLayout10.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s/_rels/slide18.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xml.rels" ContentType="application/vnd.openxmlformats-package.relationships+xml"/>
  <Override PartName="/ppt/slides/_rels/slide14.xml.rels" ContentType="application/vnd.openxmlformats-package.relationships+xml"/>
  <Override PartName="/ppt/slides/_rels/slide22.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0.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0.xml" ContentType="application/vnd.openxmlformats-officedocument.presentationml.slide+xml"/>
  <Override PartName="/ppt/slides/slide7.xml" ContentType="application/vnd.openxmlformats-officedocument.presentationml.slide+xml"/>
  <Override PartName="/ppt/slides/slide2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2.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_rels/presentation.xml.rels" ContentType="application/vnd.openxmlformats-package.relationships+xml"/>
  <Override PartName="/ppt/media/image51.png" ContentType="image/png"/>
  <Override PartName="/ppt/media/image36.png" ContentType="image/png"/>
  <Override PartName="/ppt/media/image52.png" ContentType="image/png"/>
  <Override PartName="/ppt/media/image37.png" ContentType="image/png"/>
  <Override PartName="/ppt/media/image53.png" ContentType="image/png"/>
  <Override PartName="/ppt/media/image1.png" ContentType="image/png"/>
  <Override PartName="/ppt/media/image38.png" ContentType="image/png"/>
  <Override PartName="/ppt/media/image54.png" ContentType="image/png"/>
  <Override PartName="/ppt/media/image2.png" ContentType="image/png"/>
  <Override PartName="/ppt/media/image39.png" ContentType="image/png"/>
  <Override PartName="/ppt/media/image56.png" ContentType="image/png"/>
  <Override PartName="/ppt/media/image4.png" ContentType="image/png"/>
  <Override PartName="/ppt/media/image21.png" ContentType="image/png"/>
  <Override PartName="/ppt/media/image22.png" ContentType="image/png"/>
  <Override PartName="/ppt/media/image8.png" ContentType="image/png"/>
  <Override PartName="/ppt/media/image58.png" ContentType="image/png"/>
  <Override PartName="/ppt/media/image6.png" ContentType="image/png"/>
  <Override PartName="/ppt/media/image23.png" ContentType="image/png"/>
  <Override PartName="/ppt/media/image9.png" ContentType="image/png"/>
  <Override PartName="/ppt/media/image7.png" ContentType="image/png"/>
  <Override PartName="/ppt/media/image59.png" ContentType="image/png"/>
  <Override PartName="/ppt/media/image24.png" ContentType="image/png"/>
  <Override PartName="/ppt/media/image101.png" ContentType="image/png"/>
  <Override PartName="/ppt/media/image10.png" ContentType="image/png"/>
  <Override PartName="/ppt/media/image69.png" ContentType="image/png"/>
  <Override PartName="/ppt/media/image103.png" ContentType="image/png"/>
  <Override PartName="/ppt/media/image12.png" ContentType="image/png"/>
  <Override PartName="/ppt/media/image104.png" ContentType="image/png"/>
  <Override PartName="/ppt/media/image13.png" ContentType="image/png"/>
  <Override PartName="/ppt/media/image105.png" ContentType="image/png"/>
  <Override PartName="/ppt/media/image14.png" ContentType="image/png"/>
  <Override PartName="/ppt/media/image106.png" ContentType="image/png"/>
  <Override PartName="/ppt/media/image15.png" ContentType="image/png"/>
  <Override PartName="/ppt/media/image90.png" ContentType="image/png"/>
  <Override PartName="/ppt/media/image107.png" ContentType="image/png"/>
  <Override PartName="/ppt/media/image16.png" ContentType="image/png"/>
  <Override PartName="/ppt/media/image91.png" ContentType="image/png"/>
  <Override PartName="/ppt/media/image108.png" ContentType="image/png"/>
  <Override PartName="/ppt/media/image17.png" ContentType="image/png"/>
  <Override PartName="/ppt/media/image92.png" ContentType="image/png"/>
  <Override PartName="/ppt/media/image109.png" ContentType="image/png"/>
  <Override PartName="/ppt/media/image18.png" ContentType="image/png"/>
  <Override PartName="/ppt/media/image93.png" ContentType="image/png"/>
  <Override PartName="/ppt/media/image19.png" ContentType="image/png"/>
  <Override PartName="/ppt/media/image94.png" ContentType="image/png"/>
  <Override PartName="/ppt/media/image111.png" ContentType="image/png"/>
  <Override PartName="/ppt/media/image20.png" ContentType="image/png"/>
  <Override PartName="/ppt/media/image79.png" ContentType="image/png"/>
  <Override PartName="/ppt/media/image57.png" ContentType="image/png"/>
  <Override PartName="/ppt/media/image5.png" ContentType="image/png"/>
  <Override PartName="/ppt/media/image55.png" ContentType="image/png"/>
  <Override PartName="/ppt/media/image3.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89.png" ContentType="image/png"/>
  <Override PartName="/ppt/media/image31.png" ContentType="image/png"/>
  <Override PartName="/ppt/media/image32.png" ContentType="image/png"/>
  <Override PartName="/ppt/media/image33.png" ContentType="image/png"/>
  <Override PartName="/ppt/media/image99.png" ContentType="image/png"/>
  <Override PartName="/ppt/media/image40.png" ContentType="image/png"/>
  <Override PartName="/ppt/media/image41.png" ContentType="image/png"/>
  <Override PartName="/ppt/media/image50.png" ContentType="image/png"/>
  <Override PartName="/ppt/media/image60.png" ContentType="image/png"/>
  <Override PartName="/ppt/media/image61.png" ContentType="image/png"/>
  <Override PartName="/ppt/media/image62.png" ContentType="image/png"/>
  <Override PartName="/ppt/media/image63.png" ContentType="image/png"/>
  <Override PartName="/ppt/media/image64.png" ContentType="image/png"/>
  <Override PartName="/ppt/media/image65.png" ContentType="image/png"/>
  <Override PartName="/ppt/media/image67.png" ContentType="image/png"/>
  <Override PartName="/ppt/media/image68.png" ContentType="image/png"/>
  <Override PartName="/ppt/media/image70.png" ContentType="image/png"/>
  <Override PartName="/ppt/media/image71.png" ContentType="image/png"/>
  <Override PartName="/ppt/media/image73.png" ContentType="image/png"/>
  <Override PartName="/ppt/media/image74.png" ContentType="image/png"/>
  <Override PartName="/ppt/media/image75.png" ContentType="image/png"/>
  <Override PartName="/ppt/media/image76.png" ContentType="image/png"/>
  <Override PartName="/ppt/media/image77.png" ContentType="image/png"/>
  <Override PartName="/ppt/media/image78.png" ContentType="image/png"/>
  <Override PartName="/ppt/media/image48.png" ContentType="image/png"/>
  <Override PartName="/ppt/media/image81.png" ContentType="image/png"/>
  <Override PartName="/ppt/media/image49.png" ContentType="image/png"/>
  <Override PartName="/ppt/media/image82.png" ContentType="image/png"/>
  <Override PartName="/ppt/media/image83.png" ContentType="image/png"/>
  <Override PartName="/ppt/media/image84.png" ContentType="image/png"/>
  <Override PartName="/ppt/media/image85.png" ContentType="image/png"/>
  <Override PartName="/ppt/media/image34.png" ContentType="image/png"/>
  <Override PartName="/ppt/media/image87.png" ContentType="image/png"/>
  <Override PartName="/ppt/media/image35.png" ContentType="image/png"/>
  <Override PartName="/ppt/media/image88.png" ContentType="image/png"/>
  <Override PartName="/ppt/media/image42.png" ContentType="image/png"/>
  <Override PartName="/ppt/media/image95.png" ContentType="image/png"/>
  <Override PartName="/ppt/media/image100.png" ContentType="image/png"/>
  <Override PartName="/ppt/media/image44.png" ContentType="image/png"/>
  <Override PartName="/ppt/media/image97.png" ContentType="image/png"/>
  <Override PartName="/ppt/media/image45.png" ContentType="image/png"/>
  <Override PartName="/ppt/media/image98.png" ContentType="image/png"/>
  <Override PartName="/ppt/media/image47.png" ContentType="image/png"/>
  <Override PartName="/ppt/media/image80.png" ContentType="image/png"/>
  <Override PartName="/ppt/media/image11.png" ContentType="image/png"/>
  <Override PartName="/ppt/media/image102.png" ContentType="image/png"/>
  <Override PartName="/ppt/media/image46.png" ContentType="image/png"/>
  <Override PartName="/ppt/media/image86.png" ContentType="image/png"/>
  <Override PartName="/ppt/media/image43.png" ContentType="image/png"/>
  <Override PartName="/ppt/media/image96.png" ContentType="image/png"/>
  <Override PartName="/ppt/media/image72.png" ContentType="image/png"/>
  <Override PartName="/ppt/media/image66.png" ContentType="image/png"/>
  <Override PartName="/ppt/media/image110.png" ContentType="image/png"/>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Lst>
  <p:sldSz cx="18288000" cy="10287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8"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0"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5"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6"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1"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3"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45"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46"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1"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52"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 name="PlaceHolder 2"/>
          <p:cNvSpPr>
            <a:spLocks noGrp="1"/>
          </p:cNvSpPr>
          <p:nvPr>
            <p:ph type="subTitle"/>
          </p:nvPr>
        </p:nvSpPr>
        <p:spPr>
          <a:xfrm>
            <a:off x="914400" y="2406960"/>
            <a:ext cx="16458840" cy="596592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6"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8"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59"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2" name="PlaceHolder 2"/>
          <p:cNvSpPr>
            <a:spLocks noGrp="1"/>
          </p:cNvSpPr>
          <p:nvPr>
            <p:ph/>
          </p:nvPr>
        </p:nvSpPr>
        <p:spPr>
          <a:xfrm>
            <a:off x="914400" y="2406960"/>
            <a:ext cx="1645884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3" name="PlaceHolder 3"/>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5"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6"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7"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5"/>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0" name="PlaceHolder 2"/>
          <p:cNvSpPr>
            <a:spLocks noGrp="1"/>
          </p:cNvSpPr>
          <p:nvPr>
            <p:ph/>
          </p:nvPr>
        </p:nvSpPr>
        <p:spPr>
          <a:xfrm>
            <a:off x="91440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1" name="PlaceHolder 3"/>
          <p:cNvSpPr>
            <a:spLocks noGrp="1"/>
          </p:cNvSpPr>
          <p:nvPr>
            <p:ph/>
          </p:nvPr>
        </p:nvSpPr>
        <p:spPr>
          <a:xfrm>
            <a:off x="647928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4"/>
          <p:cNvSpPr>
            <a:spLocks noGrp="1"/>
          </p:cNvSpPr>
          <p:nvPr>
            <p:ph/>
          </p:nvPr>
        </p:nvSpPr>
        <p:spPr>
          <a:xfrm>
            <a:off x="12044160" y="240696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3" name="PlaceHolder 5"/>
          <p:cNvSpPr>
            <a:spLocks noGrp="1"/>
          </p:cNvSpPr>
          <p:nvPr>
            <p:ph/>
          </p:nvPr>
        </p:nvSpPr>
        <p:spPr>
          <a:xfrm>
            <a:off x="91440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4" name="PlaceHolder 6"/>
          <p:cNvSpPr>
            <a:spLocks noGrp="1"/>
          </p:cNvSpPr>
          <p:nvPr>
            <p:ph/>
          </p:nvPr>
        </p:nvSpPr>
        <p:spPr>
          <a:xfrm>
            <a:off x="647928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7"/>
          <p:cNvSpPr>
            <a:spLocks noGrp="1"/>
          </p:cNvSpPr>
          <p:nvPr>
            <p:ph/>
          </p:nvPr>
        </p:nvSpPr>
        <p:spPr>
          <a:xfrm>
            <a:off x="12044160" y="5523120"/>
            <a:ext cx="529956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 name="PlaceHolder 2"/>
          <p:cNvSpPr>
            <a:spLocks noGrp="1"/>
          </p:cNvSpPr>
          <p:nvPr>
            <p:ph/>
          </p:nvPr>
        </p:nvSpPr>
        <p:spPr>
          <a:xfrm>
            <a:off x="914400" y="2406960"/>
            <a:ext cx="1645884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8"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914400" y="410400"/>
            <a:ext cx="16458840" cy="7962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3" name="PlaceHolder 3"/>
          <p:cNvSpPr>
            <a:spLocks noGrp="1"/>
          </p:cNvSpPr>
          <p:nvPr>
            <p:ph/>
          </p:nvPr>
        </p:nvSpPr>
        <p:spPr>
          <a:xfrm>
            <a:off x="934812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4" name="PlaceHolder 4"/>
          <p:cNvSpPr>
            <a:spLocks noGrp="1"/>
          </p:cNvSpPr>
          <p:nvPr>
            <p:ph/>
          </p:nvPr>
        </p:nvSpPr>
        <p:spPr>
          <a:xfrm>
            <a:off x="91440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914400" y="2406960"/>
            <a:ext cx="8031600" cy="596592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9348120" y="5523120"/>
            <a:ext cx="803160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91440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9348120" y="2406960"/>
            <a:ext cx="8031600" cy="28454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914400" y="5523120"/>
            <a:ext cx="16458840" cy="28454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914400" y="410400"/>
            <a:ext cx="16458480" cy="1717200"/>
          </a:xfrm>
          <a:prstGeom prst="rect">
            <a:avLst/>
          </a:prstGeom>
          <a:noFill/>
          <a:ln w="0">
            <a:noFill/>
          </a:ln>
        </p:spPr>
        <p:txBody>
          <a:bodyPr lIns="0" rIns="0" tIns="0" bIns="0" anchor="ctr">
            <a:noAutofit/>
          </a:bodyPr>
          <a:p>
            <a:r>
              <a:rPr b="0" lang="en-PH" sz="1800" spc="-1" strike="noStrike">
                <a:latin typeface="Arial"/>
              </a:rPr>
              <a:t>Click to edit the title text format</a:t>
            </a:r>
            <a:endParaRPr b="0" lang="en-PH" sz="1800" spc="-1" strike="noStrike">
              <a:latin typeface="Arial"/>
            </a:endParaRPr>
          </a:p>
        </p:txBody>
      </p:sp>
      <p:sp>
        <p:nvSpPr>
          <p:cNvPr id="1" name="PlaceHolder 2"/>
          <p:cNvSpPr>
            <a:spLocks noGrp="1"/>
          </p:cNvSpPr>
          <p:nvPr>
            <p:ph type="body"/>
          </p:nvPr>
        </p:nvSpPr>
        <p:spPr>
          <a:xfrm>
            <a:off x="914400" y="2406960"/>
            <a:ext cx="16458480" cy="59655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1800" spc="-1" strike="noStrike">
                <a:latin typeface="Arial"/>
              </a:rPr>
              <a:t>Click to edit the outline text format</a:t>
            </a:r>
            <a:endParaRPr b="0" lang="en-PH" sz="1800" spc="-1" strike="noStrike">
              <a:latin typeface="Arial"/>
            </a:endParaRPr>
          </a:p>
          <a:p>
            <a:pPr lvl="1" marL="864000" indent="-324000">
              <a:spcBef>
                <a:spcPts val="1134"/>
              </a:spcBef>
              <a:buClr>
                <a:srgbClr val="000000"/>
              </a:buClr>
              <a:buSzPct val="75000"/>
              <a:buFont typeface="Symbol" charset="2"/>
              <a:buChar char=""/>
            </a:pPr>
            <a:r>
              <a:rPr b="0" lang="en-PH" sz="1800" spc="-1" strike="noStrike">
                <a:latin typeface="Arial"/>
              </a:rPr>
              <a:t>Second Outline Level</a:t>
            </a:r>
            <a:endParaRPr b="0" lang="en-PH" sz="1800" spc="-1" strike="noStrike">
              <a:latin typeface="Arial"/>
            </a:endParaRPr>
          </a:p>
          <a:p>
            <a:pPr lvl="2" marL="1296000" indent="-288000">
              <a:spcBef>
                <a:spcPts val="850"/>
              </a:spcBef>
              <a:buClr>
                <a:srgbClr val="000000"/>
              </a:buClr>
              <a:buSzPct val="45000"/>
              <a:buFont typeface="Wingdings" charset="2"/>
              <a:buChar char=""/>
            </a:pPr>
            <a:r>
              <a:rPr b="0" lang="en-PH" sz="1800" spc="-1" strike="noStrike">
                <a:latin typeface="Arial"/>
              </a:rPr>
              <a:t>Third Outline Level</a:t>
            </a:r>
            <a:endParaRPr b="0" lang="en-PH" sz="1800" spc="-1" strike="noStrike">
              <a:latin typeface="Arial"/>
            </a:endParaRPr>
          </a:p>
          <a:p>
            <a:pPr lvl="3" marL="1728000" indent="-216000">
              <a:spcBef>
                <a:spcPts val="567"/>
              </a:spcBef>
              <a:buClr>
                <a:srgbClr val="000000"/>
              </a:buClr>
              <a:buSzPct val="75000"/>
              <a:buFont typeface="Symbol" charset="2"/>
              <a:buChar char=""/>
            </a:pPr>
            <a:r>
              <a:rPr b="0" lang="en-PH" sz="1800" spc="-1" strike="noStrike">
                <a:latin typeface="Arial"/>
              </a:rPr>
              <a:t>Fourth Outline Level</a:t>
            </a:r>
            <a:endParaRPr b="0" lang="en-PH" sz="1800" spc="-1" strike="noStrike">
              <a:latin typeface="Arial"/>
            </a:endParaRPr>
          </a:p>
          <a:p>
            <a:pPr lvl="4" marL="2160000" indent="-216000">
              <a:spcBef>
                <a:spcPts val="283"/>
              </a:spcBef>
              <a:buClr>
                <a:srgbClr val="000000"/>
              </a:buClr>
              <a:buSzPct val="45000"/>
              <a:buFont typeface="Wingdings" charset="2"/>
              <a:buChar char=""/>
            </a:pPr>
            <a:r>
              <a:rPr b="0" lang="en-PH" sz="1800" spc="-1" strike="noStrike">
                <a:latin typeface="Arial"/>
              </a:rPr>
              <a:t>Fifth Outline Level</a:t>
            </a:r>
            <a:endParaRPr b="0" lang="en-PH" sz="1800" spc="-1" strike="noStrike">
              <a:latin typeface="Arial"/>
            </a:endParaRPr>
          </a:p>
          <a:p>
            <a:pPr lvl="5" marL="2592000" indent="-216000">
              <a:spcBef>
                <a:spcPts val="283"/>
              </a:spcBef>
              <a:buClr>
                <a:srgbClr val="000000"/>
              </a:buClr>
              <a:buSzPct val="45000"/>
              <a:buFont typeface="Wingdings" charset="2"/>
              <a:buChar char=""/>
            </a:pPr>
            <a:r>
              <a:rPr b="0" lang="en-PH" sz="1800" spc="-1" strike="noStrike">
                <a:latin typeface="Arial"/>
              </a:rPr>
              <a:t>Sixth Outline Level</a:t>
            </a:r>
            <a:endParaRPr b="0" lang="en-PH" sz="1800" spc="-1" strike="noStrike">
              <a:latin typeface="Arial"/>
            </a:endParaRPr>
          </a:p>
          <a:p>
            <a:pPr lvl="6" marL="3024000" indent="-216000">
              <a:spcBef>
                <a:spcPts val="283"/>
              </a:spcBef>
              <a:buClr>
                <a:srgbClr val="000000"/>
              </a:buClr>
              <a:buSzPct val="45000"/>
              <a:buFont typeface="Wingdings" charset="2"/>
              <a:buChar char=""/>
            </a:pPr>
            <a:r>
              <a:rPr b="0" lang="en-PH" sz="1800" spc="-1" strike="noStrike">
                <a:latin typeface="Arial"/>
              </a:rPr>
              <a:t>Seventh Outline Level</a:t>
            </a:r>
            <a:endParaRPr b="0" lang="en-PH"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914400" y="410400"/>
            <a:ext cx="16458840" cy="171756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9" name="PlaceHolder 2"/>
          <p:cNvSpPr>
            <a:spLocks noGrp="1"/>
          </p:cNvSpPr>
          <p:nvPr>
            <p:ph type="body"/>
          </p:nvPr>
        </p:nvSpPr>
        <p:spPr>
          <a:xfrm>
            <a:off x="914400" y="2406960"/>
            <a:ext cx="16458840" cy="596592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44.png"/><Relationship Id="rId2" Type="http://schemas.openxmlformats.org/officeDocument/2006/relationships/image" Target="../media/image45.pn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image" Target="../media/image50.pn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image" Target="../media/image60.png"/><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slideLayout" Target="../slideLayouts/slideLayout13.xml"/>
</Relationships>
</file>

<file path=ppt/slides/_rels/slide15.xml.rels><?xml version="1.0" encoding="UTF-8"?>
<Relationships xmlns="http://schemas.openxmlformats.org/package/2006/relationships"><Relationship Id="rId1" Type="http://schemas.openxmlformats.org/officeDocument/2006/relationships/image" Target="../media/image70.png"/><Relationship Id="rId2" Type="http://schemas.openxmlformats.org/officeDocument/2006/relationships/image" Target="../media/image71.png"/><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slideLayout" Target="../slideLayouts/slideLayout13.xml"/>
</Relationships>
</file>

<file path=ppt/slides/_rels/slide16.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slideLayout" Target="../slideLayouts/slideLayout13.xml"/>
</Relationships>
</file>

<file path=ppt/slides/_rels/slide17.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87.png"/><Relationship Id="rId2" Type="http://schemas.openxmlformats.org/officeDocument/2006/relationships/image" Target="../media/image88.png"/><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image" Target="../media/image98.png"/><Relationship Id="rId5"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image" Target="../media/image100.png"/><Relationship Id="rId3" Type="http://schemas.openxmlformats.org/officeDocument/2006/relationships/image" Target="../media/image101.png"/><Relationship Id="rId4" Type="http://schemas.openxmlformats.org/officeDocument/2006/relationships/image" Target="../media/image102.png"/><Relationship Id="rId5" Type="http://schemas.openxmlformats.org/officeDocument/2006/relationships/image" Target="../media/image103.png"/><Relationship Id="rId6" Type="http://schemas.openxmlformats.org/officeDocument/2006/relationships/image" Target="../media/image104.png"/><Relationship Id="rId7"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37.png"/><Relationship Id="rId2" Type="http://schemas.openxmlformats.org/officeDocument/2006/relationships/image" Target="../media/image38.png"/><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 name="Picture 2" descr=""/>
          <p:cNvPicPr/>
          <p:nvPr/>
        </p:nvPicPr>
        <p:blipFill>
          <a:blip r:embed="rId1"/>
          <a:stretch/>
        </p:blipFill>
        <p:spPr>
          <a:xfrm>
            <a:off x="0" y="0"/>
            <a:ext cx="18285120" cy="10284120"/>
          </a:xfrm>
          <a:prstGeom prst="rect">
            <a:avLst/>
          </a:prstGeom>
          <a:ln w="0">
            <a:noFill/>
          </a:ln>
        </p:spPr>
      </p:pic>
      <p:grpSp>
        <p:nvGrpSpPr>
          <p:cNvPr id="77" name="Group 3"/>
          <p:cNvGrpSpPr/>
          <p:nvPr/>
        </p:nvGrpSpPr>
        <p:grpSpPr>
          <a:xfrm>
            <a:off x="0" y="0"/>
            <a:ext cx="18273240" cy="10272240"/>
            <a:chOff x="0" y="0"/>
            <a:chExt cx="18273240" cy="10272240"/>
          </a:xfrm>
        </p:grpSpPr>
        <p:sp>
          <p:nvSpPr>
            <p:cNvPr id="78" name="Freeform 4"/>
            <p:cNvSpPr/>
            <p:nvPr/>
          </p:nvSpPr>
          <p:spPr>
            <a:xfrm>
              <a:off x="0" y="0"/>
              <a:ext cx="18273240" cy="10272240"/>
            </a:xfrm>
            <a:custGeom>
              <a:avLst/>
              <a:gdLst/>
              <a:ahLst/>
              <a:rect l="l" t="t" r="r" b="b"/>
              <a:pathLst>
                <a:path w="24368379" h="13700125">
                  <a:moveTo>
                    <a:pt x="0" y="0"/>
                  </a:moveTo>
                  <a:lnTo>
                    <a:pt x="24368379" y="0"/>
                  </a:lnTo>
                  <a:lnTo>
                    <a:pt x="24368379" y="13700125"/>
                  </a:lnTo>
                  <a:lnTo>
                    <a:pt x="0" y="13700125"/>
                  </a:lnTo>
                  <a:close/>
                </a:path>
              </a:pathLst>
            </a:custGeom>
            <a:solidFill>
              <a:srgbClr val="ffffff"/>
            </a:solidFill>
            <a:ln w="0">
              <a:noFill/>
            </a:ln>
          </p:spPr>
          <p:style>
            <a:lnRef idx="0"/>
            <a:fillRef idx="0"/>
            <a:effectRef idx="0"/>
            <a:fontRef idx="minor"/>
          </p:style>
        </p:sp>
      </p:grpSp>
      <p:sp>
        <p:nvSpPr>
          <p:cNvPr id="79" name="Freeform 5"/>
          <p:cNvSpPr/>
          <p:nvPr/>
        </p:nvSpPr>
        <p:spPr>
          <a:xfrm>
            <a:off x="499680" y="2701800"/>
            <a:ext cx="4183920" cy="4183920"/>
          </a:xfrm>
          <a:custGeom>
            <a:avLst/>
            <a:gdLst/>
            <a:ahLst/>
            <a:rect l="l" t="t" r="r" b="b"/>
            <a:pathLst>
              <a:path w="4186620" h="4186620">
                <a:moveTo>
                  <a:pt x="0" y="0"/>
                </a:moveTo>
                <a:lnTo>
                  <a:pt x="4186620" y="0"/>
                </a:lnTo>
                <a:lnTo>
                  <a:pt x="4186620" y="4186620"/>
                </a:lnTo>
                <a:lnTo>
                  <a:pt x="0" y="4186620"/>
                </a:lnTo>
                <a:lnTo>
                  <a:pt x="0" y="0"/>
                </a:lnTo>
                <a:close/>
              </a:path>
            </a:pathLst>
          </a:custGeom>
          <a:blipFill rotWithShape="0">
            <a:blip r:embed="rId2"/>
            <a:srcRect/>
            <a:stretch/>
          </a:blipFill>
          <a:ln w="0">
            <a:noFill/>
          </a:ln>
        </p:spPr>
        <p:style>
          <a:lnRef idx="0"/>
          <a:fillRef idx="0"/>
          <a:effectRef idx="0"/>
          <a:fontRef idx="minor"/>
        </p:style>
      </p:sp>
      <p:grpSp>
        <p:nvGrpSpPr>
          <p:cNvPr id="80" name="Group 6"/>
          <p:cNvGrpSpPr/>
          <p:nvPr/>
        </p:nvGrpSpPr>
        <p:grpSpPr>
          <a:xfrm>
            <a:off x="5231160" y="2212920"/>
            <a:ext cx="13041720" cy="5778720"/>
            <a:chOff x="5231160" y="2212920"/>
            <a:chExt cx="13041720" cy="5778720"/>
          </a:xfrm>
        </p:grpSpPr>
        <p:sp>
          <p:nvSpPr>
            <p:cNvPr id="81" name="Freeform 7"/>
            <p:cNvSpPr/>
            <p:nvPr/>
          </p:nvSpPr>
          <p:spPr>
            <a:xfrm>
              <a:off x="5231160" y="2212920"/>
              <a:ext cx="13041720" cy="5778720"/>
            </a:xfrm>
            <a:custGeom>
              <a:avLst/>
              <a:gdLst/>
              <a:ahLst/>
              <a:rect l="l" t="t" r="r" b="b"/>
              <a:pathLst>
                <a:path w="17393031" h="7709027">
                  <a:moveTo>
                    <a:pt x="0" y="0"/>
                  </a:moveTo>
                  <a:lnTo>
                    <a:pt x="17393031" y="0"/>
                  </a:lnTo>
                  <a:lnTo>
                    <a:pt x="17393031" y="7709027"/>
                  </a:lnTo>
                  <a:lnTo>
                    <a:pt x="0" y="7709027"/>
                  </a:lnTo>
                  <a:close/>
                </a:path>
              </a:pathLst>
            </a:custGeom>
            <a:solidFill>
              <a:srgbClr val="9c0000"/>
            </a:solidFill>
            <a:ln w="0">
              <a:noFill/>
            </a:ln>
          </p:spPr>
          <p:style>
            <a:lnRef idx="0"/>
            <a:fillRef idx="0"/>
            <a:effectRef idx="0"/>
            <a:fontRef idx="minor"/>
          </p:style>
        </p:sp>
      </p:grpSp>
      <p:sp>
        <p:nvSpPr>
          <p:cNvPr id="82" name="Freeform 8"/>
          <p:cNvSpPr/>
          <p:nvPr/>
        </p:nvSpPr>
        <p:spPr>
          <a:xfrm>
            <a:off x="5231160" y="8006760"/>
            <a:ext cx="13042080" cy="561600"/>
          </a:xfrm>
          <a:custGeom>
            <a:avLst/>
            <a:gdLst/>
            <a:ahLst/>
            <a:rect l="l" t="t" r="r" b="b"/>
            <a:pathLst>
              <a:path w="13044780" h="564300">
                <a:moveTo>
                  <a:pt x="0" y="0"/>
                </a:moveTo>
                <a:lnTo>
                  <a:pt x="13044780" y="0"/>
                </a:lnTo>
                <a:lnTo>
                  <a:pt x="13044780" y="564300"/>
                </a:lnTo>
                <a:lnTo>
                  <a:pt x="0" y="564300"/>
                </a:lnTo>
                <a:lnTo>
                  <a:pt x="0" y="0"/>
                </a:lnTo>
                <a:close/>
              </a:path>
            </a:pathLst>
          </a:custGeom>
          <a:blipFill rotWithShape="0">
            <a:blip r:embed="rId3"/>
            <a:srcRect/>
            <a:stretch/>
          </a:blipFill>
          <a:ln w="0">
            <a:noFill/>
          </a:ln>
        </p:spPr>
        <p:style>
          <a:lnRef idx="0"/>
          <a:fillRef idx="0"/>
          <a:effectRef idx="0"/>
          <a:fontRef idx="minor"/>
        </p:style>
      </p:sp>
      <p:sp>
        <p:nvSpPr>
          <p:cNvPr id="83" name="TextBox 9"/>
          <p:cNvSpPr/>
          <p:nvPr/>
        </p:nvSpPr>
        <p:spPr>
          <a:xfrm>
            <a:off x="6068160" y="4361040"/>
            <a:ext cx="11048040" cy="1645560"/>
          </a:xfrm>
          <a:prstGeom prst="rect">
            <a:avLst/>
          </a:prstGeom>
          <a:noFill/>
          <a:ln w="0">
            <a:noFill/>
          </a:ln>
        </p:spPr>
        <p:style>
          <a:lnRef idx="0"/>
          <a:fillRef idx="0"/>
          <a:effectRef idx="0"/>
          <a:fontRef idx="minor"/>
        </p:style>
        <p:txBody>
          <a:bodyPr lIns="0" rIns="0" tIns="0" bIns="0" anchor="t">
            <a:spAutoFit/>
          </a:bodyPr>
          <a:p>
            <a:pPr algn="ctr">
              <a:lnSpc>
                <a:spcPts val="6480"/>
              </a:lnSpc>
              <a:buNone/>
            </a:pPr>
            <a:r>
              <a:rPr b="1" lang="en-US" sz="5400" spc="-1" strike="noStrike">
                <a:solidFill>
                  <a:srgbClr val="ffffff"/>
                </a:solidFill>
                <a:latin typeface="Lato Bold"/>
                <a:ea typeface="DejaVu Sans"/>
              </a:rPr>
              <a:t>Midline Theorem and Theorems</a:t>
            </a:r>
            <a:endParaRPr b="0" lang="en-PH" sz="5400" spc="-1" strike="noStrike">
              <a:latin typeface="Arial"/>
            </a:endParaRPr>
          </a:p>
          <a:p>
            <a:pPr algn="ctr">
              <a:lnSpc>
                <a:spcPts val="6480"/>
              </a:lnSpc>
              <a:buNone/>
            </a:pPr>
            <a:r>
              <a:rPr b="1" lang="en-US" sz="5400" spc="-1" strike="noStrike">
                <a:solidFill>
                  <a:srgbClr val="ffffff"/>
                </a:solidFill>
                <a:latin typeface="Lato Bold"/>
                <a:ea typeface="DejaVu Sans"/>
              </a:rPr>
              <a:t>on Trapezoids and Kites</a:t>
            </a:r>
            <a:endParaRPr b="0" lang="en-PH" sz="5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 descr=""/>
          <p:cNvPicPr/>
          <p:nvPr/>
        </p:nvPicPr>
        <p:blipFill>
          <a:blip r:embed="rId1"/>
          <a:stretch/>
        </p:blipFill>
        <p:spPr>
          <a:xfrm>
            <a:off x="11700000" y="2473560"/>
            <a:ext cx="3371400" cy="1827360"/>
          </a:xfrm>
          <a:prstGeom prst="rect">
            <a:avLst/>
          </a:prstGeom>
          <a:ln w="0">
            <a:noFill/>
          </a:ln>
        </p:spPr>
      </p:pic>
      <p:pic>
        <p:nvPicPr>
          <p:cNvPr id="184" name="" descr=""/>
          <p:cNvPicPr/>
          <p:nvPr/>
        </p:nvPicPr>
        <p:blipFill>
          <a:blip r:embed="rId2"/>
          <a:stretch/>
        </p:blipFill>
        <p:spPr>
          <a:xfrm>
            <a:off x="11700000" y="4302720"/>
            <a:ext cx="3371400" cy="916920"/>
          </a:xfrm>
          <a:prstGeom prst="rect">
            <a:avLst/>
          </a:prstGeom>
          <a:ln w="0">
            <a:noFill/>
          </a:ln>
        </p:spPr>
      </p:pic>
      <p:sp>
        <p:nvSpPr>
          <p:cNvPr id="185" name="Freeform 35"/>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186" name="Group 10"/>
          <p:cNvGrpSpPr/>
          <p:nvPr/>
        </p:nvGrpSpPr>
        <p:grpSpPr>
          <a:xfrm>
            <a:off x="16303320" y="0"/>
            <a:ext cx="1441080" cy="1441080"/>
            <a:chOff x="16303320" y="0"/>
            <a:chExt cx="1441080" cy="1441080"/>
          </a:xfrm>
        </p:grpSpPr>
        <p:sp>
          <p:nvSpPr>
            <p:cNvPr id="187" name="Freeform 36"/>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88" name="Freeform 37"/>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189" name="TextBox 3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90" name="TextBox 3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91" name="TextBox 38"/>
          <p:cNvSpPr/>
          <p:nvPr/>
        </p:nvSpPr>
        <p:spPr>
          <a:xfrm>
            <a:off x="363600" y="1368000"/>
            <a:ext cx="17560440" cy="57931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3:</a:t>
            </a:r>
            <a:endParaRPr b="0" lang="en-PH" sz="2000" spc="-1" strike="noStrike">
              <a:latin typeface="Arial"/>
            </a:endParaRPr>
          </a:p>
          <a:p>
            <a:pPr algn="ct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The four lateral faces of the monument base are </a:t>
            </a:r>
            <a:r>
              <a:rPr b="0" lang="en-US" sz="2000" spc="-1" strike="noStrike">
                <a:solidFill>
                  <a:srgbClr val="000000"/>
                </a:solidFill>
                <a:latin typeface="Montserrat"/>
                <a:ea typeface="_x005F_x001e_Wäþ"/>
              </a:rPr>
              <a:t>isosceles trapezoids. Find the measures of ∠IZL, ∠IRL,</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and GT</a:t>
            </a:r>
            <a:r>
              <a:rPr b="0" lang="en-US" sz="2000" spc="-1" strike="noStrike">
                <a:solidFill>
                  <a:srgbClr val="000000"/>
                </a:solidFill>
                <a:latin typeface="Montserrat"/>
                <a:ea typeface="_x005F_x001e_Wäþ"/>
              </a:rPr>
              <a:t>.</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Solution:</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a.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By Theorem 2, ∠IZL ≅ ∠RLZ. So,</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m</a:t>
            </a:r>
            <a:r>
              <a:rPr b="0" lang="en-US" sz="2000" spc="-1" strike="noStrike">
                <a:solidFill>
                  <a:srgbClr val="000000"/>
                </a:solidFill>
                <a:latin typeface="Montserrat"/>
                <a:ea typeface="_x005F_x001e_Wäþ"/>
              </a:rPr>
              <a:t>∠IZL = m∠RLZ = 65°.</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Since RIZL is a trapezoid with </a:t>
            </a:r>
            <a:r>
              <a:rPr b="0" lang="en-US" sz="2000" spc="-1" strike="noStrike">
                <a:solidFill>
                  <a:srgbClr val="000000"/>
                </a:solidFill>
                <a:latin typeface="Montserrat"/>
                <a:ea typeface="DejaVu Sans"/>
              </a:rPr>
              <a:t>RI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DejaVu Sans"/>
              </a:rPr>
              <a:t>LZ, </a:t>
            </a:r>
            <a:r>
              <a:rPr b="0" lang="en-US" sz="2000" spc="-1" strike="noStrike">
                <a:solidFill>
                  <a:srgbClr val="000000"/>
                </a:solidFill>
                <a:latin typeface="Montserrat"/>
                <a:ea typeface="_x005F_x001e_Wäþ"/>
              </a:rPr>
              <a:t>∠RLZ and ∠IRL are supplementary. So,</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m</a:t>
            </a:r>
            <a:r>
              <a:rPr b="0" lang="en-US" sz="2000" spc="-1" strike="noStrike">
                <a:solidFill>
                  <a:srgbClr val="000000"/>
                </a:solidFill>
                <a:latin typeface="Montserrat"/>
                <a:ea typeface="_x005F_x001e_Wäþ"/>
              </a:rPr>
              <a:t>∠IRL + m∠RLZ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180</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m</a:t>
            </a:r>
            <a:r>
              <a:rPr b="0" lang="en-US" sz="2000" spc="-1" strike="noStrike">
                <a:solidFill>
                  <a:srgbClr val="000000"/>
                </a:solidFill>
                <a:latin typeface="Montserrat"/>
                <a:ea typeface="_x005F_x001e_Wäþ"/>
              </a:rPr>
              <a:t>∠IRL + 65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180</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m</a:t>
            </a:r>
            <a:r>
              <a:rPr b="0" lang="en-US" sz="2000" spc="-1" strike="noStrike">
                <a:solidFill>
                  <a:srgbClr val="000000"/>
                </a:solidFill>
                <a:latin typeface="Montserrat"/>
                <a:ea typeface="_x005F_x001e_Wäþ"/>
              </a:rPr>
              <a:t>∠IRL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180 − 65</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m</a:t>
            </a:r>
            <a:r>
              <a:rPr b="0" lang="en-US" sz="2000" spc="-1" strike="noStrike">
                <a:solidFill>
                  <a:srgbClr val="000000"/>
                </a:solidFill>
                <a:latin typeface="Montserrat"/>
                <a:ea typeface="_x005F_x001e_Wäþ"/>
              </a:rPr>
              <a:t>∠IRL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115</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b.</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By Theorem 1, GT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1/2 (RI+LZ)</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Wäþ"/>
              </a:rPr>
              <a:t>GT </a:t>
            </a:r>
            <a:r>
              <a:rPr b="0" lang="en-US" sz="2000" spc="-1" strike="noStrike">
                <a:solidFill>
                  <a:srgbClr val="000000"/>
                </a:solidFill>
                <a:latin typeface="Montserrat"/>
                <a:ea typeface="Wäþ"/>
              </a:rPr>
              <a:t>	</a:t>
            </a:r>
            <a:r>
              <a:rPr b="0" lang="en-US" sz="2000" spc="-1" strike="noStrike">
                <a:solidFill>
                  <a:srgbClr val="000000"/>
                </a:solidFill>
                <a:latin typeface="Montserrat"/>
                <a:ea typeface="Wäþ"/>
              </a:rPr>
              <a:t>= ½ (8.3+11.7)</a:t>
            </a:r>
            <a:endParaRPr b="0" lang="en-PH" sz="2000" spc="-1" strike="noStrike">
              <a:latin typeface="Arial"/>
            </a:endParaRPr>
          </a:p>
          <a:p>
            <a:pPr>
              <a:lnSpc>
                <a:spcPct val="100000"/>
              </a:lnSpc>
              <a:buNone/>
            </a:pPr>
            <a:r>
              <a:rPr b="0" lang="en-US" sz="2000" spc="-1" strike="noStrike">
                <a:solidFill>
                  <a:srgbClr val="000000"/>
                </a:solidFill>
                <a:latin typeface="Montserrat"/>
                <a:ea typeface="Wäþ"/>
              </a:rPr>
              <a:t>	</a:t>
            </a:r>
            <a:r>
              <a:rPr b="0" lang="en-US" sz="2000" spc="-1" strike="noStrike">
                <a:solidFill>
                  <a:srgbClr val="000000"/>
                </a:solidFill>
                <a:latin typeface="Montserrat"/>
                <a:ea typeface="Wäþ"/>
              </a:rPr>
              <a:t>	</a:t>
            </a:r>
            <a:r>
              <a:rPr b="0" lang="en-US" sz="2000" spc="-1" strike="noStrike">
                <a:solidFill>
                  <a:srgbClr val="000000"/>
                </a:solidFill>
                <a:latin typeface="Montserrat"/>
                <a:ea typeface="Wäþ"/>
              </a:rPr>
              <a:t>	</a:t>
            </a:r>
            <a:r>
              <a:rPr b="0" lang="en-US" sz="2000" spc="-1" strike="noStrike">
                <a:solidFill>
                  <a:srgbClr val="000000"/>
                </a:solidFill>
                <a:latin typeface="Montserrat"/>
                <a:ea typeface="Wäþ"/>
              </a:rPr>
              <a:t>	</a:t>
            </a:r>
            <a:r>
              <a:rPr b="0" lang="en-US" sz="2000" spc="-1" strike="noStrike">
                <a:solidFill>
                  <a:srgbClr val="000000"/>
                </a:solidFill>
                <a:latin typeface="Montserrat"/>
                <a:ea typeface="Wäþ"/>
              </a:rPr>
              <a:t>	</a:t>
            </a:r>
            <a:r>
              <a:rPr b="0" lang="en-US" sz="2000" spc="-1" strike="noStrike">
                <a:solidFill>
                  <a:srgbClr val="000000"/>
                </a:solidFill>
                <a:latin typeface="Montserrat"/>
                <a:ea typeface="Wäþ"/>
              </a:rPr>
              <a:t>	</a:t>
            </a:r>
            <a:r>
              <a:rPr b="0" lang="en-US" sz="2000" spc="-1" strike="noStrike">
                <a:solidFill>
                  <a:srgbClr val="000000"/>
                </a:solidFill>
                <a:latin typeface="Montserrat"/>
                <a:ea typeface="Wäþ"/>
              </a:rPr>
              <a:t>	</a:t>
            </a:r>
            <a:r>
              <a:rPr b="0" lang="en-US" sz="2000" spc="-1" strike="noStrike">
                <a:solidFill>
                  <a:srgbClr val="000000"/>
                </a:solidFill>
                <a:latin typeface="Montserrat"/>
                <a:ea typeface="Wäþ"/>
              </a:rPr>
              <a:t>GT = 10 ft.</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endParaRPr b="0" lang="en-PH" sz="2000" spc="-1" strike="noStrike">
              <a:latin typeface="Arial"/>
            </a:endParaRPr>
          </a:p>
        </p:txBody>
      </p:sp>
      <p:sp>
        <p:nvSpPr>
          <p:cNvPr id="192" name="Freeform 38"/>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193" name="TextBox 39"/>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Tree>
  </p:cSld>
  <p:transition>
    <p:fade/>
  </p:transition>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4" name=""/>
          <p:cNvSpPr/>
          <p:nvPr/>
        </p:nvSpPr>
        <p:spPr>
          <a:xfrm>
            <a:off x="684000" y="1848960"/>
            <a:ext cx="12635640" cy="63496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Times New Roman"/>
                <a:ea typeface="_x005F_x001e_Wäþ"/>
              </a:rPr>
              <a:t>	</a:t>
            </a:r>
            <a:r>
              <a:rPr b="0" lang="en-PH" sz="2000" spc="-1" strike="noStrike">
                <a:latin typeface="Times New Roman"/>
                <a:ea typeface="_x005F_x001e_Wäþ"/>
              </a:rPr>
              <a:t>In trapezoid CRAB, CR II BA. If m</a:t>
            </a:r>
            <a:r>
              <a:rPr b="0" lang="en-US" sz="2000" spc="-1" strike="noStrike">
                <a:solidFill>
                  <a:srgbClr val="000000"/>
                </a:solidFill>
                <a:latin typeface="Montserrat"/>
                <a:ea typeface="Wäþ"/>
              </a:rPr>
              <a:t>∠</a:t>
            </a:r>
            <a:r>
              <a:rPr b="0" lang="en-PH" sz="2000" spc="-1" strike="noStrike">
                <a:latin typeface="Times New Roman"/>
                <a:ea typeface="_x005F_x001e_Wäþ"/>
              </a:rPr>
              <a:t>R = 107and m</a:t>
            </a:r>
            <a:r>
              <a:rPr b="0" lang="en-US" sz="2000" spc="-1" strike="noStrike">
                <a:solidFill>
                  <a:srgbClr val="000000"/>
                </a:solidFill>
                <a:latin typeface="Times New Roman"/>
                <a:ea typeface="_x005F_x001e_Wäþ"/>
              </a:rPr>
              <a:t>∠</a:t>
            </a:r>
            <a:r>
              <a:rPr b="0" lang="en-PH" sz="2000" spc="-1" strike="noStrike">
                <a:latin typeface="Times New Roman"/>
                <a:ea typeface="_x005F_x001e_Wäþ"/>
              </a:rPr>
              <a:t>B = 73. Is CRAB an isosceles?</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Times New Roman"/>
                <a:ea typeface="_x005F_x001e_Wäþ"/>
              </a:rPr>
              <a:t>Solution:</a:t>
            </a:r>
            <a:endParaRPr b="0" lang="en-PH" sz="2000" spc="-1" strike="noStrike">
              <a:latin typeface="Arial"/>
            </a:endParaRPr>
          </a:p>
          <a:p>
            <a:pPr>
              <a:lnSpc>
                <a:spcPct val="100000"/>
              </a:lnSpc>
              <a:buNone/>
            </a:pPr>
            <a:r>
              <a:rPr b="0" lang="en-PH" sz="2000" spc="-1" strike="noStrike">
                <a:latin typeface="Times New Roman"/>
                <a:ea typeface="_x005F_x001e_Wäþ"/>
              </a:rPr>
              <a:t>	</a:t>
            </a:r>
            <a:r>
              <a:rPr b="0" lang="en-PH" sz="2000" spc="-1" strike="noStrike">
                <a:latin typeface="Times New Roman"/>
                <a:ea typeface="_x005F_x001e_Wäþ"/>
              </a:rPr>
              <a:t>Since </a:t>
            </a:r>
            <a:r>
              <a:rPr b="0" lang="en-US" sz="2000" spc="-1" strike="noStrike">
                <a:solidFill>
                  <a:srgbClr val="000000"/>
                </a:solidFill>
                <a:latin typeface="Montserrat"/>
                <a:ea typeface="Wäþ"/>
              </a:rPr>
              <a:t>∠</a:t>
            </a:r>
            <a:r>
              <a:rPr b="0" lang="en-PH" sz="2000" spc="-1" strike="noStrike">
                <a:latin typeface="Times New Roman"/>
                <a:ea typeface="_x005F_x001e_Wäþ"/>
              </a:rPr>
              <a:t>R and A are the same side interior angles and CR II BA, m</a:t>
            </a:r>
            <a:r>
              <a:rPr b="0" lang="en-US" sz="2000" spc="-1" strike="noStrike">
                <a:solidFill>
                  <a:srgbClr val="000000"/>
                </a:solidFill>
                <a:latin typeface="Montserrat"/>
                <a:ea typeface="Wäþ"/>
              </a:rPr>
              <a:t>∠</a:t>
            </a:r>
            <a:r>
              <a:rPr b="0" lang="en-PH" sz="2000" spc="-1" strike="noStrike">
                <a:latin typeface="Times New Roman"/>
                <a:ea typeface="_x005F_x001e_Wäþ"/>
              </a:rPr>
              <a:t>A = 180 − 107 = 73.</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Times New Roman"/>
                <a:ea typeface="_x005F_x001e_Wäþ"/>
              </a:rPr>
              <a:t>By Theorem 3, trapezoid CRAB is an isosceles.</a:t>
            </a:r>
            <a:endParaRPr b="0" lang="en-PH" sz="2000" spc="-1" strike="noStrike">
              <a:latin typeface="Arial"/>
            </a:endParaRPr>
          </a:p>
        </p:txBody>
      </p:sp>
      <p:pic>
        <p:nvPicPr>
          <p:cNvPr id="195" name="" descr=""/>
          <p:cNvPicPr/>
          <p:nvPr/>
        </p:nvPicPr>
        <p:blipFill>
          <a:blip r:embed="rId1"/>
          <a:stretch/>
        </p:blipFill>
        <p:spPr>
          <a:xfrm>
            <a:off x="5793480" y="2376000"/>
            <a:ext cx="6701040" cy="3845520"/>
          </a:xfrm>
          <a:prstGeom prst="rect">
            <a:avLst/>
          </a:prstGeom>
          <a:ln w="0">
            <a:noFill/>
          </a:ln>
        </p:spPr>
      </p:pic>
      <p:sp>
        <p:nvSpPr>
          <p:cNvPr id="196" name="Freeform 39"/>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97" name="Group 11"/>
          <p:cNvGrpSpPr/>
          <p:nvPr/>
        </p:nvGrpSpPr>
        <p:grpSpPr>
          <a:xfrm>
            <a:off x="16303320" y="0"/>
            <a:ext cx="1441080" cy="1441080"/>
            <a:chOff x="16303320" y="0"/>
            <a:chExt cx="1441080" cy="1441080"/>
          </a:xfrm>
        </p:grpSpPr>
        <p:sp>
          <p:nvSpPr>
            <p:cNvPr id="198" name="Freeform 40"/>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99" name="Freeform 41"/>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00" name="TextBox 40"/>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01" name="TextBox 41"/>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02" name="TextBox 42"/>
          <p:cNvSpPr/>
          <p:nvPr/>
        </p:nvSpPr>
        <p:spPr>
          <a:xfrm>
            <a:off x="363600" y="1368000"/>
            <a:ext cx="175604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4:</a:t>
            </a:r>
            <a:endParaRPr b="0" lang="en-PH" sz="2000" spc="-1" strike="noStrike">
              <a:latin typeface="Arial"/>
            </a:endParaRPr>
          </a:p>
        </p:txBody>
      </p:sp>
      <p:sp>
        <p:nvSpPr>
          <p:cNvPr id="203" name="Freeform 42"/>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204" name="TextBox 43"/>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Tree>
  </p:cSld>
  <p:transition>
    <p:fade/>
  </p:transition>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5" name="" descr=""/>
          <p:cNvPicPr/>
          <p:nvPr/>
        </p:nvPicPr>
        <p:blipFill>
          <a:blip r:embed="rId1"/>
          <a:stretch/>
        </p:blipFill>
        <p:spPr>
          <a:xfrm>
            <a:off x="3172680" y="5231880"/>
            <a:ext cx="11942280" cy="3935520"/>
          </a:xfrm>
          <a:prstGeom prst="rect">
            <a:avLst/>
          </a:prstGeom>
          <a:ln w="0">
            <a:noFill/>
          </a:ln>
        </p:spPr>
      </p:pic>
      <p:pic>
        <p:nvPicPr>
          <p:cNvPr id="206" name="" descr=""/>
          <p:cNvPicPr/>
          <p:nvPr/>
        </p:nvPicPr>
        <p:blipFill>
          <a:blip r:embed="rId2"/>
          <a:stretch/>
        </p:blipFill>
        <p:spPr>
          <a:xfrm>
            <a:off x="11340000" y="2160000"/>
            <a:ext cx="4499640" cy="2062440"/>
          </a:xfrm>
          <a:prstGeom prst="rect">
            <a:avLst/>
          </a:prstGeom>
          <a:ln w="0">
            <a:noFill/>
          </a:ln>
        </p:spPr>
      </p:pic>
      <p:sp>
        <p:nvSpPr>
          <p:cNvPr id="207" name="Freeform 43"/>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grpSp>
        <p:nvGrpSpPr>
          <p:cNvPr id="208" name="Group 12"/>
          <p:cNvGrpSpPr/>
          <p:nvPr/>
        </p:nvGrpSpPr>
        <p:grpSpPr>
          <a:xfrm>
            <a:off x="16303320" y="0"/>
            <a:ext cx="1441080" cy="1441080"/>
            <a:chOff x="16303320" y="0"/>
            <a:chExt cx="1441080" cy="1441080"/>
          </a:xfrm>
        </p:grpSpPr>
        <p:sp>
          <p:nvSpPr>
            <p:cNvPr id="209" name="Freeform 4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10" name="Freeform 4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4"/>
            <a:srcRect/>
            <a:stretch/>
          </a:blipFill>
          <a:ln w="0">
            <a:noFill/>
          </a:ln>
        </p:spPr>
        <p:style>
          <a:lnRef idx="0"/>
          <a:fillRef idx="0"/>
          <a:effectRef idx="0"/>
          <a:fontRef idx="minor"/>
        </p:style>
      </p:sp>
      <p:sp>
        <p:nvSpPr>
          <p:cNvPr id="211" name="TextBox 44"/>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12" name="TextBox 45"/>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13" name="TextBox 46"/>
          <p:cNvSpPr/>
          <p:nvPr/>
        </p:nvSpPr>
        <p:spPr>
          <a:xfrm>
            <a:off x="363600" y="1368000"/>
            <a:ext cx="77360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Theorem 4</a:t>
            </a:r>
            <a:endParaRPr b="0" lang="en-PH" sz="2000" spc="-1" strike="noStrike">
              <a:latin typeface="Arial"/>
            </a:endParaRPr>
          </a:p>
        </p:txBody>
      </p:sp>
      <p:sp>
        <p:nvSpPr>
          <p:cNvPr id="214" name="Freeform 46"/>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sp>
        <p:nvSpPr>
          <p:cNvPr id="215" name="TextBox 47"/>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graphicFrame>
        <p:nvGraphicFramePr>
          <p:cNvPr id="216" name=""/>
          <p:cNvGraphicFramePr/>
          <p:nvPr/>
        </p:nvGraphicFramePr>
        <p:xfrm>
          <a:off x="178560" y="1897560"/>
          <a:ext cx="8461080" cy="2638440"/>
        </p:xfrm>
        <a:graphic>
          <a:graphicData uri="http://schemas.openxmlformats.org/drawingml/2006/table">
            <a:tbl>
              <a:tblPr/>
              <a:tblGrid>
                <a:gridCol w="2820240"/>
                <a:gridCol w="2820240"/>
                <a:gridCol w="2820960"/>
              </a:tblGrid>
              <a:tr h="2638800">
                <a:tc>
                  <a:txBody>
                    <a:bodyPr lIns="90000" rIns="90000" anchor="ctr">
                      <a:noAutofit/>
                    </a:bodyPr>
                    <a:p>
                      <a:pPr algn="ctr">
                        <a:lnSpc>
                          <a:spcPct val="100000"/>
                        </a:lnSpc>
                        <a:buNone/>
                      </a:pPr>
                      <a:r>
                        <a:rPr b="0" lang="en-PH" sz="2000" spc="-1" strike="noStrike">
                          <a:latin typeface="Montserrat"/>
                        </a:rPr>
                        <a:t>The diagonals of an isosceles</a:t>
                      </a:r>
                      <a:endParaRPr b="0" lang="en-PH" sz="2000" spc="-1" strike="noStrike">
                        <a:latin typeface="Arial"/>
                      </a:endParaRPr>
                    </a:p>
                    <a:p>
                      <a:pPr algn="ctr">
                        <a:lnSpc>
                          <a:spcPct val="100000"/>
                        </a:lnSpc>
                        <a:buNone/>
                      </a:pPr>
                      <a:r>
                        <a:rPr b="0" lang="en-PH" sz="2000" spc="-1" strike="noStrike">
                          <a:latin typeface="Montserrat"/>
                        </a:rPr>
                        <a:t>trapezoid are congruent.</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0" lang="en-PH" sz="2000" spc="-1" strike="noStrike">
                          <a:latin typeface="Montserrat"/>
                        </a:rPr>
                        <a:t>If </a:t>
                      </a:r>
                      <a:r>
                        <a:rPr b="0" lang="en-PH" sz="2000" spc="-1" strike="noStrike">
                          <a:latin typeface="Montserrat"/>
                          <a:ea typeface="Montserrat"/>
                        </a:rPr>
                        <a:t>□ABCD is an isosceles</a:t>
                      </a:r>
                      <a:endParaRPr b="0" lang="en-PH" sz="2000" spc="-1" strike="noStrike">
                        <a:latin typeface="Arial"/>
                      </a:endParaRPr>
                    </a:p>
                    <a:p>
                      <a:pPr algn="ctr">
                        <a:lnSpc>
                          <a:spcPct val="100000"/>
                        </a:lnSpc>
                        <a:buNone/>
                      </a:pPr>
                      <a:r>
                        <a:rPr b="0" lang="en-PH" sz="2000" spc="-1" strike="noStrike">
                          <a:latin typeface="Montserrat"/>
                          <a:ea typeface="_x005F_x001e_Wäþ"/>
                        </a:rPr>
                        <a:t>trapezoid, then </a:t>
                      </a:r>
                      <a:endParaRPr b="0" lang="en-PH" sz="2000" spc="-1" strike="noStrike">
                        <a:latin typeface="Arial"/>
                      </a:endParaRPr>
                    </a:p>
                    <a:p>
                      <a:pPr algn="ctr">
                        <a:lnSpc>
                          <a:spcPct val="100000"/>
                        </a:lnSpc>
                        <a:buNone/>
                      </a:pPr>
                      <a:r>
                        <a:rPr b="0" lang="en-PH" sz="2000" spc="-1" strike="noStrike">
                          <a:latin typeface="Montserrat"/>
                          <a:ea typeface="_x005F_x001e_Wäþ"/>
                        </a:rPr>
                        <a:t>AC ≅ BD.</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217" name="" descr=""/>
          <p:cNvPicPr/>
          <p:nvPr/>
        </p:nvPicPr>
        <p:blipFill>
          <a:blip r:embed="rId6"/>
          <a:stretch/>
        </p:blipFill>
        <p:spPr>
          <a:xfrm>
            <a:off x="3092040" y="2468520"/>
            <a:ext cx="2640960" cy="1599120"/>
          </a:xfrm>
          <a:prstGeom prst="rect">
            <a:avLst/>
          </a:prstGeom>
          <a:ln w="0">
            <a:noFill/>
          </a:ln>
        </p:spPr>
      </p:pic>
      <p:sp>
        <p:nvSpPr>
          <p:cNvPr id="218" name=""/>
          <p:cNvSpPr/>
          <p:nvPr/>
        </p:nvSpPr>
        <p:spPr>
          <a:xfrm>
            <a:off x="8514000" y="5040000"/>
            <a:ext cx="1259640" cy="7120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ea typeface="Wäþ"/>
              </a:rPr>
              <a:t>Proof:</a:t>
            </a:r>
            <a:endParaRPr b="0" lang="en-PH" sz="2000" spc="-1" strike="noStrike">
              <a:latin typeface="Arial"/>
            </a:endParaRPr>
          </a:p>
        </p:txBody>
      </p:sp>
      <p:sp>
        <p:nvSpPr>
          <p:cNvPr id="219" name=""/>
          <p:cNvSpPr/>
          <p:nvPr/>
        </p:nvSpPr>
        <p:spPr>
          <a:xfrm>
            <a:off x="8653320" y="1620000"/>
            <a:ext cx="9166320" cy="13341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_x005F_x001e_Wäþ"/>
              </a:rPr>
              <a:t>Given: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Isosceles trapezoid ABCD where AD ≅ BC and</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AB II DC</a:t>
            </a:r>
            <a:endParaRPr b="0" lang="en-PH" sz="2000" spc="-1" strike="noStrike">
              <a:latin typeface="Arial"/>
            </a:endParaRPr>
          </a:p>
          <a:p>
            <a:pPr>
              <a:lnSpc>
                <a:spcPct val="100000"/>
              </a:lnSpc>
              <a:buNone/>
            </a:pPr>
            <a:r>
              <a:rPr b="0" lang="en-PH" sz="2000" spc="-1" strike="noStrike">
                <a:latin typeface="Montserrat"/>
                <a:ea typeface="_x005F_x001e_Wäþ"/>
              </a:rPr>
              <a:t>Prove: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AC ≅ BD</a:t>
            </a:r>
            <a:endParaRPr b="0" lang="en-PH" sz="2000" spc="-1" strike="noStrike">
              <a:latin typeface="Arial"/>
            </a:endParaRPr>
          </a:p>
        </p:txBody>
      </p:sp>
    </p:spTree>
  </p:cSld>
  <p:transition>
    <p:fade/>
  </p:transition>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0" name="" descr=""/>
          <p:cNvPicPr/>
          <p:nvPr/>
        </p:nvPicPr>
        <p:blipFill>
          <a:blip r:embed="rId1"/>
          <a:stretch/>
        </p:blipFill>
        <p:spPr>
          <a:xfrm>
            <a:off x="9874080" y="1908000"/>
            <a:ext cx="8344440" cy="4751640"/>
          </a:xfrm>
          <a:prstGeom prst="rect">
            <a:avLst/>
          </a:prstGeom>
          <a:ln w="0">
            <a:noFill/>
          </a:ln>
        </p:spPr>
      </p:pic>
      <p:pic>
        <p:nvPicPr>
          <p:cNvPr id="221" name="" descr=""/>
          <p:cNvPicPr/>
          <p:nvPr/>
        </p:nvPicPr>
        <p:blipFill>
          <a:blip r:embed="rId2"/>
          <a:stretch/>
        </p:blipFill>
        <p:spPr>
          <a:xfrm>
            <a:off x="3060000" y="7290720"/>
            <a:ext cx="2699640" cy="2037240"/>
          </a:xfrm>
          <a:prstGeom prst="rect">
            <a:avLst/>
          </a:prstGeom>
          <a:ln w="0">
            <a:noFill/>
          </a:ln>
        </p:spPr>
      </p:pic>
      <p:pic>
        <p:nvPicPr>
          <p:cNvPr id="222" name="" descr=""/>
          <p:cNvPicPr/>
          <p:nvPr/>
        </p:nvPicPr>
        <p:blipFill>
          <a:blip r:embed="rId3"/>
          <a:stretch/>
        </p:blipFill>
        <p:spPr>
          <a:xfrm>
            <a:off x="7560000" y="4608000"/>
            <a:ext cx="1893960" cy="1439640"/>
          </a:xfrm>
          <a:prstGeom prst="rect">
            <a:avLst/>
          </a:prstGeom>
          <a:ln w="0">
            <a:noFill/>
          </a:ln>
        </p:spPr>
      </p:pic>
      <p:sp>
        <p:nvSpPr>
          <p:cNvPr id="223" name="Freeform 47"/>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grpSp>
        <p:nvGrpSpPr>
          <p:cNvPr id="224" name="Group 13"/>
          <p:cNvGrpSpPr/>
          <p:nvPr/>
        </p:nvGrpSpPr>
        <p:grpSpPr>
          <a:xfrm>
            <a:off x="16303320" y="0"/>
            <a:ext cx="1441080" cy="1441080"/>
            <a:chOff x="16303320" y="0"/>
            <a:chExt cx="1441080" cy="1441080"/>
          </a:xfrm>
        </p:grpSpPr>
        <p:sp>
          <p:nvSpPr>
            <p:cNvPr id="225" name="Freeform 48"/>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26" name="Freeform 49"/>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5"/>
            <a:srcRect/>
            <a:stretch/>
          </a:blipFill>
          <a:ln w="0">
            <a:noFill/>
          </a:ln>
        </p:spPr>
        <p:style>
          <a:lnRef idx="0"/>
          <a:fillRef idx="0"/>
          <a:effectRef idx="0"/>
          <a:fontRef idx="minor"/>
        </p:style>
      </p:sp>
      <p:sp>
        <p:nvSpPr>
          <p:cNvPr id="227" name="TextBox 4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28" name="TextBox 4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29" name="TextBox 50"/>
          <p:cNvSpPr/>
          <p:nvPr/>
        </p:nvSpPr>
        <p:spPr>
          <a:xfrm>
            <a:off x="363600" y="1368000"/>
            <a:ext cx="77360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Theorem 5</a:t>
            </a:r>
            <a:endParaRPr b="0" lang="en-PH" sz="2000" spc="-1" strike="noStrike">
              <a:latin typeface="Arial"/>
            </a:endParaRPr>
          </a:p>
        </p:txBody>
      </p:sp>
      <p:sp>
        <p:nvSpPr>
          <p:cNvPr id="230" name="Freeform 50"/>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6"/>
            <a:srcRect/>
            <a:stretch/>
          </a:blipFill>
          <a:ln w="0">
            <a:noFill/>
          </a:ln>
        </p:spPr>
        <p:style>
          <a:lnRef idx="0"/>
          <a:fillRef idx="0"/>
          <a:effectRef idx="0"/>
          <a:fontRef idx="minor"/>
        </p:style>
      </p:sp>
      <p:sp>
        <p:nvSpPr>
          <p:cNvPr id="231" name="TextBox 51"/>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graphicFrame>
        <p:nvGraphicFramePr>
          <p:cNvPr id="232" name=""/>
          <p:cNvGraphicFramePr/>
          <p:nvPr/>
        </p:nvGraphicFramePr>
        <p:xfrm>
          <a:off x="178560" y="1897560"/>
          <a:ext cx="8461080" cy="2638440"/>
        </p:xfrm>
        <a:graphic>
          <a:graphicData uri="http://schemas.openxmlformats.org/drawingml/2006/table">
            <a:tbl>
              <a:tblPr/>
              <a:tblGrid>
                <a:gridCol w="2820240"/>
                <a:gridCol w="2820240"/>
                <a:gridCol w="2820960"/>
              </a:tblGrid>
              <a:tr h="2638800">
                <a:tc>
                  <a:txBody>
                    <a:bodyPr lIns="90000" rIns="90000" anchor="ctr">
                      <a:noAutofit/>
                    </a:bodyPr>
                    <a:p>
                      <a:pPr algn="ctr">
                        <a:lnSpc>
                          <a:spcPct val="100000"/>
                        </a:lnSpc>
                        <a:buNone/>
                      </a:pPr>
                      <a:r>
                        <a:rPr b="0" lang="en-PH" sz="2000" spc="-1" strike="noStrike">
                          <a:latin typeface="Montserrat"/>
                        </a:rPr>
                        <a:t>If the diagonals of a</a:t>
                      </a:r>
                      <a:endParaRPr b="0" lang="en-PH" sz="2000" spc="-1" strike="noStrike">
                        <a:latin typeface="Arial"/>
                      </a:endParaRPr>
                    </a:p>
                    <a:p>
                      <a:pPr algn="ctr">
                        <a:lnSpc>
                          <a:spcPct val="100000"/>
                        </a:lnSpc>
                        <a:buNone/>
                      </a:pPr>
                      <a:r>
                        <a:rPr b="0" lang="en-PH" sz="2000" spc="-1" strike="noStrike">
                          <a:latin typeface="Montserrat"/>
                        </a:rPr>
                        <a:t>trapezoid are congruent,</a:t>
                      </a:r>
                      <a:endParaRPr b="0" lang="en-PH" sz="2000" spc="-1" strike="noStrike">
                        <a:latin typeface="Arial"/>
                      </a:endParaRPr>
                    </a:p>
                    <a:p>
                      <a:pPr algn="ctr">
                        <a:lnSpc>
                          <a:spcPct val="100000"/>
                        </a:lnSpc>
                        <a:buNone/>
                      </a:pPr>
                      <a:r>
                        <a:rPr b="0" lang="en-PH" sz="2000" spc="-1" strike="noStrike">
                          <a:latin typeface="Montserrat"/>
                        </a:rPr>
                        <a:t>then the trapezoid is an</a:t>
                      </a:r>
                      <a:endParaRPr b="0" lang="en-PH" sz="2000" spc="-1" strike="noStrike">
                        <a:latin typeface="Arial"/>
                      </a:endParaRPr>
                    </a:p>
                    <a:p>
                      <a:pPr algn="ctr">
                        <a:lnSpc>
                          <a:spcPct val="100000"/>
                        </a:lnSpc>
                        <a:buNone/>
                      </a:pPr>
                      <a:r>
                        <a:rPr b="0" lang="en-PH" sz="2000" spc="-1" strike="noStrike">
                          <a:latin typeface="Montserrat"/>
                        </a:rPr>
                        <a:t>isosceles.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0" lang="en-PH" sz="2000" spc="-1" strike="noStrike">
                          <a:latin typeface="Montserrat"/>
                        </a:rPr>
                        <a:t>If in trapezoid ABCD,</a:t>
                      </a:r>
                      <a:endParaRPr b="0" lang="en-PH" sz="2000" spc="-1" strike="noStrike">
                        <a:latin typeface="Arial"/>
                      </a:endParaRPr>
                    </a:p>
                    <a:p>
                      <a:pPr algn="ctr">
                        <a:lnSpc>
                          <a:spcPct val="100000"/>
                        </a:lnSpc>
                        <a:buNone/>
                      </a:pPr>
                      <a:r>
                        <a:rPr b="0" lang="en-PH" sz="2000" spc="-1" strike="noStrike">
                          <a:latin typeface="Montserrat"/>
                        </a:rPr>
                        <a:t>AC ≅ BD , then</a:t>
                      </a:r>
                      <a:endParaRPr b="0" lang="en-PH" sz="2000" spc="-1" strike="noStrike">
                        <a:latin typeface="Arial"/>
                      </a:endParaRPr>
                    </a:p>
                    <a:p>
                      <a:pPr algn="ctr">
                        <a:lnSpc>
                          <a:spcPct val="100000"/>
                        </a:lnSpc>
                        <a:buNone/>
                      </a:pPr>
                      <a:r>
                        <a:rPr b="0" lang="en-PH" sz="2000" spc="-1" strike="noStrike">
                          <a:latin typeface="Montserrat"/>
                        </a:rPr>
                        <a:t>trapezoid ABCD is an</a:t>
                      </a:r>
                      <a:endParaRPr b="0" lang="en-PH" sz="2000" spc="-1" strike="noStrike">
                        <a:latin typeface="Arial"/>
                      </a:endParaRPr>
                    </a:p>
                    <a:p>
                      <a:pPr algn="ctr">
                        <a:lnSpc>
                          <a:spcPct val="100000"/>
                        </a:lnSpc>
                        <a:buNone/>
                      </a:pPr>
                      <a:r>
                        <a:rPr b="0" lang="en-PH" sz="2000" spc="-1" strike="noStrike">
                          <a:latin typeface="Montserrat"/>
                        </a:rPr>
                        <a:t>isosceles.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sp>
        <p:nvSpPr>
          <p:cNvPr id="233" name=""/>
          <p:cNvSpPr/>
          <p:nvPr/>
        </p:nvSpPr>
        <p:spPr>
          <a:xfrm>
            <a:off x="13212000" y="1447560"/>
            <a:ext cx="1259640" cy="7120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ea typeface="Wäþ"/>
              </a:rPr>
              <a:t>Proof:</a:t>
            </a:r>
            <a:endParaRPr b="0" lang="en-PH" sz="2000" spc="-1" strike="noStrike">
              <a:latin typeface="Arial"/>
            </a:endParaRPr>
          </a:p>
        </p:txBody>
      </p:sp>
      <p:pic>
        <p:nvPicPr>
          <p:cNvPr id="234" name="" descr=""/>
          <p:cNvPicPr/>
          <p:nvPr/>
        </p:nvPicPr>
        <p:blipFill>
          <a:blip r:embed="rId7"/>
          <a:stretch/>
        </p:blipFill>
        <p:spPr>
          <a:xfrm>
            <a:off x="3037680" y="2196000"/>
            <a:ext cx="2721960" cy="2107080"/>
          </a:xfrm>
          <a:prstGeom prst="rect">
            <a:avLst/>
          </a:prstGeom>
          <a:ln w="0">
            <a:noFill/>
          </a:ln>
        </p:spPr>
      </p:pic>
      <p:sp>
        <p:nvSpPr>
          <p:cNvPr id="235" name=""/>
          <p:cNvSpPr/>
          <p:nvPr/>
        </p:nvSpPr>
        <p:spPr>
          <a:xfrm>
            <a:off x="180000" y="4780440"/>
            <a:ext cx="9179640" cy="25992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To prove that the trapezoid is isosceles:</a:t>
            </a:r>
            <a:endParaRPr b="0" lang="en-PH" sz="2000" spc="-1" strike="noStrike">
              <a:latin typeface="Arial"/>
            </a:endParaRPr>
          </a:p>
          <a:p>
            <a:pPr>
              <a:lnSpc>
                <a:spcPct val="100000"/>
              </a:lnSpc>
              <a:buNone/>
            </a:pPr>
            <a:r>
              <a:rPr b="0" lang="en-PH" sz="2000" spc="-1" strike="noStrike">
                <a:latin typeface="Montserrat"/>
                <a:ea typeface="_x005F_x001e_Wäþ"/>
              </a:rPr>
              <a:t>1. </a:t>
            </a:r>
            <a:r>
              <a:rPr b="0" lang="en-PH" sz="2000" spc="-1" strike="noStrike">
                <a:latin typeface="Montserrat"/>
                <a:ea typeface="_x005F_x001e_Wäþ"/>
              </a:rPr>
              <a:t>	</a:t>
            </a:r>
            <a:r>
              <a:rPr b="0" lang="en-PH" sz="2000" spc="-1" strike="noStrike">
                <a:latin typeface="Montserrat"/>
                <a:ea typeface="_x005F_x001e_Wäþ"/>
              </a:rPr>
              <a:t>show that the legs are congruent, that is AD ≅ </a:t>
            </a:r>
            <a:r>
              <a:rPr b="0" lang="en-PH" sz="2000" spc="-1" strike="noStrike">
                <a:latin typeface="Montserrat"/>
                <a:ea typeface="Wäþ"/>
              </a:rPr>
              <a:t>BC</a:t>
            </a:r>
            <a:r>
              <a:rPr b="0" lang="en-PH" sz="2000" spc="-1" strike="noStrike">
                <a:latin typeface="Montserrat"/>
                <a:ea typeface="_x005F_x001e_Wäþ"/>
              </a:rPr>
              <a:t>;</a:t>
            </a:r>
            <a:endParaRPr b="0" lang="en-PH" sz="2000" spc="-1" strike="noStrike">
              <a:latin typeface="Arial"/>
            </a:endParaRPr>
          </a:p>
          <a:p>
            <a:pPr>
              <a:lnSpc>
                <a:spcPct val="100000"/>
              </a:lnSpc>
              <a:buNone/>
            </a:pPr>
            <a:r>
              <a:rPr b="0" lang="en-PH" sz="2000" spc="-1" strike="noStrike">
                <a:latin typeface="Montserrat"/>
                <a:ea typeface="_x005F_x001e_Wäþ"/>
              </a:rPr>
              <a:t>2. </a:t>
            </a:r>
            <a:r>
              <a:rPr b="0" lang="en-PH" sz="2000" spc="-1" strike="noStrike">
                <a:latin typeface="Montserrat"/>
                <a:ea typeface="_x005F_x001e_Wäþ"/>
              </a:rPr>
              <a:t>	</a:t>
            </a:r>
            <a:r>
              <a:rPr b="0" lang="en-PH" sz="2000" spc="-1" strike="noStrike">
                <a:latin typeface="Montserrat"/>
                <a:ea typeface="_x005F_x001e_Wäþ"/>
              </a:rPr>
              <a:t>show that a pair of base angles are congruent, that is,</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a:t>
            </a:r>
            <a:r>
              <a:rPr b="0" lang="en-PH" sz="2000" spc="-1" strike="noStrike">
                <a:latin typeface="Montserrat"/>
                <a:ea typeface="_x005F_x001e_Wäþ"/>
              </a:rPr>
              <a:t>A ≅ ∠B ≅ ∠D ≅ ∠C; or</a:t>
            </a:r>
            <a:endParaRPr b="0" lang="en-PH" sz="2000" spc="-1" strike="noStrike">
              <a:latin typeface="Arial"/>
            </a:endParaRPr>
          </a:p>
          <a:p>
            <a:pPr>
              <a:lnSpc>
                <a:spcPct val="100000"/>
              </a:lnSpc>
              <a:buNone/>
            </a:pPr>
            <a:r>
              <a:rPr b="0" lang="en-PH" sz="2000" spc="-1" strike="noStrike">
                <a:latin typeface="Montserrat"/>
                <a:ea typeface="_x005F_x001e_Wäþ"/>
              </a:rPr>
              <a:t>3. </a:t>
            </a:r>
            <a:r>
              <a:rPr b="0" lang="en-PH" sz="2000" spc="-1" strike="noStrike">
                <a:latin typeface="Montserrat"/>
                <a:ea typeface="_x005F_x001e_Wäþ"/>
              </a:rPr>
              <a:t>	</a:t>
            </a:r>
            <a:r>
              <a:rPr b="0" lang="en-PH" sz="2000" spc="-1" strike="noStrike">
                <a:latin typeface="Montserrat"/>
                <a:ea typeface="_x005F_x001e_Wäþ"/>
              </a:rPr>
              <a:t>show that the diagonals are congruent, that is, AC ≅ </a:t>
            </a:r>
            <a:r>
              <a:rPr b="0" lang="en-PH" sz="2000" spc="-1" strike="noStrike">
                <a:latin typeface="Montserrat"/>
                <a:ea typeface="Wäþ"/>
              </a:rPr>
              <a:t>BD</a:t>
            </a:r>
            <a:r>
              <a:rPr b="0" lang="en-PH" sz="2000" spc="-1" strike="noStrike">
                <a:latin typeface="Montserrat"/>
                <a:ea typeface="_x005F_x001e_Wäþ"/>
              </a:rPr>
              <a:t> .</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_x005F_x001e_Wäþ"/>
              </a:rPr>
              <a:t>Given: </a:t>
            </a:r>
            <a:r>
              <a:rPr b="0" lang="en-PH" sz="2000" spc="-1" strike="noStrike">
                <a:latin typeface="Montserrat"/>
                <a:ea typeface="_x005F_x001e_Wäþ"/>
              </a:rPr>
              <a:t>	</a:t>
            </a:r>
            <a:r>
              <a:rPr b="0" lang="en-PH" sz="2000" spc="-1" strike="noStrike">
                <a:latin typeface="Montserrat"/>
                <a:ea typeface="_x005F_x001e_Wäþ"/>
              </a:rPr>
              <a:t>Trapezoid ABCD, AB II DC and BD ≅ </a:t>
            </a:r>
            <a:r>
              <a:rPr b="0" lang="en-PH" sz="2000" spc="-1" strike="noStrike">
                <a:latin typeface="Montserrat"/>
                <a:ea typeface="Wäþ"/>
              </a:rPr>
              <a:t>BD</a:t>
            </a:r>
            <a:endParaRPr b="0" lang="en-PH" sz="2000" spc="-1" strike="noStrike">
              <a:latin typeface="Arial"/>
            </a:endParaRPr>
          </a:p>
          <a:p>
            <a:pPr>
              <a:lnSpc>
                <a:spcPct val="100000"/>
              </a:lnSpc>
              <a:buNone/>
            </a:pPr>
            <a:r>
              <a:rPr b="0" lang="en-PH" sz="2000" spc="-1" strike="noStrike">
                <a:latin typeface="Montserrat"/>
                <a:ea typeface="Wäþ"/>
              </a:rPr>
              <a:t>Prove: </a:t>
            </a:r>
            <a:r>
              <a:rPr b="0" lang="en-PH" sz="2000" spc="-1" strike="noStrike">
                <a:latin typeface="Montserrat"/>
                <a:ea typeface="Wäþ"/>
              </a:rPr>
              <a:t>	</a:t>
            </a:r>
            <a:r>
              <a:rPr b="0" lang="en-PH" sz="2000" spc="-1" strike="noStrike">
                <a:latin typeface="Montserrat"/>
                <a:ea typeface="Montserrat"/>
              </a:rPr>
              <a:t>□ABCD is an isosceles trapezoid.</a:t>
            </a:r>
            <a:endParaRPr b="0" lang="en-PH" sz="2000" spc="-1" strike="noStrike">
              <a:latin typeface="Arial"/>
            </a:endParaRPr>
          </a:p>
        </p:txBody>
      </p:sp>
    </p:spTree>
  </p:cSld>
  <p:transition>
    <p:fade/>
  </p:transition>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6" name="Freeform 5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37" name="Group 14"/>
          <p:cNvGrpSpPr/>
          <p:nvPr/>
        </p:nvGrpSpPr>
        <p:grpSpPr>
          <a:xfrm>
            <a:off x="16303320" y="0"/>
            <a:ext cx="1441080" cy="1441080"/>
            <a:chOff x="16303320" y="0"/>
            <a:chExt cx="1441080" cy="1441080"/>
          </a:xfrm>
        </p:grpSpPr>
        <p:sp>
          <p:nvSpPr>
            <p:cNvPr id="238" name="Freeform 52"/>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39" name="Freeform 53"/>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40" name="TextBox 5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41" name="TextBox 53"/>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42" name="TextBox 54"/>
          <p:cNvSpPr/>
          <p:nvPr/>
        </p:nvSpPr>
        <p:spPr>
          <a:xfrm>
            <a:off x="363600" y="1368000"/>
            <a:ext cx="175604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5:</a:t>
            </a:r>
            <a:endParaRPr b="0" lang="en-PH" sz="2000" spc="-1" strike="noStrike">
              <a:latin typeface="Arial"/>
            </a:endParaRPr>
          </a:p>
        </p:txBody>
      </p:sp>
      <p:sp>
        <p:nvSpPr>
          <p:cNvPr id="243" name="Freeform 54"/>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44" name="TextBox 55"/>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
        <p:nvSpPr>
          <p:cNvPr id="245" name=""/>
          <p:cNvSpPr/>
          <p:nvPr/>
        </p:nvSpPr>
        <p:spPr>
          <a:xfrm>
            <a:off x="540000" y="2080440"/>
            <a:ext cx="17279640" cy="56887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Use the isosceles trapezoid on the right to answer the following.</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a. </a:t>
            </a:r>
            <a:r>
              <a:rPr b="0" lang="en-PH" sz="2000" spc="-1" strike="noStrike">
                <a:latin typeface="Montserrat"/>
                <a:ea typeface="_x005F_x001e_Wäþ"/>
              </a:rPr>
              <a:t>	</a:t>
            </a:r>
            <a:r>
              <a:rPr b="0" lang="en-PH" sz="2000" spc="-1" strike="noStrike">
                <a:latin typeface="Montserrat"/>
                <a:ea typeface="_x005F_x001e_Wäþ"/>
              </a:rPr>
              <a:t>If RI = 10x + 7 and NA = 8x + 15, find x.</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b.</a:t>
            </a:r>
            <a:r>
              <a:rPr b="0" lang="en-PH" sz="2000" spc="-1" strike="noStrike">
                <a:latin typeface="Montserrat"/>
                <a:ea typeface="_x005F_x001e_Wäþ"/>
              </a:rPr>
              <a:t>	</a:t>
            </a:r>
            <a:r>
              <a:rPr b="0" lang="en-PH" sz="2000" spc="-1" strike="noStrike">
                <a:latin typeface="Montserrat"/>
                <a:ea typeface="_x005F_x001e_Wäþ"/>
              </a:rPr>
              <a:t>If RI = 7x – 9 and NA = 6x + 7, find RI.</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_x005F_x001e_Wäþ"/>
              </a:rPr>
              <a:t>Solution:</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a. </a:t>
            </a:r>
            <a:r>
              <a:rPr b="0" lang="en-PH" sz="2000" spc="-1" strike="noStrike">
                <a:latin typeface="Montserrat"/>
                <a:ea typeface="_x005F_x001e_Wäþ"/>
              </a:rPr>
              <a:t>	</a:t>
            </a:r>
            <a:r>
              <a:rPr b="0" lang="en-PH" sz="2000" spc="-1" strike="noStrike">
                <a:latin typeface="Montserrat"/>
                <a:ea typeface="_x005F_x001e_Wäþ"/>
              </a:rPr>
              <a:t>By Theorem 4, RI = NA. So,</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10x + 7 </a:t>
            </a:r>
            <a:r>
              <a:rPr b="0" lang="en-PH" sz="2000" spc="-1" strike="noStrike">
                <a:latin typeface="Montserrat"/>
                <a:ea typeface="_x005F_x001e_Wäþ"/>
              </a:rPr>
              <a:t>	</a:t>
            </a:r>
            <a:r>
              <a:rPr b="0" lang="en-PH" sz="2000" spc="-1" strike="noStrike">
                <a:latin typeface="Montserrat"/>
                <a:ea typeface="_x005F_x001e_Wäþ"/>
              </a:rPr>
              <a:t>= 8x + 15</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10x − 8x </a:t>
            </a:r>
            <a:r>
              <a:rPr b="0" lang="en-PH" sz="2000" spc="-1" strike="noStrike">
                <a:latin typeface="Montserrat"/>
                <a:ea typeface="_x005F_x001e_Wäþ"/>
              </a:rPr>
              <a:t>	</a:t>
            </a:r>
            <a:r>
              <a:rPr b="0" lang="en-PH" sz="2000" spc="-1" strike="noStrike">
                <a:latin typeface="Montserrat"/>
                <a:ea typeface="_x005F_x001e_Wäþ"/>
              </a:rPr>
              <a:t>= 15 − 7</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2x </a:t>
            </a:r>
            <a:r>
              <a:rPr b="0" lang="en-PH" sz="2000" spc="-1" strike="noStrike">
                <a:latin typeface="Montserrat"/>
                <a:ea typeface="_x005F_x001e_Wäþ"/>
              </a:rPr>
              <a:t>	</a:t>
            </a:r>
            <a:r>
              <a:rPr b="0" lang="en-PH" sz="2000" spc="-1" strike="noStrike">
                <a:latin typeface="Montserrat"/>
                <a:ea typeface="_x005F_x001e_Wäþ"/>
              </a:rPr>
              <a:t>= 8</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Wäþ"/>
              </a:rPr>
              <a:t>2x/2 </a:t>
            </a:r>
            <a:r>
              <a:rPr b="0" lang="en-PH" sz="2000" spc="-1" strike="noStrike">
                <a:latin typeface="Montserrat"/>
                <a:ea typeface="Wäþ"/>
              </a:rPr>
              <a:t>	</a:t>
            </a:r>
            <a:r>
              <a:rPr b="0" lang="en-PH" sz="2000" spc="-1" strike="noStrike">
                <a:latin typeface="Montserrat"/>
                <a:ea typeface="Wäþ"/>
              </a:rPr>
              <a:t>= 8/2</a:t>
            </a:r>
            <a:endParaRPr b="0" lang="en-PH" sz="2000" spc="-1" strike="noStrike">
              <a:latin typeface="Arial"/>
            </a:endParaRPr>
          </a:p>
          <a:p>
            <a:pPr>
              <a:lnSpc>
                <a:spcPct val="100000"/>
              </a:lnSpc>
              <a:buNone/>
            </a:pP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x </a:t>
            </a:r>
            <a:r>
              <a:rPr b="0" lang="en-PH" sz="2000" spc="-1" strike="noStrike">
                <a:latin typeface="Montserrat"/>
                <a:ea typeface="Wäþ"/>
              </a:rPr>
              <a:t>	</a:t>
            </a:r>
            <a:r>
              <a:rPr b="0" lang="en-PH" sz="2000" spc="-1" strike="noStrike">
                <a:latin typeface="Montserrat"/>
                <a:ea typeface="Wäþ"/>
              </a:rPr>
              <a:t>= 4</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Wäþ"/>
              </a:rPr>
              <a:t>	</a:t>
            </a:r>
            <a:r>
              <a:rPr b="0" lang="en-PH" sz="2000" spc="-1" strike="noStrike">
                <a:latin typeface="Montserrat"/>
                <a:ea typeface="Wäþ"/>
              </a:rPr>
              <a:t>b.</a:t>
            </a:r>
            <a:r>
              <a:rPr b="0" lang="en-PH" sz="2000" spc="-1" strike="noStrike">
                <a:latin typeface="Montserrat"/>
                <a:ea typeface="Wäþ"/>
              </a:rPr>
              <a:t>	</a:t>
            </a:r>
            <a:r>
              <a:rPr b="0" lang="en-PH" sz="2000" spc="-1" strike="noStrike">
                <a:latin typeface="Montserrat"/>
                <a:ea typeface="Wäþ"/>
              </a:rPr>
              <a:t>By Theorem 4, RI = NA. So,</a:t>
            </a:r>
            <a:endParaRPr b="0" lang="en-PH" sz="2000" spc="-1" strike="noStrike">
              <a:latin typeface="Arial"/>
            </a:endParaRPr>
          </a:p>
          <a:p>
            <a:pPr>
              <a:lnSpc>
                <a:spcPct val="100000"/>
              </a:lnSpc>
              <a:buNone/>
            </a:pP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7 x − 9 </a:t>
            </a:r>
            <a:r>
              <a:rPr b="0" lang="en-PH" sz="2000" spc="-1" strike="noStrike">
                <a:latin typeface="Montserrat"/>
                <a:ea typeface="Wäþ"/>
              </a:rPr>
              <a:t>	</a:t>
            </a:r>
            <a:r>
              <a:rPr b="0" lang="en-PH" sz="2000" spc="-1" strike="noStrike">
                <a:latin typeface="Montserrat"/>
                <a:ea typeface="Wäþ"/>
              </a:rPr>
              <a:t>= 6x + 7</a:t>
            </a:r>
            <a:endParaRPr b="0" lang="en-PH" sz="2000" spc="-1" strike="noStrike">
              <a:latin typeface="Arial"/>
            </a:endParaRPr>
          </a:p>
          <a:p>
            <a:pPr>
              <a:lnSpc>
                <a:spcPct val="100000"/>
              </a:lnSpc>
              <a:buNone/>
            </a:pP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7x − 6x </a:t>
            </a:r>
            <a:r>
              <a:rPr b="0" lang="en-PH" sz="2000" spc="-1" strike="noStrike">
                <a:latin typeface="Montserrat"/>
                <a:ea typeface="Wäþ"/>
              </a:rPr>
              <a:t>	</a:t>
            </a:r>
            <a:r>
              <a:rPr b="0" lang="en-PH" sz="2000" spc="-1" strike="noStrike">
                <a:latin typeface="Montserrat"/>
                <a:ea typeface="Wäþ"/>
              </a:rPr>
              <a:t>= 7 + 9</a:t>
            </a:r>
            <a:endParaRPr b="0" lang="en-PH" sz="2000" spc="-1" strike="noStrike">
              <a:latin typeface="Arial"/>
            </a:endParaRPr>
          </a:p>
          <a:p>
            <a:pPr>
              <a:lnSpc>
                <a:spcPct val="100000"/>
              </a:lnSpc>
              <a:buNone/>
            </a:pP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   </a:t>
            </a:r>
            <a:r>
              <a:rPr b="0" lang="en-PH" sz="2000" spc="-1" strike="noStrike">
                <a:latin typeface="Montserrat"/>
                <a:ea typeface="Wäþ"/>
              </a:rPr>
              <a:t>x </a:t>
            </a:r>
            <a:r>
              <a:rPr b="0" lang="en-PH" sz="2000" spc="-1" strike="noStrike">
                <a:latin typeface="Montserrat"/>
                <a:ea typeface="Wäþ"/>
              </a:rPr>
              <a:t>	</a:t>
            </a:r>
            <a:r>
              <a:rPr b="0" lang="en-PH" sz="2000" spc="-1" strike="noStrike">
                <a:latin typeface="Montserrat"/>
                <a:ea typeface="Wäþ"/>
              </a:rPr>
              <a:t>= 16</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Wäþ"/>
              </a:rPr>
              <a:t>	</a:t>
            </a:r>
            <a:r>
              <a:rPr b="0" lang="en-PH" sz="2000" spc="-1" strike="noStrike">
                <a:latin typeface="Montserrat"/>
                <a:ea typeface="Wäþ"/>
              </a:rPr>
              <a:t>Thus, RI = 7x − 9 = 7(16) − 9 or 103.</a:t>
            </a:r>
            <a:endParaRPr b="0" lang="en-PH" sz="2000" spc="-1" strike="noStrike">
              <a:latin typeface="Arial"/>
            </a:endParaRPr>
          </a:p>
        </p:txBody>
      </p:sp>
      <p:pic>
        <p:nvPicPr>
          <p:cNvPr id="246" name="" descr=""/>
          <p:cNvPicPr/>
          <p:nvPr/>
        </p:nvPicPr>
        <p:blipFill>
          <a:blip r:embed="rId4"/>
          <a:stretch/>
        </p:blipFill>
        <p:spPr>
          <a:xfrm>
            <a:off x="10866240" y="1673280"/>
            <a:ext cx="3456000" cy="4459680"/>
          </a:xfrm>
          <a:prstGeom prst="rect">
            <a:avLst/>
          </a:prstGeom>
          <a:ln w="0">
            <a:noFill/>
          </a:ln>
        </p:spPr>
      </p:pic>
    </p:spTree>
  </p:cSld>
  <p:transition>
    <p:fade/>
  </p:transition>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47" name="Freeform 55"/>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48" name="Group 15"/>
          <p:cNvGrpSpPr/>
          <p:nvPr/>
        </p:nvGrpSpPr>
        <p:grpSpPr>
          <a:xfrm>
            <a:off x="16303320" y="0"/>
            <a:ext cx="1441080" cy="1441080"/>
            <a:chOff x="16303320" y="0"/>
            <a:chExt cx="1441080" cy="1441080"/>
          </a:xfrm>
        </p:grpSpPr>
        <p:sp>
          <p:nvSpPr>
            <p:cNvPr id="249" name="Freeform 56"/>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50" name="Freeform 57"/>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51" name="TextBox 5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52" name="TextBox 5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53" name="TextBox 58"/>
          <p:cNvSpPr/>
          <p:nvPr/>
        </p:nvSpPr>
        <p:spPr>
          <a:xfrm>
            <a:off x="363600" y="1368000"/>
            <a:ext cx="175604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6:</a:t>
            </a:r>
            <a:endParaRPr b="0" lang="en-PH" sz="2000" spc="-1" strike="noStrike">
              <a:latin typeface="Arial"/>
            </a:endParaRPr>
          </a:p>
        </p:txBody>
      </p:sp>
      <p:sp>
        <p:nvSpPr>
          <p:cNvPr id="254" name="Freeform 58"/>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55" name="TextBox 59"/>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
        <p:nvSpPr>
          <p:cNvPr id="256" name=""/>
          <p:cNvSpPr/>
          <p:nvPr/>
        </p:nvSpPr>
        <p:spPr>
          <a:xfrm>
            <a:off x="540000" y="2080440"/>
            <a:ext cx="17279640" cy="2889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Wäþ"/>
              </a:rPr>
              <a:t>	</a:t>
            </a:r>
            <a:r>
              <a:rPr b="0" lang="en-PH" sz="2000" spc="-1" strike="noStrike">
                <a:latin typeface="Montserrat"/>
                <a:ea typeface="Wäþ"/>
              </a:rPr>
              <a:t>Determine whether trapezoid CURE is an isosceles for</a:t>
            </a:r>
            <a:endParaRPr b="0" lang="en-PH" sz="2000" spc="-1" strike="noStrike">
              <a:latin typeface="Arial"/>
            </a:endParaRPr>
          </a:p>
          <a:p>
            <a:pPr>
              <a:lnSpc>
                <a:spcPct val="100000"/>
              </a:lnSpc>
              <a:buNone/>
            </a:pPr>
            <a:r>
              <a:rPr b="0" lang="en-PH" sz="2000" spc="-1" strike="noStrike">
                <a:latin typeface="Montserrat"/>
                <a:ea typeface="Wäþ"/>
              </a:rPr>
              <a:t>	</a:t>
            </a:r>
            <a:r>
              <a:rPr b="0" lang="en-PH" sz="2000" spc="-1" strike="noStrike">
                <a:latin typeface="Montserrat"/>
                <a:ea typeface="Wäþ"/>
              </a:rPr>
              <a:t>C(2, 4), U(5, 7), R(10, 8), and E(1, -1).</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Wäþ"/>
              </a:rPr>
              <a:t>Solution:</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_x005F_x001e_Wäþ"/>
              </a:rPr>
              <a:t>a. </a:t>
            </a:r>
            <a:r>
              <a:rPr b="0" lang="en-PH" sz="2000" spc="-1" strike="noStrike">
                <a:latin typeface="Montserrat"/>
                <a:ea typeface="_x005F_x001e_Wäþ"/>
              </a:rPr>
              <a:t>	</a:t>
            </a:r>
            <a:r>
              <a:rPr b="0" lang="en-PH" sz="2000" spc="-1" strike="noStrike">
                <a:latin typeface="Montserrat"/>
                <a:ea typeface="_x005F_x001e_Wäþ"/>
              </a:rPr>
              <a:t>Graph the trapezoid.</a:t>
            </a:r>
            <a:endParaRPr b="0" lang="en-PH" sz="2000" spc="-1" strike="noStrike">
              <a:latin typeface="Arial"/>
            </a:endParaRPr>
          </a:p>
          <a:p>
            <a:pPr>
              <a:lnSpc>
                <a:spcPct val="100000"/>
              </a:lnSpc>
              <a:buNone/>
            </a:pPr>
            <a:r>
              <a:rPr b="0" lang="en-PH" sz="2000" spc="-1" strike="noStrike">
                <a:latin typeface="Montserrat"/>
                <a:ea typeface="_x005F_x001e_Wäþ"/>
              </a:rPr>
              <a:t>b. </a:t>
            </a:r>
            <a:r>
              <a:rPr b="0" lang="en-PH" sz="2000" spc="-1" strike="noStrike">
                <a:latin typeface="Montserrat"/>
                <a:ea typeface="_x005F_x001e_Wäþ"/>
              </a:rPr>
              <a:t>	</a:t>
            </a:r>
            <a:r>
              <a:rPr b="0" lang="en-PH" sz="2000" spc="-1" strike="noStrike">
                <a:latin typeface="Montserrat"/>
                <a:ea typeface="_x005F_x001e_Wäþ"/>
              </a:rPr>
              <a:t>Show that CR ≅ </a:t>
            </a:r>
            <a:r>
              <a:rPr b="0" lang="en-PH" sz="2000" spc="-1" strike="noStrike">
                <a:latin typeface="Montserrat"/>
                <a:ea typeface="Wäþ"/>
              </a:rPr>
              <a:t>UE</a:t>
            </a:r>
            <a:r>
              <a:rPr b="0" lang="en-PH" sz="2000" spc="-1" strike="noStrike">
                <a:latin typeface="Montserrat"/>
                <a:ea typeface="_x005F_x001e_Wäþ"/>
              </a:rPr>
              <a:t> .</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_x005F_x001e_Wäþ"/>
              </a:rPr>
              <a:t>	</a:t>
            </a:r>
            <a:endParaRPr b="0" lang="en-PH" sz="2000" spc="-1" strike="noStrike">
              <a:latin typeface="Arial"/>
            </a:endParaRPr>
          </a:p>
        </p:txBody>
      </p:sp>
      <p:pic>
        <p:nvPicPr>
          <p:cNvPr id="257" name="" descr=""/>
          <p:cNvPicPr/>
          <p:nvPr/>
        </p:nvPicPr>
        <p:blipFill>
          <a:blip r:embed="rId4"/>
          <a:stretch/>
        </p:blipFill>
        <p:spPr>
          <a:xfrm>
            <a:off x="8460000" y="1924920"/>
            <a:ext cx="6779160" cy="4627080"/>
          </a:xfrm>
          <a:prstGeom prst="rect">
            <a:avLst/>
          </a:prstGeom>
          <a:ln w="0">
            <a:noFill/>
          </a:ln>
        </p:spPr>
      </p:pic>
      <p:pic>
        <p:nvPicPr>
          <p:cNvPr id="258" name="" descr=""/>
          <p:cNvPicPr/>
          <p:nvPr/>
        </p:nvPicPr>
        <p:blipFill>
          <a:blip r:embed="rId5"/>
          <a:stretch/>
        </p:blipFill>
        <p:spPr>
          <a:xfrm>
            <a:off x="8460000" y="6550200"/>
            <a:ext cx="6779160" cy="1549440"/>
          </a:xfrm>
          <a:prstGeom prst="rect">
            <a:avLst/>
          </a:prstGeom>
          <a:ln w="0">
            <a:noFill/>
          </a:ln>
        </p:spPr>
      </p:pic>
      <p:pic>
        <p:nvPicPr>
          <p:cNvPr id="259" name="" descr=""/>
          <p:cNvPicPr/>
          <p:nvPr/>
        </p:nvPicPr>
        <p:blipFill>
          <a:blip r:embed="rId6"/>
          <a:stretch/>
        </p:blipFill>
        <p:spPr>
          <a:xfrm>
            <a:off x="814320" y="4351320"/>
            <a:ext cx="2965320" cy="1768320"/>
          </a:xfrm>
          <a:prstGeom prst="rect">
            <a:avLst/>
          </a:prstGeom>
          <a:ln w="0">
            <a:noFill/>
          </a:ln>
        </p:spPr>
      </p:pic>
      <p:sp>
        <p:nvSpPr>
          <p:cNvPr id="260" name=""/>
          <p:cNvSpPr/>
          <p:nvPr/>
        </p:nvSpPr>
        <p:spPr>
          <a:xfrm>
            <a:off x="540000" y="6480000"/>
            <a:ext cx="7739640" cy="712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_x005F_x001e_Wäþ"/>
              </a:rPr>
              <a:t>Because CR = UE, then CR ≅ </a:t>
            </a:r>
            <a:r>
              <a:rPr b="0" lang="en-PH" sz="2000" spc="-1" strike="noStrike">
                <a:latin typeface="Montserrat"/>
                <a:ea typeface="Wäþ"/>
              </a:rPr>
              <a:t>UE</a:t>
            </a:r>
            <a:r>
              <a:rPr b="0" lang="en-PH" sz="2000" spc="-1" strike="noStrike">
                <a:latin typeface="Montserrat"/>
                <a:ea typeface="_x005F_x001e_Wäþ"/>
              </a:rPr>
              <a:t> and □CURE is an isosceles trapezoid.</a:t>
            </a:r>
            <a:endParaRPr b="0" lang="en-PH" sz="2000" spc="-1" strike="noStrike">
              <a:latin typeface="Arial"/>
            </a:endParaRPr>
          </a:p>
        </p:txBody>
      </p:sp>
    </p:spTree>
  </p:cSld>
  <p:transition>
    <p:fade/>
  </p:transition>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1" name="Freeform 59"/>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62" name="Group 16"/>
          <p:cNvGrpSpPr/>
          <p:nvPr/>
        </p:nvGrpSpPr>
        <p:grpSpPr>
          <a:xfrm>
            <a:off x="16303320" y="0"/>
            <a:ext cx="1441080" cy="1441080"/>
            <a:chOff x="16303320" y="0"/>
            <a:chExt cx="1441080" cy="1441080"/>
          </a:xfrm>
        </p:grpSpPr>
        <p:sp>
          <p:nvSpPr>
            <p:cNvPr id="263" name="Freeform 60"/>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64" name="Freeform 61"/>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65" name="TextBox 60"/>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66" name="TextBox 61"/>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67" name="TextBox 62"/>
          <p:cNvSpPr/>
          <p:nvPr/>
        </p:nvSpPr>
        <p:spPr>
          <a:xfrm>
            <a:off x="363600" y="1368000"/>
            <a:ext cx="175604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7:</a:t>
            </a:r>
            <a:endParaRPr b="0" lang="en-PH" sz="2000" spc="-1" strike="noStrike">
              <a:latin typeface="Arial"/>
            </a:endParaRPr>
          </a:p>
        </p:txBody>
      </p:sp>
      <p:sp>
        <p:nvSpPr>
          <p:cNvPr id="268" name="Freeform 62"/>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69" name="TextBox 63"/>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
        <p:nvSpPr>
          <p:cNvPr id="270" name=""/>
          <p:cNvSpPr/>
          <p:nvPr/>
        </p:nvSpPr>
        <p:spPr>
          <a:xfrm>
            <a:off x="363600" y="1673280"/>
            <a:ext cx="7898760" cy="19562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Write a flowchart proof.</a:t>
            </a:r>
            <a:endParaRPr b="0" lang="en-PH" sz="2000" spc="-1" strike="noStrike">
              <a:latin typeface="Arial"/>
            </a:endParaRPr>
          </a:p>
          <a:p>
            <a:pPr>
              <a:lnSpc>
                <a:spcPct val="100000"/>
              </a:lnSpc>
              <a:buNone/>
            </a:pPr>
            <a:r>
              <a:rPr b="0" lang="en-PH" sz="2000" spc="-1" strike="noStrike">
                <a:latin typeface="Montserrat"/>
                <a:ea typeface="_x005F_x001e_Wäþ"/>
              </a:rPr>
              <a:t>Given: </a:t>
            </a:r>
            <a:r>
              <a:rPr b="0" lang="en-PH" sz="2000" spc="-1" strike="noStrike">
                <a:latin typeface="Montserrat"/>
                <a:ea typeface="_x005F_x001e_Wäþ"/>
              </a:rPr>
              <a:t>	</a:t>
            </a:r>
            <a:r>
              <a:rPr b="0" lang="en-PH" sz="2000" spc="-1" strike="noStrike">
                <a:latin typeface="Montserrat"/>
                <a:ea typeface="_x005F_x001e_Wäþ"/>
              </a:rPr>
              <a:t>PLAN is an isosceles trapezoid with bases PL</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and NA .</a:t>
            </a:r>
            <a:endParaRPr b="0" lang="en-PH" sz="2000" spc="-1" strike="noStrike">
              <a:latin typeface="Arial"/>
            </a:endParaRPr>
          </a:p>
          <a:p>
            <a:pPr>
              <a:lnSpc>
                <a:spcPct val="100000"/>
              </a:lnSpc>
              <a:buNone/>
            </a:pPr>
            <a:r>
              <a:rPr b="0" lang="en-PH" sz="2000" spc="-1" strike="noStrike">
                <a:latin typeface="Montserrat"/>
                <a:ea typeface="_x005F_x001e_Wäþ"/>
              </a:rPr>
              <a:t>Prove: </a:t>
            </a:r>
            <a:r>
              <a:rPr b="0" lang="en-PH" sz="2000" spc="-1" strike="noStrike">
                <a:latin typeface="Montserrat"/>
                <a:ea typeface="_x005F_x001e_Wäþ"/>
              </a:rPr>
              <a:t>	</a:t>
            </a:r>
            <a:r>
              <a:rPr b="0" lang="en-PH" sz="2000" spc="-1" strike="noStrike">
                <a:latin typeface="Montserrat"/>
                <a:ea typeface="_x005F_x001e_Wäþ"/>
              </a:rPr>
              <a:t>∠1 ≅ ∠2</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_x005F_x001e_Wäþ"/>
              </a:rPr>
              <a:t>	</a:t>
            </a:r>
            <a:endParaRPr b="0" lang="en-PH" sz="2000" spc="-1" strike="noStrike">
              <a:latin typeface="Arial"/>
            </a:endParaRPr>
          </a:p>
        </p:txBody>
      </p:sp>
      <p:pic>
        <p:nvPicPr>
          <p:cNvPr id="271" name="" descr=""/>
          <p:cNvPicPr/>
          <p:nvPr/>
        </p:nvPicPr>
        <p:blipFill>
          <a:blip r:embed="rId4"/>
          <a:stretch/>
        </p:blipFill>
        <p:spPr>
          <a:xfrm>
            <a:off x="8460000" y="1980000"/>
            <a:ext cx="4319640" cy="2274840"/>
          </a:xfrm>
          <a:prstGeom prst="rect">
            <a:avLst/>
          </a:prstGeom>
          <a:ln w="0">
            <a:noFill/>
          </a:ln>
        </p:spPr>
      </p:pic>
      <p:pic>
        <p:nvPicPr>
          <p:cNvPr id="272" name="" descr=""/>
          <p:cNvPicPr/>
          <p:nvPr/>
        </p:nvPicPr>
        <p:blipFill>
          <a:blip r:embed="rId5"/>
          <a:stretch/>
        </p:blipFill>
        <p:spPr>
          <a:xfrm>
            <a:off x="2246040" y="5256000"/>
            <a:ext cx="13795920" cy="3953880"/>
          </a:xfrm>
          <a:prstGeom prst="rect">
            <a:avLst/>
          </a:prstGeom>
          <a:ln w="0">
            <a:noFill/>
          </a:ln>
        </p:spPr>
      </p:pic>
      <p:sp>
        <p:nvSpPr>
          <p:cNvPr id="273" name=""/>
          <p:cNvSpPr/>
          <p:nvPr/>
        </p:nvSpPr>
        <p:spPr>
          <a:xfrm>
            <a:off x="8682480" y="4939560"/>
            <a:ext cx="922680" cy="401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Wäþ"/>
              </a:rPr>
              <a:t>Proof:</a:t>
            </a:r>
            <a:endParaRPr b="0" lang="en-PH" sz="2000" spc="-1" strike="noStrike">
              <a:latin typeface="Arial"/>
            </a:endParaRPr>
          </a:p>
        </p:txBody>
      </p:sp>
    </p:spTree>
  </p:cSld>
  <p:transition>
    <p:fade/>
  </p:transition>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74" name="" descr=""/>
          <p:cNvPicPr/>
          <p:nvPr/>
        </p:nvPicPr>
        <p:blipFill>
          <a:blip r:embed="rId1"/>
          <a:stretch/>
        </p:blipFill>
        <p:spPr>
          <a:xfrm>
            <a:off x="15090120" y="4092120"/>
            <a:ext cx="2729520" cy="4367520"/>
          </a:xfrm>
          <a:prstGeom prst="rect">
            <a:avLst/>
          </a:prstGeom>
          <a:ln w="0">
            <a:noFill/>
          </a:ln>
        </p:spPr>
      </p:pic>
      <p:sp>
        <p:nvSpPr>
          <p:cNvPr id="275" name="Freeform 63"/>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276" name="Group 17"/>
          <p:cNvGrpSpPr/>
          <p:nvPr/>
        </p:nvGrpSpPr>
        <p:grpSpPr>
          <a:xfrm>
            <a:off x="16303320" y="0"/>
            <a:ext cx="1441080" cy="1441080"/>
            <a:chOff x="16303320" y="0"/>
            <a:chExt cx="1441080" cy="1441080"/>
          </a:xfrm>
        </p:grpSpPr>
        <p:sp>
          <p:nvSpPr>
            <p:cNvPr id="277" name="Freeform 6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78" name="Freeform 6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279" name="TextBox 64"/>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80" name="TextBox 65"/>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81" name="TextBox 66"/>
          <p:cNvSpPr/>
          <p:nvPr/>
        </p:nvSpPr>
        <p:spPr>
          <a:xfrm>
            <a:off x="5185800" y="1116000"/>
            <a:ext cx="79160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Kite</a:t>
            </a:r>
            <a:endParaRPr b="0" lang="en-PH" sz="2000" spc="-1" strike="noStrike">
              <a:latin typeface="Arial"/>
            </a:endParaRPr>
          </a:p>
        </p:txBody>
      </p:sp>
      <p:sp>
        <p:nvSpPr>
          <p:cNvPr id="282" name="Freeform 66"/>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283" name="TextBox 67"/>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
        <p:nvSpPr>
          <p:cNvPr id="284" name=""/>
          <p:cNvSpPr/>
          <p:nvPr/>
        </p:nvSpPr>
        <p:spPr>
          <a:xfrm>
            <a:off x="5050080" y="1548000"/>
            <a:ext cx="8187840" cy="1439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rPr>
              <a:t>	</a:t>
            </a:r>
            <a:r>
              <a:rPr b="0" lang="en-PH" sz="2000" spc="-1" strike="noStrike">
                <a:latin typeface="Montserrat"/>
              </a:rPr>
              <a:t>Another special quadrilateral that is not a parallelogram is a kite.</a:t>
            </a:r>
            <a:endParaRPr b="0" lang="en-PH" sz="2000" spc="-1" strike="noStrike">
              <a:latin typeface="Arial"/>
            </a:endParaRPr>
          </a:p>
          <a:p>
            <a:pPr algn="ctr">
              <a:lnSpc>
                <a:spcPct val="100000"/>
              </a:lnSpc>
              <a:buNone/>
            </a:pPr>
            <a:r>
              <a:rPr b="0" lang="en-PH" sz="2000" spc="-1" strike="noStrike">
                <a:latin typeface="Montserrat"/>
              </a:rPr>
              <a:t>A kite is a rhombus, and the diagonals of a kite are perpendicular.</a:t>
            </a:r>
            <a:endParaRPr b="0" lang="en-PH" sz="2000" spc="-1" strike="noStrike">
              <a:latin typeface="Arial"/>
            </a:endParaRPr>
          </a:p>
        </p:txBody>
      </p:sp>
      <p:sp>
        <p:nvSpPr>
          <p:cNvPr id="285" name=""/>
          <p:cNvSpPr/>
          <p:nvPr/>
        </p:nvSpPr>
        <p:spPr>
          <a:xfrm>
            <a:off x="7835760" y="3060000"/>
            <a:ext cx="2616120" cy="4438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ea typeface="Wäþ"/>
              </a:rPr>
              <a:t>Definition</a:t>
            </a:r>
            <a:endParaRPr b="0" lang="en-PH" sz="2000" spc="-1" strike="noStrike">
              <a:latin typeface="Arial"/>
            </a:endParaRPr>
          </a:p>
        </p:txBody>
      </p:sp>
      <p:pic>
        <p:nvPicPr>
          <p:cNvPr id="286" name="" descr=""/>
          <p:cNvPicPr/>
          <p:nvPr/>
        </p:nvPicPr>
        <p:blipFill>
          <a:blip r:embed="rId5"/>
          <a:stretch/>
        </p:blipFill>
        <p:spPr>
          <a:xfrm>
            <a:off x="13238280" y="864000"/>
            <a:ext cx="1701360" cy="2960280"/>
          </a:xfrm>
          <a:prstGeom prst="rect">
            <a:avLst/>
          </a:prstGeom>
          <a:ln w="0">
            <a:noFill/>
          </a:ln>
        </p:spPr>
      </p:pic>
      <p:graphicFrame>
        <p:nvGraphicFramePr>
          <p:cNvPr id="287" name=""/>
          <p:cNvGraphicFramePr/>
          <p:nvPr/>
        </p:nvGraphicFramePr>
        <p:xfrm>
          <a:off x="4271400" y="3569760"/>
          <a:ext cx="9853200" cy="2398320"/>
        </p:xfrm>
        <a:graphic>
          <a:graphicData uri="http://schemas.openxmlformats.org/drawingml/2006/table">
            <a:tbl>
              <a:tblPr/>
              <a:tblGrid>
                <a:gridCol w="3283920"/>
                <a:gridCol w="3283920"/>
                <a:gridCol w="3285720"/>
              </a:tblGrid>
              <a:tr h="2398680">
                <a:tc>
                  <a:txBody>
                    <a:bodyPr lIns="90000" rIns="90000" anchor="ctr">
                      <a:noAutofit/>
                    </a:bodyPr>
                    <a:p>
                      <a:pPr algn="ctr">
                        <a:lnSpc>
                          <a:spcPct val="100000"/>
                        </a:lnSpc>
                        <a:buNone/>
                      </a:pPr>
                      <a:r>
                        <a:rPr b="0" lang="en-PH" sz="2000" spc="-1" strike="noStrike">
                          <a:latin typeface="Montserrat"/>
                        </a:rPr>
                        <a:t>A kite is a quadrilateral with two pairs of adjacent sides</a:t>
                      </a:r>
                      <a:endParaRPr b="0" lang="en-PH" sz="2000" spc="-1" strike="noStrike">
                        <a:latin typeface="Arial"/>
                      </a:endParaRPr>
                    </a:p>
                    <a:p>
                      <a:pPr algn="ctr">
                        <a:lnSpc>
                          <a:spcPct val="100000"/>
                        </a:lnSpc>
                        <a:buNone/>
                      </a:pPr>
                      <a:r>
                        <a:rPr b="0" lang="en-PH" sz="2000" spc="-1" strike="noStrike">
                          <a:latin typeface="Montserrat"/>
                        </a:rPr>
                        <a:t>that are congruent. There are no congruent opposite sides.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0" lang="en-PH" sz="2000" spc="-1" strike="noStrike">
                          <a:latin typeface="Montserrat"/>
                          <a:ea typeface="_x005F_x001e_Wäþ"/>
                        </a:rPr>
                        <a:t>In kite ABCD, AB ≅ AD and</a:t>
                      </a:r>
                      <a:endParaRPr b="0" lang="en-PH" sz="2000" spc="-1" strike="noStrike">
                        <a:latin typeface="Arial"/>
                      </a:endParaRPr>
                    </a:p>
                    <a:p>
                      <a:pPr algn="ctr">
                        <a:lnSpc>
                          <a:spcPct val="100000"/>
                        </a:lnSpc>
                        <a:buNone/>
                      </a:pPr>
                      <a:r>
                        <a:rPr b="0" lang="en-PH" sz="2000" spc="-1" strike="noStrike">
                          <a:latin typeface="Montserrat"/>
                          <a:ea typeface="_x005F_x001e_Wäþ"/>
                        </a:rPr>
                        <a:t>CB ≅ CD.</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288" name="" descr=""/>
          <p:cNvPicPr/>
          <p:nvPr/>
        </p:nvPicPr>
        <p:blipFill>
          <a:blip r:embed="rId6"/>
          <a:stretch/>
        </p:blipFill>
        <p:spPr>
          <a:xfrm>
            <a:off x="7668000" y="3744000"/>
            <a:ext cx="3059640" cy="2047680"/>
          </a:xfrm>
          <a:prstGeom prst="rect">
            <a:avLst/>
          </a:prstGeom>
          <a:ln w="0">
            <a:noFill/>
          </a:ln>
        </p:spPr>
      </p:pic>
      <p:sp>
        <p:nvSpPr>
          <p:cNvPr id="289" name=""/>
          <p:cNvSpPr/>
          <p:nvPr/>
        </p:nvSpPr>
        <p:spPr>
          <a:xfrm>
            <a:off x="2664000" y="6192000"/>
            <a:ext cx="12959640" cy="1187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_x005F_x001e_Wäþ"/>
              </a:rPr>
              <a:t>The common vertices of the congruent sides of a kite are the ends of the kite. In the kite at the right, I and E are the ends. The line containing the ends of a kite is a symmetry line for the kite. In the given kite KITE, IE is the symmetry line.</a:t>
            </a:r>
            <a:endParaRPr b="0" lang="en-PH" sz="2000" spc="-1" strike="noStrike">
              <a:latin typeface="Arial"/>
            </a:endParaRPr>
          </a:p>
        </p:txBody>
      </p:sp>
    </p:spTree>
  </p:cSld>
  <p:transition>
    <p:fade/>
  </p:transition>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0" name="Freeform 67"/>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291" name="Group 18"/>
          <p:cNvGrpSpPr/>
          <p:nvPr/>
        </p:nvGrpSpPr>
        <p:grpSpPr>
          <a:xfrm>
            <a:off x="16303320" y="0"/>
            <a:ext cx="1441080" cy="1441080"/>
            <a:chOff x="16303320" y="0"/>
            <a:chExt cx="1441080" cy="1441080"/>
          </a:xfrm>
        </p:grpSpPr>
        <p:sp>
          <p:nvSpPr>
            <p:cNvPr id="292" name="Freeform 68"/>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293" name="Freeform 69"/>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294" name="TextBox 6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295" name="TextBox 6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296" name="TextBox 70"/>
          <p:cNvSpPr/>
          <p:nvPr/>
        </p:nvSpPr>
        <p:spPr>
          <a:xfrm>
            <a:off x="5185800" y="1116000"/>
            <a:ext cx="79160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Theorem 6:</a:t>
            </a:r>
            <a:endParaRPr b="0" lang="en-PH" sz="2000" spc="-1" strike="noStrike">
              <a:latin typeface="Arial"/>
            </a:endParaRPr>
          </a:p>
        </p:txBody>
      </p:sp>
      <p:sp>
        <p:nvSpPr>
          <p:cNvPr id="297" name="Freeform 70"/>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298" name="TextBox 71"/>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graphicFrame>
        <p:nvGraphicFramePr>
          <p:cNvPr id="299" name=""/>
          <p:cNvGraphicFramePr/>
          <p:nvPr/>
        </p:nvGraphicFramePr>
        <p:xfrm>
          <a:off x="4036320" y="1649160"/>
          <a:ext cx="10183320" cy="4470480"/>
        </p:xfrm>
        <a:graphic>
          <a:graphicData uri="http://schemas.openxmlformats.org/drawingml/2006/table">
            <a:tbl>
              <a:tblPr/>
              <a:tblGrid>
                <a:gridCol w="3393720"/>
                <a:gridCol w="3393720"/>
                <a:gridCol w="3396240"/>
              </a:tblGrid>
              <a:tr h="4470840">
                <a:tc>
                  <a:txBody>
                    <a:bodyPr lIns="90000" rIns="90000" anchor="ctr">
                      <a:noAutofit/>
                    </a:bodyPr>
                    <a:p>
                      <a:pPr algn="ctr">
                        <a:lnSpc>
                          <a:spcPct val="100000"/>
                        </a:lnSpc>
                        <a:buNone/>
                      </a:pPr>
                      <a:r>
                        <a:rPr b="0" lang="en-PH" sz="2000" spc="-1" strike="noStrike">
                          <a:latin typeface="Montserrat"/>
                        </a:rPr>
                        <a:t>The diagonals of a kite are perpendicular.</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0" lang="en-PH" sz="2000" spc="-1" strike="noStrike">
                          <a:latin typeface="Montserrat"/>
                        </a:rPr>
                        <a:t>If </a:t>
                      </a:r>
                      <a:r>
                        <a:rPr b="0" lang="en-PH" sz="2000" spc="-1" strike="noStrike">
                          <a:latin typeface="Montserrat"/>
                          <a:ea typeface="Montserrat"/>
                        </a:rPr>
                        <a:t>□ABCD is a kite, then</a:t>
                      </a:r>
                      <a:endParaRPr b="0" lang="en-PH" sz="2000" spc="-1" strike="noStrike">
                        <a:latin typeface="Arial"/>
                      </a:endParaRPr>
                    </a:p>
                    <a:p>
                      <a:pPr algn="ctr">
                        <a:lnSpc>
                          <a:spcPct val="100000"/>
                        </a:lnSpc>
                        <a:buNone/>
                      </a:pPr>
                      <a:r>
                        <a:rPr b="0" lang="en-PH" sz="2000" spc="-1" strike="noStrike">
                          <a:latin typeface="Montserrat"/>
                          <a:ea typeface="Montserrat"/>
                        </a:rPr>
                        <a:t>AC </a:t>
                      </a:r>
                      <a:r>
                        <a:rPr b="0" lang="en-PH" sz="2000" spc="-1" strike="noStrike">
                          <a:latin typeface="Montserrat"/>
                          <a:ea typeface="_x005F_x001e_Wäþ"/>
                        </a:rPr>
                        <a:t>⊥ BD.</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sp>
        <p:nvSpPr>
          <p:cNvPr id="300" name=""/>
          <p:cNvSpPr/>
          <p:nvPr/>
        </p:nvSpPr>
        <p:spPr>
          <a:xfrm>
            <a:off x="2664000" y="6480000"/>
            <a:ext cx="12959640" cy="1187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_x005F_x001e_Wäþ"/>
              </a:rPr>
              <a:t>Both B and D are equidistant from A and C. B and D lie on the perpendicular</a:t>
            </a:r>
            <a:endParaRPr b="0" lang="en-PH" sz="2000" spc="-1" strike="noStrike">
              <a:latin typeface="Arial"/>
            </a:endParaRPr>
          </a:p>
          <a:p>
            <a:pPr algn="ctr">
              <a:lnSpc>
                <a:spcPct val="100000"/>
              </a:lnSpc>
              <a:buNone/>
            </a:pPr>
            <a:r>
              <a:rPr b="0" lang="en-PH" sz="2000" spc="-1" strike="noStrike">
                <a:latin typeface="Montserrat"/>
                <a:ea typeface="_x005F_x001e_Wäþ"/>
              </a:rPr>
              <a:t>bisector of AC because of the perpendicular bisector theorem. There is exactly one</a:t>
            </a:r>
            <a:endParaRPr b="0" lang="en-PH" sz="2000" spc="-1" strike="noStrike">
              <a:latin typeface="Arial"/>
            </a:endParaRPr>
          </a:p>
          <a:p>
            <a:pPr algn="ctr">
              <a:lnSpc>
                <a:spcPct val="100000"/>
              </a:lnSpc>
              <a:buNone/>
            </a:pPr>
            <a:r>
              <a:rPr b="0" lang="en-PH" sz="2000" spc="-1" strike="noStrike">
                <a:latin typeface="Montserrat"/>
                <a:ea typeface="_x005F_x001e_Wäþ"/>
              </a:rPr>
              <a:t>line at any two points. BD must be the perpendicular bisector of AC , thus </a:t>
            </a:r>
            <a:r>
              <a:rPr b="0" lang="en-PH" sz="2000" spc="-1" strike="noStrike">
                <a:latin typeface="Montserrat"/>
                <a:ea typeface="Wäþ"/>
              </a:rPr>
              <a:t>AC</a:t>
            </a:r>
            <a:r>
              <a:rPr b="0" lang="en-PH" sz="2000" spc="-1" strike="noStrike">
                <a:latin typeface="Montserrat"/>
                <a:ea typeface="_x005F_x001e_Wäþ"/>
              </a:rPr>
              <a:t> ⊥ BD.</a:t>
            </a:r>
            <a:endParaRPr b="0" lang="en-PH" sz="2000" spc="-1" strike="noStrike">
              <a:latin typeface="Arial"/>
            </a:endParaRPr>
          </a:p>
        </p:txBody>
      </p:sp>
      <p:pic>
        <p:nvPicPr>
          <p:cNvPr id="301" name="" descr=""/>
          <p:cNvPicPr/>
          <p:nvPr/>
        </p:nvPicPr>
        <p:blipFill>
          <a:blip r:embed="rId4"/>
          <a:stretch/>
        </p:blipFill>
        <p:spPr>
          <a:xfrm>
            <a:off x="7713360" y="1913040"/>
            <a:ext cx="2861280" cy="4062600"/>
          </a:xfrm>
          <a:prstGeom prst="rect">
            <a:avLst/>
          </a:prstGeom>
          <a:ln w="0">
            <a:noFill/>
          </a:ln>
        </p:spPr>
      </p:pic>
    </p:spTree>
  </p:cSld>
  <p:transition>
    <p:fade/>
  </p:transition>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2" name="" descr=""/>
          <p:cNvPicPr/>
          <p:nvPr/>
        </p:nvPicPr>
        <p:blipFill>
          <a:blip r:embed="rId1"/>
          <a:stretch/>
        </p:blipFill>
        <p:spPr>
          <a:xfrm>
            <a:off x="7614000" y="1836000"/>
            <a:ext cx="3059640" cy="2443320"/>
          </a:xfrm>
          <a:prstGeom prst="rect">
            <a:avLst/>
          </a:prstGeom>
          <a:ln w="0">
            <a:noFill/>
          </a:ln>
        </p:spPr>
      </p:pic>
      <p:sp>
        <p:nvSpPr>
          <p:cNvPr id="303" name="Freeform 7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04" name="Group 19"/>
          <p:cNvGrpSpPr/>
          <p:nvPr/>
        </p:nvGrpSpPr>
        <p:grpSpPr>
          <a:xfrm>
            <a:off x="16303320" y="0"/>
            <a:ext cx="1441080" cy="1441080"/>
            <a:chOff x="16303320" y="0"/>
            <a:chExt cx="1441080" cy="1441080"/>
          </a:xfrm>
        </p:grpSpPr>
        <p:sp>
          <p:nvSpPr>
            <p:cNvPr id="305" name="Freeform 72"/>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06" name="Freeform 73"/>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07" name="TextBox 7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08" name="TextBox 73"/>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09" name="TextBox 74"/>
          <p:cNvSpPr/>
          <p:nvPr/>
        </p:nvSpPr>
        <p:spPr>
          <a:xfrm>
            <a:off x="5185800" y="1116000"/>
            <a:ext cx="79160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8:</a:t>
            </a:r>
            <a:endParaRPr b="0" lang="en-PH" sz="2000" spc="-1" strike="noStrike">
              <a:latin typeface="Arial"/>
            </a:endParaRPr>
          </a:p>
        </p:txBody>
      </p:sp>
      <p:sp>
        <p:nvSpPr>
          <p:cNvPr id="310" name="Freeform 74"/>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311" name="TextBox 75"/>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
        <p:nvSpPr>
          <p:cNvPr id="312" name=""/>
          <p:cNvSpPr/>
          <p:nvPr/>
        </p:nvSpPr>
        <p:spPr>
          <a:xfrm>
            <a:off x="2664000" y="1656000"/>
            <a:ext cx="12959640" cy="11876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latin typeface="Montserrat"/>
                <a:ea typeface="_x005F_x001e_Wäþ"/>
              </a:rPr>
              <a:t>Find m∠1, m∠2, and m∠CBD in the kite DABC.</a:t>
            </a:r>
            <a:endParaRPr b="0" lang="en-PH" sz="2000" spc="-1" strike="noStrike">
              <a:latin typeface="Arial"/>
            </a:endParaRPr>
          </a:p>
        </p:txBody>
      </p:sp>
      <p:sp>
        <p:nvSpPr>
          <p:cNvPr id="313" name=""/>
          <p:cNvSpPr/>
          <p:nvPr/>
        </p:nvSpPr>
        <p:spPr>
          <a:xfrm>
            <a:off x="1955880" y="4343400"/>
            <a:ext cx="14376240" cy="2889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Solution:</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a. </a:t>
            </a:r>
            <a:r>
              <a:rPr b="0" lang="en-PH" sz="2000" spc="-1" strike="noStrike">
                <a:latin typeface="Montserrat"/>
                <a:ea typeface="_x005F_x001e_Wäþ"/>
              </a:rPr>
              <a:t>	</a:t>
            </a:r>
            <a:r>
              <a:rPr b="0" lang="en-PH" sz="2000" spc="-1" strike="noStrike">
                <a:latin typeface="Montserrat"/>
                <a:ea typeface="_x005F_x001e_Wäþ"/>
              </a:rPr>
              <a:t>m∠1 = 90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The diagonals of a kite are perpendicular.</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b. </a:t>
            </a:r>
            <a:r>
              <a:rPr b="0" lang="en-PH" sz="2000" spc="-1" strike="noStrike">
                <a:latin typeface="Montserrat"/>
                <a:ea typeface="_x005F_x001e_Wäþ"/>
              </a:rPr>
              <a:t>	</a:t>
            </a:r>
            <a:r>
              <a:rPr b="0" lang="en-PH" sz="2000" spc="-1" strike="noStrike">
                <a:latin typeface="Montserrat"/>
                <a:ea typeface="_x005F_x001e_Wäþ"/>
              </a:rPr>
              <a:t>m∠1 + m∠2 + m∠EAD </a:t>
            </a:r>
            <a:r>
              <a:rPr b="0" lang="en-PH" sz="2000" spc="-1" strike="noStrike">
                <a:latin typeface="Montserrat"/>
                <a:ea typeface="_x005F_x001e_Wäþ"/>
              </a:rPr>
              <a:t>	</a:t>
            </a:r>
            <a:r>
              <a:rPr b="0" lang="en-PH" sz="2000" spc="-1" strike="noStrike">
                <a:latin typeface="Montserrat"/>
                <a:ea typeface="_x005F_x001e_Wäþ"/>
              </a:rPr>
              <a:t>= 180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The sum of the measures of the angles of a triangle is 180°</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90 + m∠2 + 35 = 180</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Law of Substitution</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m∠2 + 125 </a:t>
            </a:r>
            <a:r>
              <a:rPr b="0" lang="en-PH" sz="2000" spc="-1" strike="noStrike">
                <a:latin typeface="Montserrat"/>
                <a:ea typeface="_x005F_x001e_Wäþ"/>
              </a:rPr>
              <a:t>	</a:t>
            </a:r>
            <a:r>
              <a:rPr b="0" lang="en-PH" sz="2000" spc="-1" strike="noStrike">
                <a:latin typeface="Montserrat"/>
                <a:ea typeface="_x005F_x001e_Wäþ"/>
              </a:rPr>
              <a:t>= 180</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Simplify.</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m∠2 </a:t>
            </a:r>
            <a:r>
              <a:rPr b="0" lang="en-PH" sz="2000" spc="-1" strike="noStrike">
                <a:latin typeface="Montserrat"/>
                <a:ea typeface="_x005F_x001e_Wäþ"/>
              </a:rPr>
              <a:t>	</a:t>
            </a:r>
            <a:r>
              <a:rPr b="0" lang="en-PH" sz="2000" spc="-1" strike="noStrike">
                <a:latin typeface="Montserrat"/>
                <a:ea typeface="_x005F_x001e_Wäþ"/>
              </a:rPr>
              <a:t>= 55</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Subtract 125 from each side.</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c. </a:t>
            </a:r>
            <a:r>
              <a:rPr b="0" lang="en-PH" sz="2000" spc="-1" strike="noStrike">
                <a:latin typeface="Montserrat"/>
                <a:ea typeface="_x005F_x001e_Wäþ"/>
              </a:rPr>
              <a:t>	</a:t>
            </a:r>
            <a:r>
              <a:rPr b="0" lang="en-PH" sz="2000" spc="-1" strike="noStrike">
                <a:latin typeface="Montserrat"/>
                <a:ea typeface="_x005F_x001e_Wäþ"/>
              </a:rPr>
              <a:t>ΔDEA ≅ ΔDRA by SSS Postulate</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By CPCTC, ∠ACD ≅ ∠BDC. Thus, m∠RAD = m∠EAD = 35.</a:t>
            </a:r>
            <a:endParaRPr b="0" lang="en-PH" sz="2000" spc="-1" strike="noStrike">
              <a:latin typeface="Arial"/>
            </a:endParaRPr>
          </a:p>
        </p:txBody>
      </p:sp>
    </p:spTree>
  </p:cSld>
  <p:transition>
    <p:fade/>
  </p:transition>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4" name="" descr=""/>
          <p:cNvPicPr/>
          <p:nvPr/>
        </p:nvPicPr>
        <p:blipFill>
          <a:blip r:embed="rId1"/>
          <a:stretch/>
        </p:blipFill>
        <p:spPr>
          <a:xfrm>
            <a:off x="6239520" y="3197160"/>
            <a:ext cx="5808600" cy="5028120"/>
          </a:xfrm>
          <a:prstGeom prst="rect">
            <a:avLst/>
          </a:prstGeom>
          <a:ln w="0">
            <a:noFill/>
          </a:ln>
        </p:spPr>
      </p:pic>
      <p:sp>
        <p:nvSpPr>
          <p:cNvPr id="85" name="Freeform 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86" name="Group 3"/>
          <p:cNvGrpSpPr/>
          <p:nvPr/>
        </p:nvGrpSpPr>
        <p:grpSpPr>
          <a:xfrm>
            <a:off x="16303320" y="0"/>
            <a:ext cx="1441080" cy="1441080"/>
            <a:chOff x="16303320" y="0"/>
            <a:chExt cx="1441080" cy="1441080"/>
          </a:xfrm>
        </p:grpSpPr>
        <p:sp>
          <p:nvSpPr>
            <p:cNvPr id="87" name="Freeform 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88" name="Freeform 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89" name="TextBox 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90" name="TextBox 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91" name="TextBox 8"/>
          <p:cNvSpPr/>
          <p:nvPr/>
        </p:nvSpPr>
        <p:spPr>
          <a:xfrm>
            <a:off x="363600" y="1368000"/>
            <a:ext cx="17560440" cy="1828440"/>
          </a:xfrm>
          <a:prstGeom prst="rect">
            <a:avLst/>
          </a:prstGeom>
          <a:noFill/>
          <a:ln w="0">
            <a:noFill/>
          </a:ln>
        </p:spPr>
        <p:style>
          <a:lnRef idx="0"/>
          <a:fillRef idx="0"/>
          <a:effectRef idx="0"/>
          <a:fontRef idx="minor"/>
        </p:style>
        <p:txBody>
          <a:bodyPr lIns="0" rIns="0" tIns="0" bIns="0" anchor="t">
            <a:spAutoFit/>
          </a:bodyPr>
          <a:p>
            <a:pPr>
              <a:lnSpc>
                <a:spcPts val="3600"/>
              </a:lnSpc>
              <a:spcAft>
                <a:spcPts val="283"/>
              </a:spcAft>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We define a </a:t>
            </a:r>
            <a:r>
              <a:rPr b="1" lang="en-US" sz="2000" spc="-1" strike="noStrike">
                <a:solidFill>
                  <a:srgbClr val="000000"/>
                </a:solidFill>
                <a:latin typeface="Montserrat"/>
                <a:ea typeface="DejaVu Sans"/>
              </a:rPr>
              <a:t>trapezoid</a:t>
            </a:r>
            <a:r>
              <a:rPr b="0" lang="en-US" sz="2000" spc="-1" strike="noStrike">
                <a:solidFill>
                  <a:srgbClr val="000000"/>
                </a:solidFill>
                <a:latin typeface="Montserrat"/>
                <a:ea typeface="DejaVu Sans"/>
              </a:rPr>
              <a:t> as a convex quadrilateral with exactly one pair of parallel sides. These parallel sides are called the bases of the trapezoid. In trapezoid. ABCD, AB, and DC are the bases, and AD and BC are the legs. In trapezoid ABCD, E and F are the midpoints of AD and BC , respectively. The segment EF, which joins the midpoints of the nonparallel sides of a trapezoid is called the midline or median of the trapezoid.</a:t>
            </a:r>
            <a:endParaRPr b="0" lang="en-PH" sz="2000" spc="-1" strike="noStrike">
              <a:latin typeface="Arial"/>
            </a:endParaRPr>
          </a:p>
        </p:txBody>
      </p:sp>
      <p:sp>
        <p:nvSpPr>
          <p:cNvPr id="92" name="Freeform 9"/>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93" name="TextBox 1"/>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Tree>
  </p:cSld>
  <p:transition>
    <p:fade/>
  </p:transition>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4" name="" descr=""/>
          <p:cNvPicPr/>
          <p:nvPr/>
        </p:nvPicPr>
        <p:blipFill>
          <a:blip r:embed="rId1"/>
          <a:stretch/>
        </p:blipFill>
        <p:spPr>
          <a:xfrm>
            <a:off x="10800000" y="1080000"/>
            <a:ext cx="2616120" cy="2879640"/>
          </a:xfrm>
          <a:prstGeom prst="rect">
            <a:avLst/>
          </a:prstGeom>
          <a:ln w="0">
            <a:noFill/>
          </a:ln>
        </p:spPr>
      </p:pic>
      <p:sp>
        <p:nvSpPr>
          <p:cNvPr id="315" name="Freeform 75"/>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316" name="Group 20"/>
          <p:cNvGrpSpPr/>
          <p:nvPr/>
        </p:nvGrpSpPr>
        <p:grpSpPr>
          <a:xfrm>
            <a:off x="16303320" y="0"/>
            <a:ext cx="1441080" cy="1441080"/>
            <a:chOff x="16303320" y="0"/>
            <a:chExt cx="1441080" cy="1441080"/>
          </a:xfrm>
        </p:grpSpPr>
        <p:sp>
          <p:nvSpPr>
            <p:cNvPr id="317" name="Freeform 76"/>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18" name="Freeform 77"/>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319" name="TextBox 7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20" name="TextBox 7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21" name="TextBox 78"/>
          <p:cNvSpPr/>
          <p:nvPr/>
        </p:nvSpPr>
        <p:spPr>
          <a:xfrm>
            <a:off x="5185800" y="1116000"/>
            <a:ext cx="79160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9:</a:t>
            </a:r>
            <a:endParaRPr b="0" lang="en-PH" sz="2000" spc="-1" strike="noStrike">
              <a:latin typeface="Arial"/>
            </a:endParaRPr>
          </a:p>
        </p:txBody>
      </p:sp>
      <p:sp>
        <p:nvSpPr>
          <p:cNvPr id="322" name="Freeform 78"/>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323" name="TextBox 79"/>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
        <p:nvSpPr>
          <p:cNvPr id="324" name=""/>
          <p:cNvSpPr/>
          <p:nvPr/>
        </p:nvSpPr>
        <p:spPr>
          <a:xfrm>
            <a:off x="2664000" y="1656000"/>
            <a:ext cx="12959640" cy="1187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The perimeter of a kite is 64 centimeters. The length of one</a:t>
            </a:r>
            <a:endParaRPr b="0" lang="en-PH" sz="2000" spc="-1" strike="noStrike">
              <a:latin typeface="Arial"/>
            </a:endParaRPr>
          </a:p>
          <a:p>
            <a:pPr>
              <a:lnSpc>
                <a:spcPct val="100000"/>
              </a:lnSpc>
              <a:buNone/>
            </a:pPr>
            <a:r>
              <a:rPr b="0" lang="en-PH" sz="2000" spc="-1" strike="noStrike">
                <a:latin typeface="Montserrat"/>
              </a:rPr>
              <a:t>of its sides is 14 centimeters more than half the length of </a:t>
            </a:r>
            <a:endParaRPr b="0" lang="en-PH" sz="2000" spc="-1" strike="noStrike">
              <a:latin typeface="Arial"/>
            </a:endParaRPr>
          </a:p>
          <a:p>
            <a:pPr>
              <a:lnSpc>
                <a:spcPct val="100000"/>
              </a:lnSpc>
              <a:buNone/>
            </a:pPr>
            <a:r>
              <a:rPr b="0" lang="en-PH" sz="2000" spc="-1" strike="noStrike">
                <a:latin typeface="Montserrat"/>
              </a:rPr>
              <a:t>Another. Find the length of each side of the kite.</a:t>
            </a:r>
            <a:endParaRPr b="0" lang="en-PH" sz="2000" spc="-1" strike="noStrike">
              <a:latin typeface="Arial"/>
            </a:endParaRPr>
          </a:p>
        </p:txBody>
      </p:sp>
      <p:sp>
        <p:nvSpPr>
          <p:cNvPr id="325" name=""/>
          <p:cNvSpPr/>
          <p:nvPr/>
        </p:nvSpPr>
        <p:spPr>
          <a:xfrm>
            <a:off x="1955880" y="3708000"/>
            <a:ext cx="14376240" cy="50666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Solution:</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Let x be the length of one side of a kite.  Then, 1/2x +14 is the length of the other side.</a:t>
            </a:r>
            <a:endParaRPr b="0" lang="en-PH" sz="2000" spc="-1" strike="noStrike">
              <a:latin typeface="Arial"/>
            </a:endParaRPr>
          </a:p>
          <a:p>
            <a:pPr>
              <a:lnSpc>
                <a:spcPct val="100000"/>
              </a:lnSpc>
              <a:buNone/>
            </a:pPr>
            <a:r>
              <a:rPr b="0" lang="en-PH" sz="2000" spc="-1" strike="noStrike">
                <a:latin typeface="Montserrat"/>
                <a:ea typeface="_x005F_x001e_Wäþ"/>
              </a:rPr>
              <a:t>Since consecutive sides of a kite are congruent:</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Perimeter </a:t>
            </a:r>
            <a:r>
              <a:rPr b="0" lang="en-PH" sz="2000" spc="-1" strike="noStrike">
                <a:latin typeface="Montserrat"/>
                <a:ea typeface="_x005F_x001e_Wäþ"/>
              </a:rPr>
              <a:t>	</a:t>
            </a:r>
            <a:r>
              <a:rPr b="0" lang="en-PH" sz="2000" spc="-1" strike="noStrike">
                <a:latin typeface="Montserrat"/>
                <a:ea typeface="_x005F_x001e_Wäþ"/>
              </a:rPr>
              <a:t>= 2x + 2(1/2x + 14)</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64 </a:t>
            </a:r>
            <a:r>
              <a:rPr b="0" lang="en-PH" sz="2000" spc="-1" strike="noStrike">
                <a:latin typeface="Montserrat"/>
                <a:ea typeface="_x005F_x001e_Wäþ"/>
              </a:rPr>
              <a:t>	</a:t>
            </a:r>
            <a:r>
              <a:rPr b="0" lang="en-PH" sz="2000" spc="-1" strike="noStrike">
                <a:latin typeface="Montserrat"/>
                <a:ea typeface="_x005F_x001e_Wäþ"/>
              </a:rPr>
              <a:t>= 2x + x + 28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Simplify.</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64 </a:t>
            </a:r>
            <a:r>
              <a:rPr b="0" lang="en-PH" sz="2000" spc="-1" strike="noStrike">
                <a:latin typeface="Montserrat"/>
                <a:ea typeface="_x005F_x001e_Wäþ"/>
              </a:rPr>
              <a:t>	</a:t>
            </a:r>
            <a:r>
              <a:rPr b="0" lang="en-PH" sz="2000" spc="-1" strike="noStrike">
                <a:latin typeface="Montserrat"/>
                <a:ea typeface="_x005F_x001e_Wäþ"/>
              </a:rPr>
              <a:t>= 3x + 28</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64 − 28 </a:t>
            </a:r>
            <a:r>
              <a:rPr b="0" lang="en-PH" sz="2000" spc="-1" strike="noStrike">
                <a:latin typeface="Montserrat"/>
                <a:ea typeface="_x005F_x001e_Wäþ"/>
              </a:rPr>
              <a:t>	</a:t>
            </a:r>
            <a:r>
              <a:rPr b="0" lang="en-PH" sz="2000" spc="-1" strike="noStrike">
                <a:latin typeface="Montserrat"/>
                <a:ea typeface="_x005F_x001e_Wäþ"/>
              </a:rPr>
              <a:t>= 3x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Subtract 28 from each side.</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36 </a:t>
            </a:r>
            <a:r>
              <a:rPr b="0" lang="en-PH" sz="2000" spc="-1" strike="noStrike">
                <a:latin typeface="Montserrat"/>
                <a:ea typeface="_x005F_x001e_Wäþ"/>
              </a:rPr>
              <a:t>	</a:t>
            </a:r>
            <a:r>
              <a:rPr b="0" lang="en-PH" sz="2000" spc="-1" strike="noStrike">
                <a:latin typeface="Montserrat"/>
                <a:ea typeface="_x005F_x001e_Wäþ"/>
              </a:rPr>
              <a:t>= 3x</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36/3 </a:t>
            </a:r>
            <a:r>
              <a:rPr b="0" lang="en-PH" sz="2000" spc="-1" strike="noStrike">
                <a:latin typeface="Montserrat"/>
                <a:ea typeface="_x005F_x001e_Wäþ"/>
              </a:rPr>
              <a:t>	</a:t>
            </a:r>
            <a:r>
              <a:rPr b="0" lang="en-PH" sz="2000" spc="-1" strike="noStrike">
                <a:latin typeface="Montserrat"/>
                <a:ea typeface="_x005F_x001e_Wäþ"/>
              </a:rPr>
              <a:t>= 3x/3</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Divide each side by 3.</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12 </a:t>
            </a:r>
            <a:r>
              <a:rPr b="0" lang="en-PH" sz="2000" spc="-1" strike="noStrike">
                <a:latin typeface="Montserrat"/>
                <a:ea typeface="_x005F_x001e_Wäþ"/>
              </a:rPr>
              <a:t>	</a:t>
            </a:r>
            <a:r>
              <a:rPr b="0" lang="en-PH" sz="2000" spc="-1" strike="noStrike">
                <a:latin typeface="Montserrat"/>
                <a:ea typeface="_x005F_x001e_Wäþ"/>
              </a:rPr>
              <a:t>= x</a:t>
            </a: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 </a:t>
            </a:r>
            <a:r>
              <a:rPr b="0" lang="en-PH" sz="2000" spc="-1" strike="noStrike">
                <a:latin typeface="Montserrat"/>
                <a:ea typeface="_x005F_x001e_Wäþ"/>
              </a:rPr>
              <a:t>(1/2)x + 14 </a:t>
            </a:r>
            <a:r>
              <a:rPr b="0" lang="en-PH" sz="2000" spc="-1" strike="noStrike">
                <a:latin typeface="Montserrat"/>
                <a:ea typeface="_x005F_x001e_Wäþ"/>
              </a:rPr>
              <a:t>	</a:t>
            </a:r>
            <a:r>
              <a:rPr b="0" lang="en-PH" sz="2000" spc="-1" strike="noStrike">
                <a:latin typeface="Montserrat"/>
                <a:ea typeface="_x005F_x001e_Wäþ"/>
              </a:rPr>
              <a:t>= 20</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PH" sz="2000" spc="-1" strike="noStrike">
                <a:latin typeface="Montserrat"/>
                <a:ea typeface="_x005F_x001e_Wäþ"/>
              </a:rPr>
              <a:t>	</a:t>
            </a:r>
            <a:r>
              <a:rPr b="0" lang="en-PH" sz="2000" spc="-1" strike="noStrike">
                <a:latin typeface="Montserrat"/>
                <a:ea typeface="_x005F_x001e_Wäþ"/>
              </a:rPr>
              <a:t>The lengths of the sides of the kite are 12 cm and 20 cm.</a:t>
            </a:r>
            <a:endParaRPr b="0" lang="en-PH" sz="2000" spc="-1" strike="noStrike">
              <a:latin typeface="Arial"/>
            </a:endParaRPr>
          </a:p>
          <a:p>
            <a:pPr>
              <a:lnSpc>
                <a:spcPct val="100000"/>
              </a:lnSpc>
              <a:buNone/>
            </a:pPr>
            <a:r>
              <a:rPr b="0" lang="en-PH" sz="2000" spc="-1" strike="noStrike">
                <a:latin typeface="Montserrat"/>
                <a:ea typeface="_x005F_x001e_Wäþ"/>
              </a:rPr>
              <a:t> </a:t>
            </a:r>
            <a:endParaRPr b="0" lang="en-PH" sz="2000" spc="-1" strike="noStrike">
              <a:latin typeface="Arial"/>
            </a:endParaRPr>
          </a:p>
          <a:p>
            <a:pPr>
              <a:lnSpc>
                <a:spcPct val="100000"/>
              </a:lnSpc>
              <a:buNone/>
            </a:pPr>
            <a:r>
              <a:rPr b="0" lang="en-PH" sz="2000" spc="-1" strike="noStrike">
                <a:latin typeface="Montserrat"/>
                <a:ea typeface="_x005F_x001e_Wäþ"/>
              </a:rPr>
              <a:t> </a:t>
            </a:r>
            <a:endParaRPr b="0" lang="en-PH" sz="2000" spc="-1" strike="noStrike">
              <a:latin typeface="Arial"/>
            </a:endParaRPr>
          </a:p>
        </p:txBody>
      </p:sp>
      <mc:AlternateContent>
        <mc:Choice xmlns:a14="http://schemas.microsoft.com/office/drawing/2010/main" Requires="a14">
          <p:sp>
            <p:nvSpPr>
              <p:cNvPr id="326" name=""/>
              <p:cNvSpPr txBox="1"/>
              <p:nvPr/>
            </p:nvSpPr>
            <p:spPr>
              <a:xfrm>
                <a:off x="8785440" y="4701600"/>
                <a:ext cx="719280" cy="359280"/>
              </a:xfrm>
              <a:prstGeom prst="rect">
                <a:avLst/>
              </a:prstGeom>
            </p:spPr>
            <p:txBody>
              <a:bodyPr/>
              <a:p>
                <a14:m>
                  <m:oMath xmlns:m="http://schemas.openxmlformats.org/officeDocument/2006/math"/>
                </a14:m>
              </a:p>
            </p:txBody>
          </p:sp>
        </mc:Choice>
        <mc:Fallback/>
      </mc:AlternateContent>
    </p:spTree>
  </p:cSld>
  <p:transition>
    <p:fade/>
  </p:transition>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7" name="" descr=""/>
          <p:cNvPicPr/>
          <p:nvPr/>
        </p:nvPicPr>
        <p:blipFill>
          <a:blip r:embed="rId1"/>
          <a:stretch/>
        </p:blipFill>
        <p:spPr>
          <a:xfrm>
            <a:off x="11160000" y="3960000"/>
            <a:ext cx="1958040" cy="2867040"/>
          </a:xfrm>
          <a:prstGeom prst="rect">
            <a:avLst/>
          </a:prstGeom>
          <a:ln w="0">
            <a:noFill/>
          </a:ln>
        </p:spPr>
      </p:pic>
      <p:pic>
        <p:nvPicPr>
          <p:cNvPr id="328" name="" descr=""/>
          <p:cNvPicPr/>
          <p:nvPr/>
        </p:nvPicPr>
        <p:blipFill>
          <a:blip r:embed="rId2"/>
          <a:stretch/>
        </p:blipFill>
        <p:spPr>
          <a:xfrm>
            <a:off x="6336000" y="4029120"/>
            <a:ext cx="3760200" cy="2522520"/>
          </a:xfrm>
          <a:prstGeom prst="rect">
            <a:avLst/>
          </a:prstGeom>
          <a:ln w="0">
            <a:noFill/>
          </a:ln>
        </p:spPr>
      </p:pic>
      <p:pic>
        <p:nvPicPr>
          <p:cNvPr id="329" name="" descr=""/>
          <p:cNvPicPr/>
          <p:nvPr/>
        </p:nvPicPr>
        <p:blipFill>
          <a:blip r:embed="rId3"/>
          <a:stretch/>
        </p:blipFill>
        <p:spPr>
          <a:xfrm>
            <a:off x="1620000" y="4104000"/>
            <a:ext cx="2124360" cy="2661480"/>
          </a:xfrm>
          <a:prstGeom prst="rect">
            <a:avLst/>
          </a:prstGeom>
          <a:ln w="0">
            <a:noFill/>
          </a:ln>
        </p:spPr>
      </p:pic>
      <p:pic>
        <p:nvPicPr>
          <p:cNvPr id="330" name="" descr=""/>
          <p:cNvPicPr/>
          <p:nvPr/>
        </p:nvPicPr>
        <p:blipFill>
          <a:blip r:embed="rId4"/>
          <a:stretch/>
        </p:blipFill>
        <p:spPr>
          <a:xfrm>
            <a:off x="7505280" y="1919160"/>
            <a:ext cx="2650680" cy="1860480"/>
          </a:xfrm>
          <a:prstGeom prst="rect">
            <a:avLst/>
          </a:prstGeom>
          <a:ln w="0">
            <a:noFill/>
          </a:ln>
        </p:spPr>
      </p:pic>
      <p:sp>
        <p:nvSpPr>
          <p:cNvPr id="331" name="Freeform 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grpSp>
        <p:nvGrpSpPr>
          <p:cNvPr id="332" name="Group 3"/>
          <p:cNvGrpSpPr/>
          <p:nvPr/>
        </p:nvGrpSpPr>
        <p:grpSpPr>
          <a:xfrm>
            <a:off x="16303320" y="0"/>
            <a:ext cx="1441080" cy="1441080"/>
            <a:chOff x="16303320" y="0"/>
            <a:chExt cx="1441080" cy="1441080"/>
          </a:xfrm>
        </p:grpSpPr>
        <p:sp>
          <p:nvSpPr>
            <p:cNvPr id="333" name="Freeform 4"/>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34" name="Freeform 5"/>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6"/>
            <a:srcRect/>
            <a:stretch/>
          </a:blipFill>
          <a:ln w="0">
            <a:noFill/>
          </a:ln>
        </p:spPr>
        <p:style>
          <a:lnRef idx="0"/>
          <a:fillRef idx="0"/>
          <a:effectRef idx="0"/>
          <a:fontRef idx="minor"/>
        </p:style>
      </p:sp>
      <p:sp>
        <p:nvSpPr>
          <p:cNvPr id="335" name="TextBox 7"/>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a:t>
            </a:r>
            <a:endParaRPr b="0" lang="en-PH" sz="3000" spc="-1" strike="noStrike">
              <a:latin typeface="Arial"/>
            </a:endParaRPr>
          </a:p>
        </p:txBody>
      </p:sp>
      <p:sp>
        <p:nvSpPr>
          <p:cNvPr id="336" name="TextBox 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37" name="TextBox 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38" name="TextBox 2"/>
          <p:cNvSpPr/>
          <p:nvPr/>
        </p:nvSpPr>
        <p:spPr>
          <a:xfrm>
            <a:off x="618480" y="982440"/>
            <a:ext cx="15040440" cy="670752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2000" spc="-1" strike="noStrike">
                <a:solidFill>
                  <a:srgbClr val="000000"/>
                </a:solidFill>
                <a:latin typeface="Montserrat"/>
                <a:ea typeface="DejaVu Sans"/>
              </a:rPr>
              <a:t>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Find the measure of the following parts indicated in the items below.</a:t>
            </a:r>
            <a:endParaRPr b="0" lang="en-PH" sz="2000" spc="-1" strike="noStrike">
              <a:latin typeface="Arial"/>
            </a:endParaRPr>
          </a:p>
          <a:p>
            <a:pPr>
              <a:lnSpc>
                <a:spcPts val="36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1.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Quadrilateral CALM is a trapezoid. If m∠M = 67°,</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find:</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a.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m∠C</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b.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m∠A</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c.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m∠L</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B.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Solve for the perimeter of each kite.</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1.</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2.</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3.</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C.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Find the measure of the sides and angles of the following figures, then explain the theorem used.</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1.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In isosceles trapezoid MARE where MA ǁ RE if the m</a:t>
            </a:r>
            <a:r>
              <a:rPr b="0" lang="en-US" sz="2000" spc="-1" strike="noStrike">
                <a:solidFill>
                  <a:srgbClr val="000000"/>
                </a:solidFill>
                <a:latin typeface="Montserrat"/>
                <a:ea typeface="Wäþ"/>
              </a:rPr>
              <a:t>∠</a:t>
            </a:r>
            <a:r>
              <a:rPr b="0" lang="en-US" sz="2000" spc="-1" strike="noStrike">
                <a:solidFill>
                  <a:srgbClr val="000000"/>
                </a:solidFill>
                <a:latin typeface="Montserrat"/>
                <a:ea typeface="_x005F_x001e_Wäþ"/>
              </a:rPr>
              <a:t>A = 74°, what is the measure of ∠E, ∠M, and ∠R?</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2.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If ME = 18, what is AR?</a:t>
            </a:r>
            <a:endParaRPr b="0" lang="en-PH" sz="2000" spc="-1" strike="noStrike">
              <a:latin typeface="Arial"/>
            </a:endParaRPr>
          </a:p>
        </p:txBody>
      </p:sp>
    </p:spTree>
  </p:cSld>
  <p:transition>
    <p:fade/>
  </p:transition>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9" name="" descr=""/>
          <p:cNvPicPr/>
          <p:nvPr/>
        </p:nvPicPr>
        <p:blipFill>
          <a:blip r:embed="rId1"/>
          <a:stretch/>
        </p:blipFill>
        <p:spPr>
          <a:xfrm>
            <a:off x="11160000" y="3960000"/>
            <a:ext cx="1958040" cy="2867040"/>
          </a:xfrm>
          <a:prstGeom prst="rect">
            <a:avLst/>
          </a:prstGeom>
          <a:ln w="0">
            <a:noFill/>
          </a:ln>
        </p:spPr>
      </p:pic>
      <p:pic>
        <p:nvPicPr>
          <p:cNvPr id="340" name="" descr=""/>
          <p:cNvPicPr/>
          <p:nvPr/>
        </p:nvPicPr>
        <p:blipFill>
          <a:blip r:embed="rId2"/>
          <a:stretch/>
        </p:blipFill>
        <p:spPr>
          <a:xfrm>
            <a:off x="6336000" y="4029120"/>
            <a:ext cx="3760200" cy="2522520"/>
          </a:xfrm>
          <a:prstGeom prst="rect">
            <a:avLst/>
          </a:prstGeom>
          <a:ln w="0">
            <a:noFill/>
          </a:ln>
        </p:spPr>
      </p:pic>
      <p:pic>
        <p:nvPicPr>
          <p:cNvPr id="341" name="" descr=""/>
          <p:cNvPicPr/>
          <p:nvPr/>
        </p:nvPicPr>
        <p:blipFill>
          <a:blip r:embed="rId3"/>
          <a:stretch/>
        </p:blipFill>
        <p:spPr>
          <a:xfrm>
            <a:off x="1620000" y="4104000"/>
            <a:ext cx="2124360" cy="2661480"/>
          </a:xfrm>
          <a:prstGeom prst="rect">
            <a:avLst/>
          </a:prstGeom>
          <a:ln w="0">
            <a:noFill/>
          </a:ln>
        </p:spPr>
      </p:pic>
      <p:pic>
        <p:nvPicPr>
          <p:cNvPr id="342" name="" descr=""/>
          <p:cNvPicPr/>
          <p:nvPr/>
        </p:nvPicPr>
        <p:blipFill>
          <a:blip r:embed="rId4"/>
          <a:stretch/>
        </p:blipFill>
        <p:spPr>
          <a:xfrm>
            <a:off x="7505280" y="1919160"/>
            <a:ext cx="2650680" cy="1860480"/>
          </a:xfrm>
          <a:prstGeom prst="rect">
            <a:avLst/>
          </a:prstGeom>
          <a:ln w="0">
            <a:noFill/>
          </a:ln>
        </p:spPr>
      </p:pic>
      <p:sp>
        <p:nvSpPr>
          <p:cNvPr id="343" name="Freeform 79"/>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5"/>
            <a:srcRect/>
            <a:stretch/>
          </a:blipFill>
          <a:ln w="0">
            <a:noFill/>
          </a:ln>
        </p:spPr>
        <p:style>
          <a:lnRef idx="0"/>
          <a:fillRef idx="0"/>
          <a:effectRef idx="0"/>
          <a:fontRef idx="minor"/>
        </p:style>
      </p:sp>
      <p:grpSp>
        <p:nvGrpSpPr>
          <p:cNvPr id="344" name="Group 21"/>
          <p:cNvGrpSpPr/>
          <p:nvPr/>
        </p:nvGrpSpPr>
        <p:grpSpPr>
          <a:xfrm>
            <a:off x="16303320" y="0"/>
            <a:ext cx="1441080" cy="1441080"/>
            <a:chOff x="16303320" y="0"/>
            <a:chExt cx="1441080" cy="1441080"/>
          </a:xfrm>
        </p:grpSpPr>
        <p:sp>
          <p:nvSpPr>
            <p:cNvPr id="345" name="Freeform 80"/>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346" name="Freeform 81"/>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6"/>
            <a:srcRect/>
            <a:stretch/>
          </a:blipFill>
          <a:ln w="0">
            <a:noFill/>
          </a:ln>
        </p:spPr>
        <p:style>
          <a:lnRef idx="0"/>
          <a:fillRef idx="0"/>
          <a:effectRef idx="0"/>
          <a:fontRef idx="minor"/>
        </p:style>
      </p:sp>
      <p:sp>
        <p:nvSpPr>
          <p:cNvPr id="347" name="TextBox 80"/>
          <p:cNvSpPr/>
          <p:nvPr/>
        </p:nvSpPr>
        <p:spPr>
          <a:xfrm>
            <a:off x="368280" y="291240"/>
            <a:ext cx="1504044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000000"/>
                </a:solidFill>
                <a:latin typeface="Lato Bold Italics"/>
                <a:ea typeface="DejaVu Sans"/>
              </a:rPr>
              <a:t>Activity: </a:t>
            </a:r>
            <a:r>
              <a:rPr b="0" lang="en-US" sz="3000" spc="-1" strike="noStrike">
                <a:solidFill>
                  <a:srgbClr val="ff0000"/>
                </a:solidFill>
                <a:latin typeface="Lato Bold Italics"/>
                <a:ea typeface="DejaVu Sans"/>
              </a:rPr>
              <a:t>Answer Sheet</a:t>
            </a:r>
            <a:endParaRPr b="0" lang="en-PH" sz="3000" spc="-1" strike="noStrike">
              <a:latin typeface="Arial"/>
            </a:endParaRPr>
          </a:p>
        </p:txBody>
      </p:sp>
      <p:sp>
        <p:nvSpPr>
          <p:cNvPr id="348" name="TextBox 8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349" name="TextBox 8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350" name="TextBox 83"/>
          <p:cNvSpPr/>
          <p:nvPr/>
        </p:nvSpPr>
        <p:spPr>
          <a:xfrm>
            <a:off x="618480" y="982440"/>
            <a:ext cx="15040440" cy="731736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2000" spc="-1" strike="noStrike">
                <a:solidFill>
                  <a:srgbClr val="000000"/>
                </a:solidFill>
                <a:latin typeface="Montserrat"/>
                <a:ea typeface="DejaVu Sans"/>
              </a:rPr>
              <a:t>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Find the measure of the following parts indicated in the items below.</a:t>
            </a:r>
            <a:endParaRPr b="0" lang="en-PH" sz="2000" spc="-1" strike="noStrike">
              <a:latin typeface="Arial"/>
            </a:endParaRPr>
          </a:p>
          <a:p>
            <a:pPr>
              <a:lnSpc>
                <a:spcPts val="36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1.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Quadrilateral CALM is a trapezoid. If m∠M = 67°,</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find:</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a.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m∠C</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ff0000"/>
                </a:solidFill>
                <a:latin typeface="Montserrat"/>
                <a:ea typeface="_x005F_x001e_Wäþ"/>
              </a:rPr>
              <a:t>a. </a:t>
            </a:r>
            <a:r>
              <a:rPr b="0" lang="en-US" sz="2000" spc="-1" strike="noStrike">
                <a:solidFill>
                  <a:srgbClr val="ff0000"/>
                </a:solidFill>
                <a:latin typeface="Montserrat"/>
                <a:ea typeface="_x005F_x001e_Wäþ"/>
              </a:rPr>
              <a:t>	</a:t>
            </a:r>
            <a:r>
              <a:rPr b="0" lang="en-US" sz="2000" spc="-1" strike="noStrike">
                <a:solidFill>
                  <a:srgbClr val="ff0000"/>
                </a:solidFill>
                <a:latin typeface="Montserrat"/>
                <a:ea typeface="_x005F_x001e_Wäþ"/>
              </a:rPr>
              <a:t>113</a:t>
            </a:r>
            <a:r>
              <a:rPr b="0" lang="en-US" sz="2000" spc="-1" strike="noStrike">
                <a:solidFill>
                  <a:srgbClr val="ff0000"/>
                </a:solidFill>
                <a:latin typeface="Montserrat"/>
                <a:ea typeface="_x005F_x001e_Wäþ"/>
              </a:rPr>
              <a:t>	</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b.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m∠A</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ff0000"/>
                </a:solidFill>
                <a:latin typeface="Montserrat"/>
                <a:ea typeface="_x005F_x001e_Wäþ"/>
              </a:rPr>
              <a:t>b. </a:t>
            </a:r>
            <a:r>
              <a:rPr b="0" lang="en-US" sz="2000" spc="-1" strike="noStrike">
                <a:solidFill>
                  <a:srgbClr val="ff0000"/>
                </a:solidFill>
                <a:latin typeface="Montserrat"/>
                <a:ea typeface="_x005F_x001e_Wäþ"/>
              </a:rPr>
              <a:t>	</a:t>
            </a:r>
            <a:r>
              <a:rPr b="0" lang="en-US" sz="2000" spc="-1" strike="noStrike">
                <a:solidFill>
                  <a:srgbClr val="ff0000"/>
                </a:solidFill>
                <a:latin typeface="Montserrat"/>
                <a:ea typeface="_x005F_x001e_Wäþ"/>
              </a:rPr>
              <a:t>113</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c.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m∠L</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ff0000"/>
                </a:solidFill>
                <a:latin typeface="Montserrat"/>
                <a:ea typeface="_x005F_x001e_Wäþ"/>
              </a:rPr>
              <a:t>c. </a:t>
            </a:r>
            <a:r>
              <a:rPr b="0" lang="en-US" sz="2000" spc="-1" strike="noStrike">
                <a:solidFill>
                  <a:srgbClr val="ff0000"/>
                </a:solidFill>
                <a:latin typeface="Montserrat"/>
                <a:ea typeface="_x005F_x001e_Wäþ"/>
              </a:rPr>
              <a:t>	</a:t>
            </a:r>
            <a:r>
              <a:rPr b="0" lang="en-US" sz="2000" spc="-1" strike="noStrike">
                <a:solidFill>
                  <a:srgbClr val="ff0000"/>
                </a:solidFill>
                <a:latin typeface="Montserrat"/>
                <a:ea typeface="_x005F_x001e_Wäþ"/>
              </a:rPr>
              <a:t>67</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B.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Solve for the perimeter of each kite.</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1.</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2.</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3.</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C.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Find the measure of the sides and angles of the following figures, then explain the theorem used.</a:t>
            </a: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1.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In isosceles trapezoid MARE where MA ǁ RE if the m</a:t>
            </a:r>
            <a:r>
              <a:rPr b="0" lang="en-US" sz="2000" spc="-1" strike="noStrike">
                <a:solidFill>
                  <a:srgbClr val="000000"/>
                </a:solidFill>
                <a:latin typeface="Montserrat"/>
                <a:ea typeface="Wäþ"/>
              </a:rPr>
              <a:t>∠</a:t>
            </a:r>
            <a:r>
              <a:rPr b="0" lang="en-US" sz="2000" spc="-1" strike="noStrike">
                <a:solidFill>
                  <a:srgbClr val="000000"/>
                </a:solidFill>
                <a:latin typeface="Montserrat"/>
                <a:ea typeface="_x005F_x001e_Wäþ"/>
              </a:rPr>
              <a:t>A = 74°, what is the measure of ∠E, ∠M, and ∠R?</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_x005F_x001e_Wäþ"/>
              </a:rPr>
              <a:t>2. </a:t>
            </a:r>
            <a:r>
              <a:rPr b="0" lang="en-US" sz="2000" spc="-1" strike="noStrike">
                <a:solidFill>
                  <a:srgbClr val="000000"/>
                </a:solidFill>
                <a:latin typeface="Montserrat"/>
                <a:ea typeface="_x005F_x001e_Wäþ"/>
              </a:rPr>
              <a:t>	</a:t>
            </a:r>
            <a:r>
              <a:rPr b="0" lang="en-US" sz="2000" spc="-1" strike="noStrike">
                <a:solidFill>
                  <a:srgbClr val="000000"/>
                </a:solidFill>
                <a:latin typeface="Montserrat"/>
                <a:ea typeface="_x005F_x001e_Wäþ"/>
              </a:rPr>
              <a:t>If ME = 18, what is AR?</a:t>
            </a:r>
            <a:endParaRPr b="0" lang="en-PH" sz="2000" spc="-1" strike="noStrike">
              <a:latin typeface="Arial"/>
            </a:endParaRPr>
          </a:p>
        </p:txBody>
      </p:sp>
      <p:sp>
        <p:nvSpPr>
          <p:cNvPr id="351" name=""/>
          <p:cNvSpPr/>
          <p:nvPr/>
        </p:nvSpPr>
        <p:spPr>
          <a:xfrm>
            <a:off x="3744720" y="4010040"/>
            <a:ext cx="1776600" cy="417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solidFill>
                  <a:srgbClr val="ff0000"/>
                </a:solidFill>
                <a:latin typeface="Montserrat"/>
                <a:ea typeface="_x005F_x001e_Wäþ"/>
              </a:rPr>
              <a:t>1. </a:t>
            </a:r>
            <a:r>
              <a:rPr b="0" lang="en-PH" sz="2000" spc="-1" strike="noStrike">
                <a:solidFill>
                  <a:srgbClr val="ff0000"/>
                </a:solidFill>
                <a:latin typeface="Montserrat"/>
                <a:ea typeface="_x005F_x001e_Wäþ"/>
              </a:rPr>
              <a:t>	</a:t>
            </a:r>
            <a:r>
              <a:rPr b="0" lang="en-PH" sz="2000" spc="-1" strike="noStrike">
                <a:solidFill>
                  <a:srgbClr val="ff0000"/>
                </a:solidFill>
                <a:latin typeface="Montserrat"/>
                <a:ea typeface="_x005F_x001e_Wäþ"/>
              </a:rPr>
              <a:t>34 yd</a:t>
            </a:r>
            <a:endParaRPr b="0" lang="en-PH" sz="2000" spc="-1" strike="noStrike">
              <a:latin typeface="Arial"/>
            </a:endParaRPr>
          </a:p>
        </p:txBody>
      </p:sp>
      <p:sp>
        <p:nvSpPr>
          <p:cNvPr id="352" name=""/>
          <p:cNvSpPr/>
          <p:nvPr/>
        </p:nvSpPr>
        <p:spPr>
          <a:xfrm>
            <a:off x="8316000" y="4010400"/>
            <a:ext cx="1776600" cy="417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solidFill>
                  <a:srgbClr val="ff0000"/>
                </a:solidFill>
                <a:latin typeface="Montserrat"/>
                <a:ea typeface="_x005F_x001e_Wäþ"/>
              </a:rPr>
              <a:t>2. </a:t>
            </a:r>
            <a:r>
              <a:rPr b="0" lang="en-PH" sz="2000" spc="-1" strike="noStrike">
                <a:solidFill>
                  <a:srgbClr val="ff0000"/>
                </a:solidFill>
                <a:latin typeface="Montserrat"/>
                <a:ea typeface="_x005F_x001e_Wäþ"/>
              </a:rPr>
              <a:t>	</a:t>
            </a:r>
            <a:r>
              <a:rPr b="0" lang="en-PH" sz="2000" spc="-1" strike="noStrike">
                <a:solidFill>
                  <a:srgbClr val="ff0000"/>
                </a:solidFill>
                <a:latin typeface="Montserrat"/>
                <a:ea typeface="_x005F_x001e_Wäþ"/>
              </a:rPr>
              <a:t>96 cm</a:t>
            </a:r>
            <a:endParaRPr b="0" lang="en-PH" sz="2000" spc="-1" strike="noStrike">
              <a:latin typeface="Arial"/>
            </a:endParaRPr>
          </a:p>
        </p:txBody>
      </p:sp>
      <p:sp>
        <p:nvSpPr>
          <p:cNvPr id="353" name=""/>
          <p:cNvSpPr/>
          <p:nvPr/>
        </p:nvSpPr>
        <p:spPr>
          <a:xfrm>
            <a:off x="13284000" y="3996000"/>
            <a:ext cx="1776600" cy="417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solidFill>
                  <a:srgbClr val="ff0000"/>
                </a:solidFill>
                <a:latin typeface="Montserrat"/>
                <a:ea typeface="_x005F_x001e_Wäþ"/>
              </a:rPr>
              <a:t>3. </a:t>
            </a:r>
            <a:r>
              <a:rPr b="0" lang="en-PH" sz="2000" spc="-1" strike="noStrike">
                <a:solidFill>
                  <a:srgbClr val="ff0000"/>
                </a:solidFill>
                <a:latin typeface="Montserrat"/>
                <a:ea typeface="_x005F_x001e_Wäþ"/>
              </a:rPr>
              <a:t>	</a:t>
            </a:r>
            <a:r>
              <a:rPr b="0" lang="en-PH" sz="2000" spc="-1" strike="noStrike">
                <a:solidFill>
                  <a:srgbClr val="ff0000"/>
                </a:solidFill>
                <a:latin typeface="Montserrat"/>
                <a:ea typeface="_x005F_x001e_Wäþ"/>
              </a:rPr>
              <a:t>30.22 ft</a:t>
            </a:r>
            <a:endParaRPr b="0" lang="en-PH" sz="2000" spc="-1" strike="noStrike">
              <a:latin typeface="Arial"/>
            </a:endParaRPr>
          </a:p>
        </p:txBody>
      </p:sp>
      <p:sp>
        <p:nvSpPr>
          <p:cNvPr id="354" name=""/>
          <p:cNvSpPr/>
          <p:nvPr/>
        </p:nvSpPr>
        <p:spPr>
          <a:xfrm>
            <a:off x="1283040" y="7502040"/>
            <a:ext cx="14916600" cy="417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solidFill>
                  <a:srgbClr val="ff0000"/>
                </a:solidFill>
                <a:latin typeface="Montserrat"/>
                <a:ea typeface="_x005F_x001e_Wäþ"/>
              </a:rPr>
              <a:t>1. </a:t>
            </a:r>
            <a:r>
              <a:rPr b="0" lang="en-PH" sz="2000" spc="-1" strike="noStrike">
                <a:solidFill>
                  <a:srgbClr val="ff0000"/>
                </a:solidFill>
                <a:latin typeface="Montserrat"/>
                <a:ea typeface="_x005F_x001e_Wäþ"/>
              </a:rPr>
              <a:t>	</a:t>
            </a:r>
            <a:r>
              <a:rPr b="0" lang="en-PH" sz="2000" spc="-1" strike="noStrike">
                <a:solidFill>
                  <a:srgbClr val="ff0000"/>
                </a:solidFill>
                <a:latin typeface="Montserrat"/>
                <a:ea typeface="_x005F_x001e_Wäþ"/>
              </a:rPr>
              <a:t>∠E = 106°, ∠M = 74°, and ∠R = 106°; Definition/Theorem 2</a:t>
            </a:r>
            <a:endParaRPr b="0" lang="en-PH" sz="2000" spc="-1" strike="noStrike">
              <a:latin typeface="Arial"/>
            </a:endParaRPr>
          </a:p>
        </p:txBody>
      </p:sp>
      <p:sp>
        <p:nvSpPr>
          <p:cNvPr id="355" name=""/>
          <p:cNvSpPr/>
          <p:nvPr/>
        </p:nvSpPr>
        <p:spPr>
          <a:xfrm>
            <a:off x="1283040" y="8496000"/>
            <a:ext cx="14916600" cy="417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solidFill>
                  <a:srgbClr val="ff0000"/>
                </a:solidFill>
                <a:latin typeface="Montserrat"/>
                <a:ea typeface="_x005F_x001e_Wäþ"/>
              </a:rPr>
              <a:t>2. </a:t>
            </a:r>
            <a:r>
              <a:rPr b="0" lang="en-PH" sz="2000" spc="-1" strike="noStrike">
                <a:solidFill>
                  <a:srgbClr val="ff0000"/>
                </a:solidFill>
                <a:latin typeface="Montserrat"/>
                <a:ea typeface="_x005F_x001e_Wäþ"/>
              </a:rPr>
              <a:t>	</a:t>
            </a:r>
            <a:r>
              <a:rPr b="0" lang="en-PH" sz="2000" spc="-1" strike="noStrike">
                <a:solidFill>
                  <a:srgbClr val="ff0000"/>
                </a:solidFill>
                <a:latin typeface="Montserrat"/>
                <a:ea typeface="_x005F_x001e_Wäþ"/>
              </a:rPr>
              <a:t>AR = 18; Definition</a:t>
            </a:r>
            <a:endParaRPr b="0" lang="en-PH" sz="2000" spc="-1" strike="noStrike">
              <a:latin typeface="Arial"/>
            </a:endParaRPr>
          </a:p>
        </p:txBody>
      </p:sp>
    </p:spTree>
  </p:cSld>
  <p:transition>
    <p:fade/>
  </p:transition>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Freeform 2"/>
          <p:cNvSpPr/>
          <p:nvPr/>
        </p:nvSpPr>
        <p:spPr>
          <a:xfrm>
            <a:off x="4133880" y="2263320"/>
            <a:ext cx="9910080" cy="5062320"/>
          </a:xfrm>
          <a:custGeom>
            <a:avLst/>
            <a:gdLst/>
            <a:ahLst/>
            <a:rect l="l" t="t" r="r" b="b"/>
            <a:pathLst>
              <a:path w="9912780" h="5065200">
                <a:moveTo>
                  <a:pt x="0" y="0"/>
                </a:moveTo>
                <a:lnTo>
                  <a:pt x="9912780" y="0"/>
                </a:lnTo>
                <a:lnTo>
                  <a:pt x="9912780" y="5065200"/>
                </a:lnTo>
                <a:lnTo>
                  <a:pt x="0" y="5065200"/>
                </a:lnTo>
                <a:lnTo>
                  <a:pt x="0" y="0"/>
                </a:lnTo>
                <a:close/>
              </a:path>
            </a:pathLst>
          </a:custGeom>
          <a:blipFill rotWithShape="0">
            <a:blip r:embed="rId1"/>
            <a:srcRect/>
            <a:stretch/>
          </a:blipFill>
          <a:ln w="0">
            <a:noFill/>
          </a:ln>
        </p:spPr>
        <p:style>
          <a:lnRef idx="0"/>
          <a:fillRef idx="0"/>
          <a:effectRef idx="0"/>
          <a:fontRef idx="minor"/>
        </p:style>
      </p:sp>
    </p:spTree>
  </p:cSld>
  <p:transition>
    <p:fade/>
  </p:transition>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 descr=""/>
          <p:cNvPicPr/>
          <p:nvPr/>
        </p:nvPicPr>
        <p:blipFill>
          <a:blip r:embed="rId1"/>
          <a:stretch/>
        </p:blipFill>
        <p:spPr>
          <a:xfrm>
            <a:off x="6096960" y="5904000"/>
            <a:ext cx="6093360" cy="3344760"/>
          </a:xfrm>
          <a:prstGeom prst="rect">
            <a:avLst/>
          </a:prstGeom>
          <a:ln w="0">
            <a:noFill/>
          </a:ln>
        </p:spPr>
      </p:pic>
      <p:sp>
        <p:nvSpPr>
          <p:cNvPr id="95" name="Freeform 10"/>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96" name="Group 2"/>
          <p:cNvGrpSpPr/>
          <p:nvPr/>
        </p:nvGrpSpPr>
        <p:grpSpPr>
          <a:xfrm>
            <a:off x="16303320" y="0"/>
            <a:ext cx="1441080" cy="1441080"/>
            <a:chOff x="16303320" y="0"/>
            <a:chExt cx="1441080" cy="1441080"/>
          </a:xfrm>
        </p:grpSpPr>
        <p:sp>
          <p:nvSpPr>
            <p:cNvPr id="97" name="Freeform 11"/>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98" name="Freeform 12"/>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99" name="TextBox 11"/>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00" name="TextBox 12"/>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01" name="TextBox 13"/>
          <p:cNvSpPr/>
          <p:nvPr/>
        </p:nvSpPr>
        <p:spPr>
          <a:xfrm>
            <a:off x="363600" y="1368000"/>
            <a:ext cx="7375680" cy="3236040"/>
          </a:xfrm>
          <a:prstGeom prst="rect">
            <a:avLst/>
          </a:prstGeom>
          <a:noFill/>
          <a:ln w="0">
            <a:noFill/>
          </a:ln>
        </p:spPr>
        <p:style>
          <a:lnRef idx="0"/>
          <a:fillRef idx="0"/>
          <a:effectRef idx="0"/>
          <a:fontRef idx="minor"/>
        </p:style>
        <p:txBody>
          <a:bodyPr lIns="0" rIns="0" tIns="0" bIns="0" anchor="t">
            <a:spAutoFit/>
          </a:bodyPr>
          <a:p>
            <a:pPr>
              <a:lnSpc>
                <a:spcPts val="3600"/>
              </a:lnSpc>
              <a:spcAft>
                <a:spcPts val="283"/>
              </a:spcAft>
              <a:buNone/>
            </a:pPr>
            <a:r>
              <a:rPr b="1" lang="en-US" sz="2000" spc="-1" strike="noStrike">
                <a:solidFill>
                  <a:srgbClr val="000000"/>
                </a:solidFill>
                <a:latin typeface="Montserrat"/>
                <a:ea typeface="DejaVu Sans"/>
              </a:rPr>
              <a:t>Definition</a:t>
            </a:r>
            <a:endParaRPr b="0" lang="en-PH" sz="2000" spc="-1" strike="noStrike">
              <a:latin typeface="Arial"/>
            </a:endParaRPr>
          </a:p>
          <a:p>
            <a:pPr>
              <a:lnSpc>
                <a:spcPts val="3600"/>
              </a:lnSpc>
              <a:spcAft>
                <a:spcPts val="283"/>
              </a:spcAft>
              <a:buNone/>
            </a:pPr>
            <a:r>
              <a:rPr b="0" lang="en-US" sz="2000" spc="-1" strike="noStrike">
                <a:solidFill>
                  <a:srgbClr val="000000"/>
                </a:solidFill>
                <a:latin typeface="Montserrat"/>
                <a:ea typeface="Ð¾åþ"/>
              </a:rPr>
              <a:t>	</a:t>
            </a:r>
            <a:r>
              <a:rPr b="0" lang="en-US" sz="2000" spc="-1" strike="noStrike">
                <a:solidFill>
                  <a:srgbClr val="000000"/>
                </a:solidFill>
                <a:latin typeface="Montserrat"/>
                <a:ea typeface="Ð¾åþ"/>
              </a:rPr>
              <a:t>A </a:t>
            </a:r>
            <a:r>
              <a:rPr b="1" lang="en-US" sz="2000" spc="-1" strike="noStrike">
                <a:solidFill>
                  <a:srgbClr val="000000"/>
                </a:solidFill>
                <a:latin typeface="Montserrat"/>
                <a:ea typeface="DejaVu Sans"/>
              </a:rPr>
              <a:t>trapezoid</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Ð¾åþ"/>
              </a:rPr>
              <a:t>is a convex quadrilateral with exactly one pair of parallel sides. The </a:t>
            </a:r>
            <a:r>
              <a:rPr b="1" lang="en-US" sz="2000" spc="-1" strike="noStrike">
                <a:solidFill>
                  <a:srgbClr val="000000"/>
                </a:solidFill>
                <a:latin typeface="Montserrat"/>
                <a:ea typeface="DejaVu Sans"/>
              </a:rPr>
              <a:t>bases</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Ð¾åþ"/>
              </a:rPr>
              <a:t>of a trapezoid are two parallel sides. The </a:t>
            </a:r>
            <a:r>
              <a:rPr b="1" lang="en-US" sz="2000" spc="-1" strike="noStrike">
                <a:solidFill>
                  <a:srgbClr val="000000"/>
                </a:solidFill>
                <a:latin typeface="Montserrat"/>
                <a:ea typeface="DejaVu Sans"/>
              </a:rPr>
              <a:t>legs</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Ð¾åþ"/>
              </a:rPr>
              <a:t>of a trapezoid are two nonparallel sides. An </a:t>
            </a:r>
            <a:r>
              <a:rPr b="1" lang="en-US" sz="2000" spc="-1" strike="noStrike">
                <a:solidFill>
                  <a:srgbClr val="000000"/>
                </a:solidFill>
                <a:latin typeface="Montserrat"/>
                <a:ea typeface="DejaVu Sans"/>
              </a:rPr>
              <a:t>isosceles</a:t>
            </a:r>
            <a:r>
              <a:rPr b="0" lang="en-US" sz="2000" spc="-1" strike="noStrike">
                <a:solidFill>
                  <a:srgbClr val="000000"/>
                </a:solidFill>
                <a:latin typeface="Montserrat"/>
                <a:ea typeface="DejaVu Sans"/>
              </a:rPr>
              <a:t> trapezoid </a:t>
            </a:r>
            <a:r>
              <a:rPr b="0" lang="en-US" sz="2000" spc="-1" strike="noStrike">
                <a:solidFill>
                  <a:srgbClr val="000000"/>
                </a:solidFill>
                <a:latin typeface="Montserrat"/>
                <a:ea typeface="Ð¾åþ"/>
              </a:rPr>
              <a:t>is a trapezoid with congruent legs. The </a:t>
            </a:r>
            <a:r>
              <a:rPr b="1" lang="en-US" sz="2000" spc="-1" strike="noStrike">
                <a:solidFill>
                  <a:srgbClr val="000000"/>
                </a:solidFill>
                <a:latin typeface="Montserrat"/>
                <a:ea typeface="DejaVu Sans"/>
              </a:rPr>
              <a:t>median</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Ð¾åþ"/>
              </a:rPr>
              <a:t>of a trapezoid is the segment that joins the midpoints of the legs.</a:t>
            </a:r>
            <a:endParaRPr b="0" lang="en-PH" sz="2000" spc="-1" strike="noStrike">
              <a:latin typeface="Arial"/>
            </a:endParaRPr>
          </a:p>
        </p:txBody>
      </p:sp>
      <p:sp>
        <p:nvSpPr>
          <p:cNvPr id="102" name="Freeform 13"/>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103" name="TextBox 14"/>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
        <p:nvSpPr>
          <p:cNvPr id="104" name="TextBox 15"/>
          <p:cNvSpPr/>
          <p:nvPr/>
        </p:nvSpPr>
        <p:spPr>
          <a:xfrm>
            <a:off x="8892000" y="1332000"/>
            <a:ext cx="7124040" cy="456840"/>
          </a:xfrm>
          <a:prstGeom prst="rect">
            <a:avLst/>
          </a:prstGeom>
          <a:noFill/>
          <a:ln w="0">
            <a:noFill/>
          </a:ln>
        </p:spPr>
        <p:style>
          <a:lnRef idx="0"/>
          <a:fillRef idx="0"/>
          <a:effectRef idx="0"/>
          <a:fontRef idx="minor"/>
        </p:style>
        <p:txBody>
          <a:bodyPr lIns="0" rIns="0" tIns="0" bIns="0" anchor="t">
            <a:spAutoFit/>
          </a:bodyPr>
          <a:p>
            <a:pPr>
              <a:lnSpc>
                <a:spcPts val="3600"/>
              </a:lnSpc>
              <a:spcAft>
                <a:spcPts val="850"/>
              </a:spcAft>
              <a:buNone/>
            </a:pPr>
            <a:r>
              <a:rPr b="1" lang="en-US" sz="2000" spc="-1" strike="noStrike">
                <a:solidFill>
                  <a:srgbClr val="000000"/>
                </a:solidFill>
                <a:latin typeface="Montserrat"/>
                <a:ea typeface="DejaVu Sans"/>
              </a:rPr>
              <a:t>Definition</a:t>
            </a:r>
            <a:endParaRPr b="0" lang="en-PH" sz="2000" spc="-1" strike="noStrike">
              <a:latin typeface="Arial"/>
            </a:endParaRPr>
          </a:p>
        </p:txBody>
      </p:sp>
      <p:graphicFrame>
        <p:nvGraphicFramePr>
          <p:cNvPr id="105" name=""/>
          <p:cNvGraphicFramePr/>
          <p:nvPr/>
        </p:nvGraphicFramePr>
        <p:xfrm>
          <a:off x="8472600" y="1880280"/>
          <a:ext cx="9707040" cy="3515040"/>
        </p:xfrm>
        <a:graphic>
          <a:graphicData uri="http://schemas.openxmlformats.org/drawingml/2006/table">
            <a:tbl>
              <a:tblPr/>
              <a:tblGrid>
                <a:gridCol w="3235320"/>
                <a:gridCol w="3235320"/>
                <a:gridCol w="3236760"/>
              </a:tblGrid>
              <a:tr h="3515400">
                <a:tc>
                  <a:txBody>
                    <a:bodyPr lIns="90000" rIns="90000" anchor="ctr">
                      <a:noAutofit/>
                    </a:bodyPr>
                    <a:p>
                      <a:pPr algn="ctr">
                        <a:lnSpc>
                          <a:spcPct val="100000"/>
                        </a:lnSpc>
                        <a:buNone/>
                      </a:pPr>
                      <a:r>
                        <a:rPr b="0" lang="en-PH" sz="2000" spc="-1" strike="noStrike">
                          <a:latin typeface="Montserrat"/>
                          <a:ea typeface="Ð¾åþ"/>
                        </a:rPr>
                        <a:t>An altitude of a trapezoid</a:t>
                      </a:r>
                      <a:endParaRPr b="0" lang="en-PH" sz="2000" spc="-1" strike="noStrike">
                        <a:latin typeface="Arial"/>
                      </a:endParaRPr>
                    </a:p>
                    <a:p>
                      <a:pPr algn="ctr">
                        <a:lnSpc>
                          <a:spcPct val="100000"/>
                        </a:lnSpc>
                        <a:buNone/>
                      </a:pPr>
                      <a:r>
                        <a:rPr b="0" lang="en-PH" sz="2000" spc="-1" strike="noStrike">
                          <a:latin typeface="Montserrat"/>
                          <a:ea typeface="Ð¾åþ"/>
                        </a:rPr>
                        <a:t>is any segment from</a:t>
                      </a:r>
                      <a:endParaRPr b="0" lang="en-PH" sz="2000" spc="-1" strike="noStrike">
                        <a:latin typeface="Arial"/>
                      </a:endParaRPr>
                    </a:p>
                    <a:p>
                      <a:pPr algn="ctr">
                        <a:lnSpc>
                          <a:spcPct val="100000"/>
                        </a:lnSpc>
                        <a:buNone/>
                      </a:pPr>
                      <a:r>
                        <a:rPr b="0" lang="en-PH" sz="2000" spc="-1" strike="noStrike">
                          <a:latin typeface="Montserrat"/>
                          <a:ea typeface="Ð¾åþ"/>
                        </a:rPr>
                        <a:t>a point on one base</a:t>
                      </a:r>
                      <a:endParaRPr b="0" lang="en-PH" sz="2000" spc="-1" strike="noStrike">
                        <a:latin typeface="Arial"/>
                      </a:endParaRPr>
                    </a:p>
                    <a:p>
                      <a:pPr algn="ctr">
                        <a:lnSpc>
                          <a:spcPct val="100000"/>
                        </a:lnSpc>
                        <a:buNone/>
                      </a:pPr>
                      <a:r>
                        <a:rPr b="0" lang="en-PH" sz="2000" spc="-1" strike="noStrike">
                          <a:latin typeface="Montserrat"/>
                          <a:ea typeface="Ð¾åþ"/>
                        </a:rPr>
                        <a:t>perpendicular to the</a:t>
                      </a:r>
                      <a:endParaRPr b="0" lang="en-PH" sz="2000" spc="-1" strike="noStrike">
                        <a:latin typeface="Arial"/>
                      </a:endParaRPr>
                    </a:p>
                    <a:p>
                      <a:pPr algn="ctr">
                        <a:lnSpc>
                          <a:spcPct val="100000"/>
                        </a:lnSpc>
                        <a:buNone/>
                      </a:pPr>
                      <a:r>
                        <a:rPr b="0" lang="en-PH" sz="2000" spc="-1" strike="noStrike">
                          <a:latin typeface="Montserrat"/>
                          <a:ea typeface="Ð¾åþ"/>
                        </a:rPr>
                        <a:t>line containing the other</a:t>
                      </a:r>
                      <a:endParaRPr b="0" lang="en-PH" sz="2000" spc="-1" strike="noStrike">
                        <a:latin typeface="Arial"/>
                      </a:endParaRPr>
                    </a:p>
                    <a:p>
                      <a:pPr algn="ctr">
                        <a:lnSpc>
                          <a:spcPct val="100000"/>
                        </a:lnSpc>
                        <a:buNone/>
                      </a:pPr>
                      <a:r>
                        <a:rPr b="0" lang="en-PH" sz="2000" spc="-1" strike="noStrike">
                          <a:latin typeface="Montserrat"/>
                          <a:ea typeface="Ð¾åþ"/>
                        </a:rPr>
                        <a:t>base.</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0" lang="en-PH" sz="2000" spc="-1" strike="noStrike">
                          <a:latin typeface="Montserrat"/>
                          <a:ea typeface="Ð¾åþ"/>
                        </a:rPr>
                        <a:t>In trapezoid ABCD, AP is</a:t>
                      </a:r>
                      <a:endParaRPr b="0" lang="en-PH" sz="2000" spc="-1" strike="noStrike">
                        <a:latin typeface="Arial"/>
                      </a:endParaRPr>
                    </a:p>
                    <a:p>
                      <a:pPr algn="ctr">
                        <a:lnSpc>
                          <a:spcPct val="100000"/>
                        </a:lnSpc>
                        <a:buNone/>
                      </a:pPr>
                      <a:r>
                        <a:rPr b="0" lang="en-PH" sz="2000" spc="-1" strike="noStrike">
                          <a:latin typeface="Montserrat"/>
                          <a:ea typeface="Ð¾åþ"/>
                        </a:rPr>
                        <a:t>an altitude.</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106" name="" descr=""/>
          <p:cNvPicPr/>
          <p:nvPr/>
        </p:nvPicPr>
        <p:blipFill>
          <a:blip r:embed="rId5"/>
          <a:stretch/>
        </p:blipFill>
        <p:spPr>
          <a:xfrm>
            <a:off x="11940120" y="2628000"/>
            <a:ext cx="2784240" cy="1979280"/>
          </a:xfrm>
          <a:prstGeom prst="rect">
            <a:avLst/>
          </a:prstGeom>
          <a:ln w="0">
            <a:noFill/>
          </a:ln>
        </p:spPr>
      </p:pic>
      <p:sp>
        <p:nvSpPr>
          <p:cNvPr id="107" name=""/>
          <p:cNvSpPr/>
          <p:nvPr/>
        </p:nvSpPr>
        <p:spPr>
          <a:xfrm>
            <a:off x="504000" y="5508000"/>
            <a:ext cx="17279280" cy="49824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0" lang="en-PH" sz="2000" spc="-1" strike="noStrike">
                <a:solidFill>
                  <a:srgbClr val="000000"/>
                </a:solidFill>
                <a:latin typeface="Montserrat"/>
                <a:ea typeface="Ð¾åþ"/>
              </a:rPr>
              <a:t>A triangle has exactly three altitudes. However, a trapezoid can have many. AE , JF , IG, and HC are altitudes of trapezoid ABCD.</a:t>
            </a:r>
            <a:endParaRPr b="0" lang="en-PH" sz="2000" spc="-1" strike="noStrike">
              <a:latin typeface="Arial"/>
            </a:endParaRPr>
          </a:p>
        </p:txBody>
      </p:sp>
    </p:spTree>
  </p:cSld>
  <p:transition>
    <p:fade/>
  </p:transition>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Freeform 14"/>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09" name="Group 4"/>
          <p:cNvGrpSpPr/>
          <p:nvPr/>
        </p:nvGrpSpPr>
        <p:grpSpPr>
          <a:xfrm>
            <a:off x="16303320" y="0"/>
            <a:ext cx="1441080" cy="1441080"/>
            <a:chOff x="16303320" y="0"/>
            <a:chExt cx="1441080" cy="1441080"/>
          </a:xfrm>
        </p:grpSpPr>
        <p:sp>
          <p:nvSpPr>
            <p:cNvPr id="110" name="Freeform 15"/>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11" name="Freeform 1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12" name="TextBox 16"/>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13" name="TextBox 17"/>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14" name="TextBox 18"/>
          <p:cNvSpPr/>
          <p:nvPr/>
        </p:nvSpPr>
        <p:spPr>
          <a:xfrm>
            <a:off x="363600" y="1368000"/>
            <a:ext cx="17560440" cy="456840"/>
          </a:xfrm>
          <a:prstGeom prst="rect">
            <a:avLst/>
          </a:prstGeom>
          <a:noFill/>
          <a:ln w="0">
            <a:noFill/>
          </a:ln>
        </p:spPr>
        <p:style>
          <a:lnRef idx="0"/>
          <a:fillRef idx="0"/>
          <a:effectRef idx="0"/>
          <a:fontRef idx="minor"/>
        </p:style>
        <p:txBody>
          <a:bodyPr lIns="0" rIns="0" tIns="0" bIns="0" anchor="t">
            <a:spAutoFit/>
          </a:bodyPr>
          <a:p>
            <a:pPr algn="ctr">
              <a:lnSpc>
                <a:spcPts val="3600"/>
              </a:lnSpc>
              <a:spcAft>
                <a:spcPts val="283"/>
              </a:spcAft>
              <a:buNone/>
            </a:pPr>
            <a:r>
              <a:rPr b="1" lang="en-US" sz="2000" spc="-1" strike="noStrike">
                <a:solidFill>
                  <a:srgbClr val="000000"/>
                </a:solidFill>
                <a:latin typeface="Montserrat"/>
                <a:ea typeface="DejaVu Sans"/>
              </a:rPr>
              <a:t>Theorem 1</a:t>
            </a:r>
            <a:endParaRPr b="0" lang="en-PH" sz="2000" spc="-1" strike="noStrike">
              <a:latin typeface="Arial"/>
            </a:endParaRPr>
          </a:p>
        </p:txBody>
      </p:sp>
      <p:sp>
        <p:nvSpPr>
          <p:cNvPr id="115" name="Freeform 17"/>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16" name="TextBox 19"/>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graphicFrame>
        <p:nvGraphicFramePr>
          <p:cNvPr id="117" name=""/>
          <p:cNvGraphicFramePr/>
          <p:nvPr/>
        </p:nvGraphicFramePr>
        <p:xfrm>
          <a:off x="202320" y="2198520"/>
          <a:ext cx="17617320" cy="6045120"/>
        </p:xfrm>
        <a:graphic>
          <a:graphicData uri="http://schemas.openxmlformats.org/drawingml/2006/table">
            <a:tbl>
              <a:tblPr/>
              <a:tblGrid>
                <a:gridCol w="5871600"/>
                <a:gridCol w="6246720"/>
                <a:gridCol w="5499360"/>
              </a:tblGrid>
              <a:tr h="6045480">
                <a:tc>
                  <a:txBody>
                    <a:bodyPr lIns="90000" rIns="90000" anchor="ctr">
                      <a:noAutofit/>
                    </a:bodyPr>
                    <a:p>
                      <a:pPr algn="ctr">
                        <a:lnSpc>
                          <a:spcPct val="100000"/>
                        </a:lnSpc>
                        <a:buNone/>
                      </a:pPr>
                      <a:r>
                        <a:rPr b="0" lang="en-PH" sz="2000" spc="-1" strike="noStrike">
                          <a:latin typeface="Montserrat"/>
                        </a:rPr>
                        <a:t>The median of a trapezoid</a:t>
                      </a:r>
                      <a:endParaRPr b="0" lang="en-PH" sz="2000" spc="-1" strike="noStrike">
                        <a:latin typeface="Arial"/>
                      </a:endParaRPr>
                    </a:p>
                    <a:p>
                      <a:pPr algn="ctr">
                        <a:lnSpc>
                          <a:spcPct val="100000"/>
                        </a:lnSpc>
                        <a:buNone/>
                      </a:pPr>
                      <a:r>
                        <a:rPr b="0" lang="en-PH" sz="2000" spc="-1" strike="noStrike">
                          <a:latin typeface="Montserrat"/>
                        </a:rPr>
                        <a:t>is parallel to its bases,</a:t>
                      </a:r>
                      <a:endParaRPr b="0" lang="en-PH" sz="2000" spc="-1" strike="noStrike">
                        <a:latin typeface="Arial"/>
                      </a:endParaRPr>
                    </a:p>
                    <a:p>
                      <a:pPr algn="ctr">
                        <a:lnSpc>
                          <a:spcPct val="100000"/>
                        </a:lnSpc>
                        <a:buNone/>
                      </a:pPr>
                      <a:r>
                        <a:rPr b="0" lang="en-PH" sz="2000" spc="-1" strike="noStrike">
                          <a:latin typeface="Montserrat"/>
                        </a:rPr>
                        <a:t>and its length is half the</a:t>
                      </a:r>
                      <a:endParaRPr b="0" lang="en-PH" sz="2000" spc="-1" strike="noStrike">
                        <a:latin typeface="Arial"/>
                      </a:endParaRPr>
                    </a:p>
                    <a:p>
                      <a:pPr algn="ctr">
                        <a:lnSpc>
                          <a:spcPct val="100000"/>
                        </a:lnSpc>
                        <a:buNone/>
                      </a:pPr>
                      <a:r>
                        <a:rPr b="0" lang="en-PH" sz="2000" spc="-1" strike="noStrike">
                          <a:latin typeface="Montserrat"/>
                        </a:rPr>
                        <a:t>sum of the lengths of its</a:t>
                      </a:r>
                      <a:endParaRPr b="0" lang="en-PH" sz="2000" spc="-1" strike="noStrike">
                        <a:latin typeface="Arial"/>
                      </a:endParaRPr>
                    </a:p>
                    <a:p>
                      <a:pPr algn="ctr">
                        <a:lnSpc>
                          <a:spcPct val="100000"/>
                        </a:lnSpc>
                        <a:buNone/>
                      </a:pPr>
                      <a:r>
                        <a:rPr b="0" lang="en-PH" sz="2000" spc="-1" strike="noStrike">
                          <a:latin typeface="Montserrat"/>
                        </a:rPr>
                        <a:t>bases.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0" lang="en-PH" sz="2000" spc="-1" strike="noStrike">
                          <a:latin typeface="Montserrat"/>
                          <a:ea typeface="Ð¾åþ"/>
                        </a:rPr>
                        <a:t>If EF is a median of trapezoid</a:t>
                      </a:r>
                      <a:endParaRPr b="0" lang="en-PH" sz="2000" spc="-1" strike="noStrike">
                        <a:latin typeface="Arial"/>
                      </a:endParaRPr>
                    </a:p>
                    <a:p>
                      <a:pPr algn="ctr">
                        <a:lnSpc>
                          <a:spcPct val="100000"/>
                        </a:lnSpc>
                        <a:buNone/>
                      </a:pPr>
                      <a:r>
                        <a:rPr b="0" lang="en-PH" sz="2000" spc="-1" strike="noStrike">
                          <a:latin typeface="Montserrat"/>
                          <a:ea typeface="Ð¾åþ"/>
                        </a:rPr>
                        <a:t>ABCD, then, EF II AB II DC</a:t>
                      </a:r>
                      <a:endParaRPr b="0" lang="en-PH" sz="2000" spc="-1" strike="noStrike">
                        <a:latin typeface="Arial"/>
                      </a:endParaRPr>
                    </a:p>
                    <a:p>
                      <a:pPr algn="ctr">
                        <a:lnSpc>
                          <a:spcPct val="100000"/>
                        </a:lnSpc>
                        <a:buNone/>
                      </a:pPr>
                      <a:r>
                        <a:rPr b="0" lang="en-PH" sz="2000" spc="-1" strike="noStrike">
                          <a:latin typeface="Montserrat"/>
                          <a:ea typeface="Ð¾åþ"/>
                        </a:rPr>
                        <a:t>and EF = 1/2 (AB + DC).</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118" name="" descr=""/>
          <p:cNvPicPr/>
          <p:nvPr/>
        </p:nvPicPr>
        <p:blipFill>
          <a:blip r:embed="rId4"/>
          <a:stretch/>
        </p:blipFill>
        <p:spPr>
          <a:xfrm>
            <a:off x="6339600" y="2852280"/>
            <a:ext cx="5608080" cy="4548600"/>
          </a:xfrm>
          <a:prstGeom prst="rect">
            <a:avLst/>
          </a:prstGeom>
          <a:ln w="0">
            <a:noFill/>
          </a:ln>
        </p:spPr>
      </p:pic>
    </p:spTree>
  </p:cSld>
  <p:transition>
    <p:fade/>
  </p:transition>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9" name="Freeform 22"/>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20" name="Group 7"/>
          <p:cNvGrpSpPr/>
          <p:nvPr/>
        </p:nvGrpSpPr>
        <p:grpSpPr>
          <a:xfrm>
            <a:off x="16303320" y="0"/>
            <a:ext cx="1441080" cy="1441080"/>
            <a:chOff x="16303320" y="0"/>
            <a:chExt cx="1441080" cy="1441080"/>
          </a:xfrm>
        </p:grpSpPr>
        <p:sp>
          <p:nvSpPr>
            <p:cNvPr id="121" name="Freeform 2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22" name="Freeform 24"/>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23" name="TextBox 24"/>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24" name="TextBox 25"/>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25" name="TextBox 26"/>
          <p:cNvSpPr/>
          <p:nvPr/>
        </p:nvSpPr>
        <p:spPr>
          <a:xfrm>
            <a:off x="3600" y="1080000"/>
            <a:ext cx="7555680" cy="2922840"/>
          </a:xfrm>
          <a:prstGeom prst="rect">
            <a:avLst/>
          </a:prstGeom>
          <a:noFill/>
          <a:ln w="0">
            <a:noFill/>
          </a:ln>
        </p:spPr>
        <p:style>
          <a:lnRef idx="0"/>
          <a:fillRef idx="0"/>
          <a:effectRef idx="0"/>
          <a:fontRef idx="minor"/>
        </p:style>
        <p:txBody>
          <a:bodyPr lIns="0" rIns="0" tIns="0" bIns="0" anchor="t">
            <a:spAutoFit/>
          </a:bodyPr>
          <a:p>
            <a:pPr algn="ctr">
              <a:lnSpc>
                <a:spcPts val="3600"/>
              </a:lnSpc>
              <a:spcAft>
                <a:spcPts val="283"/>
              </a:spcAft>
              <a:buNone/>
            </a:pPr>
            <a:r>
              <a:rPr b="1" lang="en-US" sz="2000" spc="-1" strike="noStrike">
                <a:solidFill>
                  <a:srgbClr val="000000"/>
                </a:solidFill>
                <a:latin typeface="Montserrat"/>
                <a:ea typeface="DejaVu Sans"/>
              </a:rPr>
              <a:t>Theorem 1</a:t>
            </a:r>
            <a:endParaRPr b="0" lang="en-PH" sz="2000" spc="-1" strike="noStrike">
              <a:latin typeface="Arial"/>
            </a:endParaRPr>
          </a:p>
          <a:p>
            <a:pPr algn="ctr">
              <a:lnSpc>
                <a:spcPts val="3600"/>
              </a:lnSpc>
              <a:spcAft>
                <a:spcPts val="283"/>
              </a:spcAft>
              <a:buNone/>
            </a:pPr>
            <a:endParaRPr b="0" lang="en-PH" sz="2000" spc="-1" strike="noStrike">
              <a:latin typeface="Arial"/>
            </a:endParaRPr>
          </a:p>
          <a:p>
            <a:pPr algn="ctr">
              <a:lnSpc>
                <a:spcPts val="3600"/>
              </a:lnSpc>
              <a:spcAft>
                <a:spcPts val="283"/>
              </a:spcAft>
              <a:buNone/>
            </a:pPr>
            <a:r>
              <a:rPr b="0" lang="en-US" sz="2000" spc="-1" strike="noStrike">
                <a:solidFill>
                  <a:srgbClr val="000000"/>
                </a:solidFill>
                <a:latin typeface="Montserrat"/>
                <a:ea typeface="Ð©åþ"/>
              </a:rPr>
              <a:t>	</a:t>
            </a:r>
            <a:r>
              <a:rPr b="0" lang="en-US" sz="2000" spc="-1" strike="noStrike">
                <a:solidFill>
                  <a:srgbClr val="000000"/>
                </a:solidFill>
                <a:latin typeface="Montserrat"/>
                <a:ea typeface="Ð©åþ"/>
              </a:rPr>
              <a:t>Given: </a:t>
            </a:r>
            <a:r>
              <a:rPr b="0" lang="en-US" sz="2000" spc="-1" strike="noStrike">
                <a:solidFill>
                  <a:srgbClr val="000000"/>
                </a:solidFill>
                <a:latin typeface="Montserrat"/>
                <a:ea typeface="Ð©åþ"/>
              </a:rPr>
              <a:t>	</a:t>
            </a:r>
            <a:r>
              <a:rPr b="0" lang="en-US" sz="2000" spc="-1" strike="noStrike">
                <a:solidFill>
                  <a:srgbClr val="000000"/>
                </a:solidFill>
                <a:latin typeface="Montserrat"/>
                <a:ea typeface="Ð©åþ"/>
              </a:rPr>
              <a:t>Trapezoid ABCD with median PQ.</a:t>
            </a:r>
            <a:endParaRPr b="0" lang="en-PH" sz="2000" spc="-1" strike="noStrike">
              <a:latin typeface="Arial"/>
            </a:endParaRPr>
          </a:p>
          <a:p>
            <a:pPr algn="ctr">
              <a:lnSpc>
                <a:spcPts val="3600"/>
              </a:lnSpc>
              <a:spcAft>
                <a:spcPts val="283"/>
              </a:spcAft>
              <a:buNone/>
            </a:pPr>
            <a:r>
              <a:rPr b="0" lang="en-US" sz="2000" spc="-1" strike="noStrike">
                <a:solidFill>
                  <a:srgbClr val="000000"/>
                </a:solidFill>
                <a:latin typeface="Montserrat"/>
                <a:ea typeface="Ð©åþ"/>
              </a:rPr>
              <a:t>	</a:t>
            </a:r>
            <a:r>
              <a:rPr b="0" lang="en-US" sz="2000" spc="-1" strike="noStrike">
                <a:solidFill>
                  <a:srgbClr val="000000"/>
                </a:solidFill>
                <a:latin typeface="Montserrat"/>
                <a:ea typeface="Ð©åþ"/>
              </a:rPr>
              <a:t>Prove: </a:t>
            </a:r>
            <a:r>
              <a:rPr b="0" lang="en-US" sz="2000" spc="-1" strike="noStrike">
                <a:solidFill>
                  <a:srgbClr val="000000"/>
                </a:solidFill>
                <a:latin typeface="Montserrat"/>
                <a:ea typeface="Ð©åþ"/>
              </a:rPr>
              <a:t>	</a:t>
            </a:r>
            <a:r>
              <a:rPr b="0" lang="en-US" sz="2000" spc="-1" strike="noStrike">
                <a:solidFill>
                  <a:srgbClr val="000000"/>
                </a:solidFill>
                <a:latin typeface="Montserrat"/>
                <a:ea typeface="Ð©åþ"/>
              </a:rPr>
              <a:t>PQ II AB II DC and PQ = ½</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Ð©åþ"/>
              </a:rPr>
              <a:t>AB + DC) </a:t>
            </a:r>
            <a:endParaRPr b="0" lang="en-PH" sz="2000" spc="-1" strike="noStrike">
              <a:latin typeface="Arial"/>
            </a:endParaRPr>
          </a:p>
          <a:p>
            <a:pPr algn="ctr">
              <a:lnSpc>
                <a:spcPts val="3600"/>
              </a:lnSpc>
              <a:spcAft>
                <a:spcPts val="283"/>
              </a:spcAft>
              <a:buNone/>
            </a:pPr>
            <a:endParaRPr b="0" lang="en-PH" sz="2000" spc="-1" strike="noStrike">
              <a:latin typeface="Arial"/>
            </a:endParaRPr>
          </a:p>
          <a:p>
            <a:pPr algn="ctr">
              <a:lnSpc>
                <a:spcPts val="3600"/>
              </a:lnSpc>
              <a:spcAft>
                <a:spcPts val="283"/>
              </a:spcAft>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Proof:</a:t>
            </a:r>
            <a:endParaRPr b="0" lang="en-PH" sz="2000" spc="-1" strike="noStrike">
              <a:latin typeface="Arial"/>
            </a:endParaRPr>
          </a:p>
        </p:txBody>
      </p:sp>
      <p:sp>
        <p:nvSpPr>
          <p:cNvPr id="126" name="Freeform 25"/>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27" name="TextBox 27"/>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pic>
        <p:nvPicPr>
          <p:cNvPr id="128" name="" descr=""/>
          <p:cNvPicPr/>
          <p:nvPr/>
        </p:nvPicPr>
        <p:blipFill>
          <a:blip r:embed="rId4"/>
          <a:stretch/>
        </p:blipFill>
        <p:spPr>
          <a:xfrm>
            <a:off x="360000" y="3450600"/>
            <a:ext cx="7030440" cy="2668680"/>
          </a:xfrm>
          <a:prstGeom prst="rect">
            <a:avLst/>
          </a:prstGeom>
          <a:ln w="0">
            <a:noFill/>
          </a:ln>
        </p:spPr>
      </p:pic>
      <p:graphicFrame>
        <p:nvGraphicFramePr>
          <p:cNvPr id="129" name=""/>
          <p:cNvGraphicFramePr/>
          <p:nvPr/>
        </p:nvGraphicFramePr>
        <p:xfrm>
          <a:off x="7709400" y="1170360"/>
          <a:ext cx="10294200" cy="7960680"/>
        </p:xfrm>
        <a:graphic>
          <a:graphicData uri="http://schemas.openxmlformats.org/drawingml/2006/table">
            <a:tbl>
              <a:tblPr/>
              <a:tblGrid>
                <a:gridCol w="5658120"/>
                <a:gridCol w="4636440"/>
              </a:tblGrid>
              <a:tr h="501480">
                <a:tc>
                  <a:txBody>
                    <a:bodyPr lIns="90000" rIns="90000" anchor="ctr">
                      <a:noAutofit/>
                    </a:bodyPr>
                    <a:p>
                      <a:pPr algn="ctr">
                        <a:lnSpc>
                          <a:spcPct val="100000"/>
                        </a:lnSpc>
                        <a:buNone/>
                      </a:pPr>
                      <a:r>
                        <a:rPr b="1" lang="en-PH" sz="1800" spc="-1" strike="noStrike">
                          <a:latin typeface="Montserrat"/>
                        </a:rPr>
                        <a:t>Statements</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1" lang="en-PH" sz="1800" spc="-1" strike="noStrike">
                          <a:latin typeface="Montserrat"/>
                        </a:rPr>
                        <a:t>Reasons</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r h="501480">
                <a:tc>
                  <a:txBody>
                    <a:bodyPr lIns="90000" rIns="90000" anchor="ctr">
                      <a:noAutofit/>
                    </a:bodyPr>
                    <a:p>
                      <a:pPr>
                        <a:lnSpc>
                          <a:spcPct val="100000"/>
                        </a:lnSpc>
                        <a:buNone/>
                      </a:pPr>
                      <a:r>
                        <a:rPr b="0" lang="en-PH" sz="1800" spc="-1" strike="noStrike">
                          <a:latin typeface="Montserrat"/>
                        </a:rPr>
                        <a:t>1.  Trapezoid ABCD with median PQ</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chor="ctr">
                      <a:noAutofit/>
                    </a:bodyPr>
                    <a:p>
                      <a:pPr>
                        <a:lnSpc>
                          <a:spcPct val="100000"/>
                        </a:lnSpc>
                        <a:buNone/>
                      </a:pPr>
                      <a:r>
                        <a:rPr b="0" lang="en-PH" sz="1800" spc="-1" strike="noStrike">
                          <a:latin typeface="Montserrat"/>
                          <a:ea typeface="Ð¾åþ"/>
                        </a:rPr>
                        <a:t>1. Given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01480">
                <a:tc>
                  <a:txBody>
                    <a:bodyPr lIns="90000" rIns="90000" anchor="ctr">
                      <a:noAutofit/>
                    </a:bodyPr>
                    <a:p>
                      <a:pPr>
                        <a:lnSpc>
                          <a:spcPct val="100000"/>
                        </a:lnSpc>
                        <a:buNone/>
                      </a:pPr>
                      <a:r>
                        <a:rPr b="0" lang="en-PH" sz="1800" spc="-1" strike="noStrike">
                          <a:latin typeface="Montserrat"/>
                          <a:ea typeface="Ð¾åþ"/>
                        </a:rPr>
                        <a:t>2.  Let AQ</a:t>
                      </a:r>
                      <a:r>
                        <a:rPr b="0" lang="en-PH" sz="1800" spc="-1" strike="noStrike">
                          <a:latin typeface="Montserrat"/>
                          <a:ea typeface="PingFang SC"/>
                        </a:rPr>
                        <a:t> and </a:t>
                      </a:r>
                      <a:r>
                        <a:rPr b="0" lang="en-PH" sz="1800" spc="-1" strike="noStrike">
                          <a:latin typeface="Montserrat"/>
                          <a:ea typeface="Ð¾åþ"/>
                        </a:rPr>
                        <a:t>DC be extended and meet at 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chor="ctr">
                      <a:noAutofit/>
                    </a:bodyPr>
                    <a:p>
                      <a:pPr>
                        <a:lnSpc>
                          <a:spcPct val="100000"/>
                        </a:lnSpc>
                        <a:buNone/>
                      </a:pPr>
                      <a:r>
                        <a:rPr b="0" lang="en-PH" sz="1800" spc="-1" strike="noStrike">
                          <a:latin typeface="Montserrat"/>
                          <a:ea typeface="Ð¾åþ"/>
                        </a:rPr>
                        <a:t>2. The line postulate at 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01480">
                <a:tc>
                  <a:txBody>
                    <a:bodyPr lIns="90000" rIns="90000" anchor="ctr">
                      <a:noAutofit/>
                    </a:bodyPr>
                    <a:p>
                      <a:pPr>
                        <a:lnSpc>
                          <a:spcPct val="100000"/>
                        </a:lnSpc>
                        <a:buNone/>
                      </a:pPr>
                      <a:r>
                        <a:rPr b="0" lang="en-PH" sz="1800" spc="-1" strike="noStrike">
                          <a:latin typeface="Montserrat"/>
                          <a:ea typeface="Ð¾åþ"/>
                        </a:rPr>
                        <a:t>3.  AB</a:t>
                      </a:r>
                      <a:r>
                        <a:rPr b="0" lang="en-PH" sz="1800" spc="-1" strike="noStrike">
                          <a:latin typeface="Montserrat"/>
                          <a:ea typeface="PingFang SC"/>
                        </a:rPr>
                        <a:t> II </a:t>
                      </a:r>
                      <a:r>
                        <a:rPr b="0" lang="en-PH" sz="1800" spc="-1" strike="noStrike">
                          <a:latin typeface="Montserrat"/>
                          <a:ea typeface="Ð¾åþ"/>
                        </a:rPr>
                        <a:t>DC</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chor="ctr">
                      <a:noAutofit/>
                    </a:bodyPr>
                    <a:p>
                      <a:pPr>
                        <a:lnSpc>
                          <a:spcPct val="100000"/>
                        </a:lnSpc>
                        <a:buNone/>
                      </a:pPr>
                      <a:r>
                        <a:rPr b="0" lang="en-PH" sz="1800" spc="-1" strike="noStrike">
                          <a:latin typeface="Montserrat"/>
                          <a:ea typeface="Ð¾åþ"/>
                        </a:rPr>
                        <a:t>3. Definition of a trapezoid</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01480">
                <a:tc>
                  <a:txBody>
                    <a:bodyPr lIns="90000" rIns="90000" anchor="ctr">
                      <a:noAutofit/>
                    </a:bodyPr>
                    <a:p>
                      <a:pPr>
                        <a:lnSpc>
                          <a:spcPct val="100000"/>
                        </a:lnSpc>
                        <a:buNone/>
                      </a:pPr>
                      <a:r>
                        <a:rPr b="0" lang="en-PH" sz="1800" spc="-1" strike="noStrike">
                          <a:latin typeface="Montserrat"/>
                          <a:ea typeface="Ð¾åþ"/>
                        </a:rPr>
                        <a:t>4.  BQ </a:t>
                      </a:r>
                      <a:r>
                        <a:rPr b="0" lang="en-PH" sz="1800" spc="-1" strike="noStrike">
                          <a:latin typeface="Montserrat"/>
                          <a:ea typeface="PingFang SC"/>
                        </a:rPr>
                        <a:t> II </a:t>
                      </a:r>
                      <a:r>
                        <a:rPr b="0" lang="en-PH" sz="1800" spc="-1" strike="noStrike">
                          <a:latin typeface="Montserrat"/>
                          <a:ea typeface="Ð¾åþ"/>
                        </a:rPr>
                        <a:t>CQ</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chor="ctr">
                      <a:noAutofit/>
                    </a:bodyPr>
                    <a:p>
                      <a:pPr>
                        <a:lnSpc>
                          <a:spcPct val="100000"/>
                        </a:lnSpc>
                        <a:buNone/>
                      </a:pPr>
                      <a:r>
                        <a:rPr b="0" lang="en-PH" sz="1800" spc="-1" strike="noStrike">
                          <a:latin typeface="Montserrat"/>
                          <a:ea typeface="Ð¾åþ"/>
                        </a:rPr>
                        <a:t>4. Definition of median of a trapezoid</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01480">
                <a:tc>
                  <a:txBody>
                    <a:bodyPr lIns="90000" rIns="90000" anchor="ctr">
                      <a:noAutofit/>
                    </a:bodyPr>
                    <a:p>
                      <a:pPr>
                        <a:lnSpc>
                          <a:spcPct val="100000"/>
                        </a:lnSpc>
                        <a:buNone/>
                      </a:pPr>
                      <a:r>
                        <a:rPr b="0" lang="en-PH" sz="1800" spc="-1" strike="noStrike">
                          <a:latin typeface="Montserrat"/>
                          <a:ea typeface="Ð¾åþ"/>
                        </a:rPr>
                        <a:t>5.   ABQ </a:t>
                      </a:r>
                      <a:r>
                        <a:rPr b="0" lang="en-PH" sz="1800" spc="-1" strike="noStrike">
                          <a:latin typeface="Montserrat"/>
                          <a:ea typeface="GoogleSans-Regular"/>
                        </a:rPr>
                        <a:t>≅ ECQ</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chor="ctr">
                      <a:noAutofit/>
                    </a:bodyPr>
                    <a:p>
                      <a:pPr>
                        <a:lnSpc>
                          <a:spcPct val="100000"/>
                        </a:lnSpc>
                        <a:buNone/>
                      </a:pPr>
                      <a:r>
                        <a:rPr b="0" lang="en-PH" sz="1800" spc="-1" strike="noStrike">
                          <a:latin typeface="Montserrat"/>
                          <a:ea typeface="Ð¾åþ"/>
                        </a:rPr>
                        <a:t>5. PAIC theorem</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01480">
                <a:tc>
                  <a:txBody>
                    <a:bodyPr lIns="90000" rIns="90000" anchor="ctr">
                      <a:noAutofit/>
                    </a:bodyPr>
                    <a:p>
                      <a:pPr>
                        <a:lnSpc>
                          <a:spcPct val="100000"/>
                        </a:lnSpc>
                        <a:buNone/>
                      </a:pPr>
                      <a:r>
                        <a:rPr b="0" lang="en-PH" sz="1800" spc="-1" strike="noStrike">
                          <a:latin typeface="Montserrat"/>
                        </a:rPr>
                        <a:t>6.   </a:t>
                      </a:r>
                      <a:r>
                        <a:rPr b="0" lang="en-PH" sz="1800" spc="-1" strike="noStrike">
                          <a:latin typeface="Montserrat"/>
                          <a:ea typeface="GoogleSans-Regular"/>
                        </a:rPr>
                        <a:t>∠</a:t>
                      </a:r>
                      <a:r>
                        <a:rPr b="0" lang="en-PH" sz="1800" spc="-1" strike="noStrike">
                          <a:latin typeface="Montserrat"/>
                          <a:ea typeface="PingFang SC"/>
                        </a:rPr>
                        <a:t>BQA </a:t>
                      </a:r>
                      <a:r>
                        <a:rPr b="0" lang="en-PH" sz="1800" spc="-1" strike="noStrike">
                          <a:latin typeface="Montserrat"/>
                          <a:ea typeface="GoogleSans-Regular"/>
                        </a:rPr>
                        <a:t>≅ ∠CQE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chor="ctr">
                      <a:noAutofit/>
                    </a:bodyPr>
                    <a:p>
                      <a:pPr>
                        <a:lnSpc>
                          <a:spcPct val="100000"/>
                        </a:lnSpc>
                        <a:buNone/>
                      </a:pPr>
                      <a:r>
                        <a:rPr b="0" lang="en-PH" sz="1800" spc="-1" strike="noStrike">
                          <a:latin typeface="Montserrat"/>
                          <a:ea typeface="Ð¾åþ"/>
                        </a:rPr>
                        <a:t>6. VAT</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01480">
                <a:tc>
                  <a:txBody>
                    <a:bodyPr lIns="90000" rIns="90000" anchor="ctr">
                      <a:noAutofit/>
                    </a:bodyPr>
                    <a:p>
                      <a:pPr>
                        <a:lnSpc>
                          <a:spcPct val="100000"/>
                        </a:lnSpc>
                        <a:buNone/>
                      </a:pPr>
                      <a:r>
                        <a:rPr b="0" lang="en-PH" sz="1800" spc="-1" strike="noStrike">
                          <a:latin typeface="Montserrat"/>
                          <a:ea typeface="Ð¾åþ"/>
                        </a:rPr>
                        <a:t>7. </a:t>
                      </a:r>
                      <a:r>
                        <a:rPr b="0" lang="en-PH" sz="1800" spc="-1" strike="noStrike">
                          <a:latin typeface="Montserrat"/>
                          <a:ea typeface="PingFang SC"/>
                        </a:rPr>
                        <a:t> </a:t>
                      </a:r>
                      <a:r>
                        <a:rPr b="0" lang="en-PH" sz="1800" spc="-1" strike="noStrike">
                          <a:latin typeface="Montserrat"/>
                          <a:ea typeface="Montserrat"/>
                        </a:rPr>
                        <a:t>Δ</a:t>
                      </a:r>
                      <a:r>
                        <a:rPr b="0" lang="en-PH" sz="1800" spc="-1" strike="noStrike">
                          <a:latin typeface="Montserrat"/>
                          <a:ea typeface="PingFang SC"/>
                        </a:rPr>
                        <a:t>ABQ </a:t>
                      </a:r>
                      <a:r>
                        <a:rPr b="0" lang="en-PH" sz="1800" spc="-1" strike="noStrike">
                          <a:latin typeface="Montserrat"/>
                          <a:ea typeface="GoogleSans-Regular"/>
                        </a:rPr>
                        <a:t>≅</a:t>
                      </a:r>
                      <a:r>
                        <a:rPr b="0" lang="en-PH" sz="1800" spc="-1" strike="noStrike">
                          <a:latin typeface="Montserrat"/>
                          <a:ea typeface="PingFang SC"/>
                        </a:rPr>
                        <a:t> </a:t>
                      </a:r>
                      <a:r>
                        <a:rPr b="0" lang="en-PH" sz="1800" spc="-1" strike="noStrike">
                          <a:latin typeface="Montserrat"/>
                          <a:ea typeface="Montserrat"/>
                        </a:rPr>
                        <a:t>ΔECQ</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chor="ctr">
                      <a:noAutofit/>
                    </a:bodyPr>
                    <a:p>
                      <a:pPr>
                        <a:lnSpc>
                          <a:spcPct val="100000"/>
                        </a:lnSpc>
                        <a:buNone/>
                      </a:pPr>
                      <a:r>
                        <a:rPr b="0" lang="en-PH" sz="1800" spc="-1" strike="noStrike">
                          <a:latin typeface="Montserrat"/>
                          <a:ea typeface="Ð¾åþ"/>
                        </a:rPr>
                        <a:t>7. ASA Postulate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44760">
                <a:tc>
                  <a:txBody>
                    <a:bodyPr lIns="90000" rIns="90000" anchor="ctr">
                      <a:noAutofit/>
                    </a:bodyPr>
                    <a:p>
                      <a:pPr>
                        <a:lnSpc>
                          <a:spcPct val="100000"/>
                        </a:lnSpc>
                        <a:buNone/>
                      </a:pPr>
                      <a:r>
                        <a:rPr b="0" lang="en-PH" sz="1800" spc="-1" strike="noStrike">
                          <a:latin typeface="Montserrat"/>
                          <a:ea typeface="PingFang SC"/>
                        </a:rPr>
                        <a:t>8.  AB </a:t>
                      </a:r>
                      <a:r>
                        <a:rPr b="0" lang="en-PH" sz="1800" spc="-1" strike="noStrike">
                          <a:latin typeface="Montserrat"/>
                          <a:ea typeface="GoogleSans-Regular"/>
                        </a:rPr>
                        <a:t>≅ EC</a:t>
                      </a:r>
                      <a:endParaRPr b="0" lang="en-PH" sz="1800" spc="-1" strike="noStrike">
                        <a:latin typeface="Arial"/>
                      </a:endParaRPr>
                    </a:p>
                    <a:p>
                      <a:pPr>
                        <a:lnSpc>
                          <a:spcPct val="100000"/>
                        </a:lnSpc>
                        <a:buNone/>
                      </a:pPr>
                      <a:r>
                        <a:rPr b="0" lang="en-PH" sz="1800" spc="-1" strike="noStrike">
                          <a:latin typeface="Montserrat"/>
                          <a:ea typeface="PingFang SC"/>
                        </a:rPr>
                        <a:t>     </a:t>
                      </a:r>
                      <a:r>
                        <a:rPr b="0" lang="en-PH" sz="1800" spc="-1" strike="noStrike">
                          <a:latin typeface="Montserrat"/>
                          <a:ea typeface="PingFang SC"/>
                        </a:rPr>
                        <a:t>AQ </a:t>
                      </a:r>
                      <a:r>
                        <a:rPr b="0" lang="en-PH" sz="1800" spc="-1" strike="noStrike">
                          <a:latin typeface="Montserrat"/>
                          <a:ea typeface="GoogleSans-Regular"/>
                        </a:rPr>
                        <a:t>≅</a:t>
                      </a:r>
                      <a:r>
                        <a:rPr b="0" lang="en-PH" sz="1800" spc="-1" strike="noStrike">
                          <a:latin typeface="Montserrat"/>
                          <a:ea typeface="PingFang SC"/>
                        </a:rPr>
                        <a:t> EQ</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chor="ctr">
                      <a:noAutofit/>
                    </a:bodyPr>
                    <a:p>
                      <a:pPr>
                        <a:lnSpc>
                          <a:spcPct val="100000"/>
                        </a:lnSpc>
                        <a:buNone/>
                      </a:pPr>
                      <a:r>
                        <a:rPr b="0" lang="en-PH" sz="1800" spc="-1" strike="noStrike">
                          <a:latin typeface="Montserrat"/>
                          <a:ea typeface="Ð¾åþ"/>
                        </a:rPr>
                        <a:t>8. CPCTC</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644760">
                <a:tc>
                  <a:txBody>
                    <a:bodyPr lIns="90000" rIns="90000" anchor="ctr">
                      <a:noAutofit/>
                    </a:bodyPr>
                    <a:p>
                      <a:pPr>
                        <a:lnSpc>
                          <a:spcPct val="100000"/>
                        </a:lnSpc>
                        <a:buNone/>
                      </a:pPr>
                      <a:r>
                        <a:rPr b="0" lang="en-PH" sz="1800" spc="-1" strike="noStrike">
                          <a:latin typeface="Montserrat"/>
                          <a:ea typeface="Ð¾åþ"/>
                        </a:rPr>
                        <a:t>9. </a:t>
                      </a:r>
                      <a:r>
                        <a:rPr b="0" lang="en-PH" sz="1800" spc="-1" strike="noStrike">
                          <a:latin typeface="Montserrat"/>
                          <a:ea typeface="PingFang SC"/>
                        </a:rPr>
                        <a:t>PQ II DE and PQ = 1/2 DE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chor="ctr">
                      <a:noAutofit/>
                    </a:bodyPr>
                    <a:p>
                      <a:pPr>
                        <a:lnSpc>
                          <a:spcPct val="100000"/>
                        </a:lnSpc>
                        <a:buNone/>
                      </a:pPr>
                      <a:r>
                        <a:rPr b="0" lang="en-PH" sz="1800" spc="-1" strike="noStrike">
                          <a:latin typeface="Montserrat"/>
                        </a:rPr>
                        <a:t>9. The median of a triangle is parallel to the third side and is half as long.</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644760">
                <a:tc>
                  <a:txBody>
                    <a:bodyPr lIns="90000" rIns="90000" anchor="ctr">
                      <a:noAutofit/>
                    </a:bodyPr>
                    <a:p>
                      <a:pPr>
                        <a:lnSpc>
                          <a:spcPct val="100000"/>
                        </a:lnSpc>
                        <a:buNone/>
                      </a:pPr>
                      <a:r>
                        <a:rPr b="0" lang="en-PH" sz="1800" spc="-1" strike="noStrike">
                          <a:latin typeface="Montserrat"/>
                          <a:ea typeface="Ð¾åþ"/>
                        </a:rPr>
                        <a:t>10. </a:t>
                      </a:r>
                      <a:r>
                        <a:rPr b="0" lang="en-PH" sz="1800" spc="-1" strike="noStrike">
                          <a:latin typeface="Montserrat"/>
                          <a:ea typeface="PingFang SC"/>
                        </a:rPr>
                        <a:t>PQ II AB</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chor="ctr">
                      <a:noAutofit/>
                    </a:bodyPr>
                    <a:p>
                      <a:pPr>
                        <a:lnSpc>
                          <a:spcPct val="100000"/>
                        </a:lnSpc>
                        <a:buNone/>
                      </a:pPr>
                      <a:r>
                        <a:rPr b="0" lang="en-PH" sz="1800" spc="-1" strike="noStrike">
                          <a:latin typeface="Montserrat"/>
                        </a:rPr>
                        <a:t>10. A line parallel to one of two parallel</a:t>
                      </a:r>
                      <a:endParaRPr b="0" lang="en-PH" sz="1800" spc="-1" strike="noStrike">
                        <a:latin typeface="Arial"/>
                      </a:endParaRPr>
                    </a:p>
                    <a:p>
                      <a:pPr>
                        <a:lnSpc>
                          <a:spcPct val="100000"/>
                        </a:lnSpc>
                        <a:buNone/>
                      </a:pPr>
                      <a:r>
                        <a:rPr b="0" lang="en-PH" sz="1800" spc="-1" strike="noStrike">
                          <a:latin typeface="Montserrat"/>
                        </a:rPr>
                        <a:t>lines is parallel to the other line.</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01480">
                <a:tc>
                  <a:txBody>
                    <a:bodyPr lIns="90000" rIns="90000" anchor="ctr">
                      <a:noAutofit/>
                    </a:bodyPr>
                    <a:p>
                      <a:pPr>
                        <a:lnSpc>
                          <a:spcPct val="100000"/>
                        </a:lnSpc>
                        <a:buNone/>
                      </a:pPr>
                      <a:r>
                        <a:rPr b="0" lang="en-PH" sz="1800" spc="-1" strike="noStrike">
                          <a:latin typeface="Montserrat"/>
                          <a:ea typeface="PingFang SC"/>
                        </a:rPr>
                        <a:t>11. DE = DC + EC</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chor="ctr">
                      <a:noAutofit/>
                    </a:bodyPr>
                    <a:p>
                      <a:pPr>
                        <a:lnSpc>
                          <a:spcPct val="100000"/>
                        </a:lnSpc>
                        <a:buNone/>
                      </a:pPr>
                      <a:r>
                        <a:rPr b="0" lang="en-PH" sz="1800" spc="-1" strike="noStrike">
                          <a:latin typeface="Montserrat"/>
                          <a:ea typeface="Ð¾åþ"/>
                        </a:rPr>
                        <a:t>11. Definition of betweenness</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01480">
                <a:tc>
                  <a:txBody>
                    <a:bodyPr lIns="90000" rIns="90000" anchor="ctr">
                      <a:noAutofit/>
                    </a:bodyPr>
                    <a:p>
                      <a:pPr>
                        <a:lnSpc>
                          <a:spcPct val="100000"/>
                        </a:lnSpc>
                        <a:buNone/>
                      </a:pPr>
                      <a:r>
                        <a:rPr b="0" lang="en-PH" sz="1800" spc="-1" strike="noStrike">
                          <a:latin typeface="Montserrat"/>
                          <a:ea typeface="Ð¾åþ"/>
                        </a:rPr>
                        <a:t>12. </a:t>
                      </a:r>
                      <a:r>
                        <a:rPr b="0" lang="en-PH" sz="1800" spc="-1" strike="noStrike">
                          <a:latin typeface="Montserrat"/>
                          <a:ea typeface="PingFang SC"/>
                        </a:rPr>
                        <a:t>AB</a:t>
                      </a:r>
                      <a:r>
                        <a:rPr b="0" lang="en-PH" sz="1800" spc="-1" strike="noStrike">
                          <a:latin typeface="Montserrat"/>
                          <a:ea typeface="Ð¾åþ"/>
                        </a:rPr>
                        <a:t> + </a:t>
                      </a:r>
                      <a:r>
                        <a:rPr b="0" lang="en-PH" sz="1800" spc="-1" strike="noStrike">
                          <a:latin typeface="Montserrat"/>
                          <a:ea typeface="PingFang SC"/>
                        </a:rPr>
                        <a:t>EC</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chor="ctr">
                      <a:noAutofit/>
                    </a:bodyPr>
                    <a:p>
                      <a:pPr>
                        <a:lnSpc>
                          <a:spcPct val="100000"/>
                        </a:lnSpc>
                        <a:buNone/>
                      </a:pPr>
                      <a:r>
                        <a:rPr b="0" lang="en-PH" sz="1800" spc="-1" strike="noStrike">
                          <a:latin typeface="Montserrat"/>
                          <a:ea typeface="Ð¾åþ"/>
                        </a:rPr>
                        <a:t>12. Definition of congruent segments</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r h="501480">
                <a:tc>
                  <a:txBody>
                    <a:bodyPr lIns="90000" rIns="90000" anchor="ctr">
                      <a:noAutofit/>
                    </a:bodyPr>
                    <a:p>
                      <a:pPr>
                        <a:lnSpc>
                          <a:spcPct val="100000"/>
                        </a:lnSpc>
                        <a:buNone/>
                      </a:pPr>
                      <a:r>
                        <a:rPr b="0" lang="en-PH" sz="1800" spc="-1" strike="noStrike">
                          <a:latin typeface="Montserrat"/>
                          <a:ea typeface="Ð¾åþ"/>
                        </a:rPr>
                        <a:t>13. </a:t>
                      </a:r>
                      <a:r>
                        <a:rPr b="0" lang="en-PH" sz="1800" spc="-1" strike="noStrike">
                          <a:latin typeface="Montserrat"/>
                          <a:ea typeface="PingFang SC"/>
                        </a:rPr>
                        <a:t>DE</a:t>
                      </a:r>
                      <a:r>
                        <a:rPr b="0" lang="en-PH" sz="1800" spc="-1" strike="noStrike">
                          <a:latin typeface="Montserrat"/>
                          <a:ea typeface="Ð¾åþ"/>
                        </a:rPr>
                        <a:t> = </a:t>
                      </a:r>
                      <a:r>
                        <a:rPr b="0" lang="en-PH" sz="1800" spc="-1" strike="noStrike">
                          <a:latin typeface="Montserrat"/>
                          <a:ea typeface="PingFang SC"/>
                        </a:rPr>
                        <a:t>DC</a:t>
                      </a:r>
                      <a:r>
                        <a:rPr b="0" lang="en-PH" sz="1800" spc="-1" strike="noStrike">
                          <a:latin typeface="Montserrat"/>
                          <a:ea typeface="Ð¾åþ"/>
                        </a:rPr>
                        <a:t> + </a:t>
                      </a:r>
                      <a:r>
                        <a:rPr b="0" lang="en-PH" sz="1800" spc="-1" strike="noStrike">
                          <a:latin typeface="Montserrat"/>
                          <a:ea typeface="PingFang SC"/>
                        </a:rPr>
                        <a:t>AB</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lIns="90000" rIns="90000" anchor="ctr">
                      <a:noAutofit/>
                    </a:bodyPr>
                    <a:p>
                      <a:pPr>
                        <a:lnSpc>
                          <a:spcPct val="100000"/>
                        </a:lnSpc>
                        <a:buNone/>
                      </a:pPr>
                      <a:r>
                        <a:rPr b="0" lang="en-PH" sz="1800" spc="-1" strike="noStrike">
                          <a:latin typeface="Montserrat"/>
                          <a:ea typeface="Ð¾åþ"/>
                        </a:rPr>
                        <a:t>13. Law of Substitution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r>
              <a:tr h="510480">
                <a:tc>
                  <a:txBody>
                    <a:bodyPr lIns="90000" rIns="90000" anchor="ctr">
                      <a:noAutofit/>
                    </a:bodyPr>
                    <a:p>
                      <a:pPr>
                        <a:lnSpc>
                          <a:spcPct val="100000"/>
                        </a:lnSpc>
                        <a:buNone/>
                      </a:pPr>
                      <a:r>
                        <a:rPr b="0" lang="en-PH" sz="1800" spc="-1" strike="noStrike">
                          <a:latin typeface="Montserrat"/>
                          <a:ea typeface="Ð¾åþ"/>
                        </a:rPr>
                        <a:t>14. </a:t>
                      </a:r>
                      <a:r>
                        <a:rPr b="0" lang="en-PH" sz="1800" spc="-1" strike="noStrike">
                          <a:latin typeface="Montserrat"/>
                          <a:ea typeface="PingFang SC"/>
                        </a:rPr>
                        <a:t>PQ = 1/2 (AB + DC) </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lIns="90000" rIns="90000" anchor="ctr">
                      <a:noAutofit/>
                    </a:bodyPr>
                    <a:p>
                      <a:pPr>
                        <a:lnSpc>
                          <a:spcPct val="100000"/>
                        </a:lnSpc>
                        <a:buNone/>
                      </a:pPr>
                      <a:r>
                        <a:rPr b="0" lang="en-PH" sz="1800" spc="-1" strike="noStrike">
                          <a:latin typeface="Montserrat"/>
                          <a:ea typeface="Ð¾åþ"/>
                        </a:rPr>
                        <a:t>14. Law of Substitution</a:t>
                      </a:r>
                      <a:endParaRPr b="0" lang="en-PH" sz="18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r>
            </a:tbl>
          </a:graphicData>
        </a:graphic>
      </p:graphicFrame>
    </p:spTree>
  </p:cSld>
  <p:transition>
    <p:fade/>
  </p:transition>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0" name="" descr=""/>
          <p:cNvPicPr/>
          <p:nvPr/>
        </p:nvPicPr>
        <p:blipFill>
          <a:blip r:embed="rId1"/>
          <a:stretch/>
        </p:blipFill>
        <p:spPr>
          <a:xfrm>
            <a:off x="6636600" y="3543840"/>
            <a:ext cx="5014440" cy="3124080"/>
          </a:xfrm>
          <a:prstGeom prst="rect">
            <a:avLst/>
          </a:prstGeom>
          <a:ln w="0">
            <a:noFill/>
          </a:ln>
        </p:spPr>
      </p:pic>
      <p:sp>
        <p:nvSpPr>
          <p:cNvPr id="131" name="Freeform 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2"/>
            <a:srcRect/>
            <a:stretch/>
          </a:blipFill>
          <a:ln w="0">
            <a:noFill/>
          </a:ln>
        </p:spPr>
        <p:style>
          <a:lnRef idx="0"/>
          <a:fillRef idx="0"/>
          <a:effectRef idx="0"/>
          <a:fontRef idx="minor"/>
        </p:style>
      </p:sp>
      <p:grpSp>
        <p:nvGrpSpPr>
          <p:cNvPr id="132" name="Group 1"/>
          <p:cNvGrpSpPr/>
          <p:nvPr/>
        </p:nvGrpSpPr>
        <p:grpSpPr>
          <a:xfrm>
            <a:off x="16303320" y="0"/>
            <a:ext cx="1441080" cy="1441080"/>
            <a:chOff x="16303320" y="0"/>
            <a:chExt cx="1441080" cy="1441080"/>
          </a:xfrm>
        </p:grpSpPr>
        <p:sp>
          <p:nvSpPr>
            <p:cNvPr id="133" name="Freeform 3"/>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34" name="Freeform 6"/>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3"/>
            <a:srcRect/>
            <a:stretch/>
          </a:blipFill>
          <a:ln w="0">
            <a:noFill/>
          </a:ln>
        </p:spPr>
        <p:style>
          <a:lnRef idx="0"/>
          <a:fillRef idx="0"/>
          <a:effectRef idx="0"/>
          <a:fontRef idx="minor"/>
        </p:style>
      </p:sp>
      <p:sp>
        <p:nvSpPr>
          <p:cNvPr id="135" name="TextBox 3"/>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36" name="TextBox 4"/>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37" name="TextBox 5"/>
          <p:cNvSpPr/>
          <p:nvPr/>
        </p:nvSpPr>
        <p:spPr>
          <a:xfrm>
            <a:off x="363600" y="1368000"/>
            <a:ext cx="17560440" cy="701280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1:</a:t>
            </a:r>
            <a:endParaRPr b="0" lang="en-PH" sz="2000" spc="-1" strike="noStrike">
              <a:latin typeface="Arial"/>
            </a:endParaRPr>
          </a:p>
          <a:p>
            <a:pPr algn="ctr">
              <a:lnSpc>
                <a:spcPct val="100000"/>
              </a:lnSpc>
              <a:buNone/>
            </a:pPr>
            <a:endParaRPr b="0" lang="en-PH" sz="2000" spc="-1" strike="noStrike">
              <a:latin typeface="Arial"/>
            </a:endParaRPr>
          </a:p>
          <a:p>
            <a:pPr algn="ctr">
              <a:lnSpc>
                <a:spcPct val="100000"/>
              </a:lnSpc>
              <a:buNone/>
            </a:pPr>
            <a:r>
              <a:rPr b="0" lang="en-US" sz="2000" spc="-1" strike="noStrike">
                <a:solidFill>
                  <a:srgbClr val="000000"/>
                </a:solidFill>
                <a:latin typeface="Montserrat"/>
                <a:ea typeface="DejaVu Sans"/>
              </a:rPr>
              <a:t>Use the trapezoids below to answer the following.</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Which sides are the bases?</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b.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Which sides are the legs?</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c.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Which sides/s is/are the altitudes/s?</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endParaRPr b="0" lang="en-PH" sz="2000" spc="-1" strike="noStrike">
              <a:latin typeface="Arial"/>
            </a:endParaRPr>
          </a:p>
          <a:p>
            <a:pPr algn="ctr">
              <a:lnSpc>
                <a:spcPct val="100000"/>
              </a:lnSpc>
              <a:buNone/>
            </a:pPr>
            <a:r>
              <a:rPr b="1" lang="en-US" sz="2000" spc="-1" strike="noStrike">
                <a:solidFill>
                  <a:srgbClr val="000000"/>
                </a:solidFill>
                <a:latin typeface="Montserrat"/>
                <a:ea typeface="DejaVu Sans"/>
              </a:rPr>
              <a:t>Solution:</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a.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The bases are the parallel sides. So, </a:t>
            </a:r>
            <a:r>
              <a:rPr b="0" lang="en-US" sz="2000" spc="-1" strike="noStrike">
                <a:solidFill>
                  <a:srgbClr val="000000"/>
                </a:solidFill>
                <a:latin typeface="Montserrat"/>
                <a:ea typeface="DejaVu Sans"/>
              </a:rPr>
              <a:t>AD and BC and EH, and FG </a:t>
            </a:r>
            <a:r>
              <a:rPr b="0" lang="en-US" sz="2000" spc="-1" strike="noStrike">
                <a:solidFill>
                  <a:srgbClr val="000000"/>
                </a:solidFill>
                <a:latin typeface="Montserrat"/>
                <a:ea typeface="~˜ïþ"/>
              </a:rPr>
              <a:t>are the bases.</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b.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The legs are the nonparallel sides. So, </a:t>
            </a:r>
            <a:r>
              <a:rPr b="0" lang="en-US" sz="2000" spc="-1" strike="noStrike">
                <a:solidFill>
                  <a:srgbClr val="000000"/>
                </a:solidFill>
                <a:latin typeface="Montserrat"/>
                <a:ea typeface="DejaVu Sans"/>
              </a:rPr>
              <a:t>AB and DC, and EF and HG are the legs.</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c. </a:t>
            </a:r>
            <a:r>
              <a:rPr b="0" lang="en-US" sz="2000" spc="-1" strike="noStrike">
                <a:solidFill>
                  <a:srgbClr val="000000"/>
                </a:solidFill>
                <a:latin typeface="Montserrat"/>
                <a:ea typeface="~˜ïþ"/>
              </a:rPr>
              <a:t>	</a:t>
            </a:r>
            <a:r>
              <a:rPr b="0" lang="en-US" sz="2000" spc="-1" strike="noStrike">
                <a:solidFill>
                  <a:srgbClr val="000000"/>
                </a:solidFill>
                <a:latin typeface="Montserrat"/>
                <a:ea typeface="DejaVu Sans"/>
              </a:rPr>
              <a:t>CD </a:t>
            </a:r>
            <a:r>
              <a:rPr b="0" lang="en-US" sz="2000" spc="-1" strike="noStrike">
                <a:solidFill>
                  <a:srgbClr val="000000"/>
                </a:solidFill>
                <a:latin typeface="Montserrat"/>
                <a:ea typeface="~˜ïþ"/>
              </a:rPr>
              <a:t>is an altitude.</a:t>
            </a:r>
            <a:endParaRPr b="0" lang="en-PH" sz="2000" spc="-1" strike="noStrike">
              <a:latin typeface="Arial"/>
            </a:endParaRPr>
          </a:p>
        </p:txBody>
      </p:sp>
      <p:sp>
        <p:nvSpPr>
          <p:cNvPr id="138" name="Freeform 18"/>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4"/>
            <a:srcRect/>
            <a:stretch/>
          </a:blipFill>
          <a:ln w="0">
            <a:noFill/>
          </a:ln>
        </p:spPr>
        <p:style>
          <a:lnRef idx="0"/>
          <a:fillRef idx="0"/>
          <a:effectRef idx="0"/>
          <a:fontRef idx="minor"/>
        </p:style>
      </p:sp>
      <p:sp>
        <p:nvSpPr>
          <p:cNvPr id="139" name="TextBox 10"/>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Tree>
  </p:cSld>
  <p:transition>
    <p:fade/>
  </p:transition>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0" name="Freeform 19"/>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41" name="Group 5"/>
          <p:cNvGrpSpPr/>
          <p:nvPr/>
        </p:nvGrpSpPr>
        <p:grpSpPr>
          <a:xfrm>
            <a:off x="16303320" y="0"/>
            <a:ext cx="1441080" cy="1441080"/>
            <a:chOff x="16303320" y="0"/>
            <a:chExt cx="1441080" cy="1441080"/>
          </a:xfrm>
        </p:grpSpPr>
        <p:sp>
          <p:nvSpPr>
            <p:cNvPr id="142" name="Freeform 20"/>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43" name="Freeform 21"/>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44" name="TextBox 20"/>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45" name="TextBox 21"/>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46" name="TextBox 22"/>
          <p:cNvSpPr/>
          <p:nvPr/>
        </p:nvSpPr>
        <p:spPr>
          <a:xfrm>
            <a:off x="363600" y="1368000"/>
            <a:ext cx="17560440" cy="701280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Example 2:</a:t>
            </a:r>
            <a:endParaRPr b="0" lang="en-PH" sz="2000" spc="-1" strike="noStrike">
              <a:latin typeface="Arial"/>
            </a:endParaRPr>
          </a:p>
          <a:p>
            <a:pPr algn="ctr">
              <a:lnSpc>
                <a:spcPct val="100000"/>
              </a:lnSpc>
              <a:buNone/>
            </a:pPr>
            <a:endParaRPr b="0" lang="en-PH" sz="2000" spc="-1" strike="noStrike">
              <a:latin typeface="Arial"/>
            </a:endParaRPr>
          </a:p>
          <a:p>
            <a:pPr algn="ctr">
              <a:lnSpc>
                <a:spcPct val="100000"/>
              </a:lnSpc>
              <a:buNone/>
            </a:pPr>
            <a:r>
              <a:rPr b="0" lang="en-US" sz="2000" spc="-1" strike="noStrike">
                <a:solidFill>
                  <a:srgbClr val="000000"/>
                </a:solidFill>
                <a:latin typeface="Montserrat"/>
                <a:ea typeface="DejaVu Sans"/>
              </a:rPr>
              <a:t>Given: </a:t>
            </a:r>
            <a:r>
              <a:rPr b="0" lang="en-US" sz="2000" spc="-1" strike="noStrike">
                <a:solidFill>
                  <a:srgbClr val="000000"/>
                </a:solidFill>
                <a:latin typeface="Montserrat"/>
                <a:ea typeface="Montserrat"/>
              </a:rPr>
              <a:t>□</a:t>
            </a:r>
            <a:r>
              <a:rPr b="0" lang="en-US" sz="2000" spc="-1" strike="noStrike">
                <a:solidFill>
                  <a:srgbClr val="000000"/>
                </a:solidFill>
                <a:latin typeface="Montserrat"/>
                <a:ea typeface="DejaVu Sans"/>
              </a:rPr>
              <a:t>TONE is a trapezoid with median RS .</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a.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If TO = 18 EN = 24, find RS.</a:t>
            </a:r>
            <a:endParaRPr b="0" lang="en-PH" sz="2000" spc="-1" strike="noStrike">
              <a:latin typeface="Arial"/>
            </a:endParaRPr>
          </a:p>
          <a:p>
            <a:pPr>
              <a:lnSpc>
                <a:spcPct val="100000"/>
              </a:lnSpc>
              <a:buNone/>
            </a:pP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b. </a:t>
            </a:r>
            <a:r>
              <a:rPr b="0" lang="en-US" sz="2000" spc="-1" strike="noStrike">
                <a:solidFill>
                  <a:srgbClr val="000000"/>
                </a:solidFill>
                <a:latin typeface="Montserrat"/>
                <a:ea typeface="DejaVu Sans"/>
              </a:rPr>
              <a:t>	</a:t>
            </a:r>
            <a:r>
              <a:rPr b="0" lang="en-US" sz="2000" spc="-1" strike="noStrike">
                <a:solidFill>
                  <a:srgbClr val="000000"/>
                </a:solidFill>
                <a:latin typeface="Montserrat"/>
                <a:ea typeface="DejaVu Sans"/>
              </a:rPr>
              <a:t>If TO = 2x – 5, RS = 10, and EN = 3x + 10, find x.</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Solution:</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a.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By Theorem 1, RS is equal to half the sum of TO and EN.</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RS TO EN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½ (TO + EN)</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½ (18 + 24)</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Replace TO by 18 and EN by 24.</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½ </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21</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Simplify.</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b.</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By Theorem 1, RS =  ½ (TO + EN)</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RS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½ (TO + EN)</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10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½ (2x -5 +3x +10)</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Substitute 10 for RS, 2x − 5 for TO and 3x + 10 for EN.</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20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(5x + 5)</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Multiply each side by 2 and simplify.</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15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5x</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Subtract 5 from each side.</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3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x</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Divide both by 5.</a:t>
            </a: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endParaRPr b="0" lang="en-PH" sz="2000" spc="-1" strike="noStrike">
              <a:latin typeface="Arial"/>
            </a:endParaRPr>
          </a:p>
          <a:p>
            <a:pPr>
              <a:lnSpc>
                <a:spcPct val="100000"/>
              </a:lnSpc>
              <a:buNone/>
            </a:pPr>
            <a:endParaRPr b="0" lang="en-PH" sz="2000" spc="-1" strike="noStrike">
              <a:latin typeface="Arial"/>
            </a:endParaRPr>
          </a:p>
          <a:p>
            <a:pPr>
              <a:lnSpc>
                <a:spcPct val="100000"/>
              </a:lnSpc>
              <a:buNone/>
            </a:pPr>
            <a:r>
              <a:rPr b="0" lang="en-US" sz="2000" spc="-1" strike="noStrike">
                <a:solidFill>
                  <a:srgbClr val="000000"/>
                </a:solidFill>
                <a:latin typeface="Montserrat"/>
                <a:ea typeface="~˜ïþ"/>
              </a:rPr>
              <a:t>	</a:t>
            </a:r>
            <a:r>
              <a:rPr b="0" lang="en-US" sz="2000" spc="-1" strike="noStrike">
                <a:solidFill>
                  <a:srgbClr val="000000"/>
                </a:solidFill>
                <a:latin typeface="Montserrat"/>
                <a:ea typeface="~˜ïþ"/>
              </a:rPr>
              <a:t>	</a:t>
            </a:r>
            <a:endParaRPr b="0" lang="en-PH" sz="2000" spc="-1" strike="noStrike">
              <a:latin typeface="Arial"/>
            </a:endParaRPr>
          </a:p>
        </p:txBody>
      </p:sp>
      <p:sp>
        <p:nvSpPr>
          <p:cNvPr id="147" name="Freeform 26"/>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48" name="TextBox 23"/>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spTree>
  </p:cSld>
  <p:transition>
    <p:fade/>
  </p:transition>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Freeform 27"/>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50" name="Group 8"/>
          <p:cNvGrpSpPr/>
          <p:nvPr/>
        </p:nvGrpSpPr>
        <p:grpSpPr>
          <a:xfrm>
            <a:off x="16303320" y="0"/>
            <a:ext cx="1441080" cy="1441080"/>
            <a:chOff x="16303320" y="0"/>
            <a:chExt cx="1441080" cy="1441080"/>
          </a:xfrm>
        </p:grpSpPr>
        <p:sp>
          <p:nvSpPr>
            <p:cNvPr id="151" name="Freeform 28"/>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52" name="Freeform 29"/>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53" name="TextBox 28"/>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54" name="TextBox 29"/>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55" name="TextBox 30"/>
          <p:cNvSpPr/>
          <p:nvPr/>
        </p:nvSpPr>
        <p:spPr>
          <a:xfrm>
            <a:off x="363600" y="1368000"/>
            <a:ext cx="77360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Theorem 2</a:t>
            </a:r>
            <a:r>
              <a:rPr b="0" lang="en-US" sz="2000" spc="-1" strike="noStrike">
                <a:solidFill>
                  <a:srgbClr val="000000"/>
                </a:solidFill>
                <a:latin typeface="Montserrat"/>
                <a:ea typeface="~˜ïþ"/>
              </a:rPr>
              <a:t>	</a:t>
            </a:r>
            <a:endParaRPr b="0" lang="en-PH" sz="2000" spc="-1" strike="noStrike">
              <a:latin typeface="Arial"/>
            </a:endParaRPr>
          </a:p>
        </p:txBody>
      </p:sp>
      <p:sp>
        <p:nvSpPr>
          <p:cNvPr id="156" name="Freeform 30"/>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57" name="TextBox 31"/>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graphicFrame>
        <p:nvGraphicFramePr>
          <p:cNvPr id="158" name=""/>
          <p:cNvGraphicFramePr/>
          <p:nvPr/>
        </p:nvGraphicFramePr>
        <p:xfrm>
          <a:off x="178560" y="1897560"/>
          <a:ext cx="8461080" cy="2638440"/>
        </p:xfrm>
        <a:graphic>
          <a:graphicData uri="http://schemas.openxmlformats.org/drawingml/2006/table">
            <a:tbl>
              <a:tblPr/>
              <a:tblGrid>
                <a:gridCol w="2820240"/>
                <a:gridCol w="2820240"/>
                <a:gridCol w="2820960"/>
              </a:tblGrid>
              <a:tr h="2638800">
                <a:tc>
                  <a:txBody>
                    <a:bodyPr lIns="90000" rIns="90000" anchor="ctr">
                      <a:noAutofit/>
                    </a:bodyPr>
                    <a:p>
                      <a:pPr algn="ctr">
                        <a:lnSpc>
                          <a:spcPct val="100000"/>
                        </a:lnSpc>
                        <a:buNone/>
                      </a:pPr>
                      <a:r>
                        <a:rPr b="0" lang="en-PH" sz="2000" spc="-1" strike="noStrike">
                          <a:latin typeface="Montserrat"/>
                        </a:rPr>
                        <a:t>The base angles of an isosceles</a:t>
                      </a:r>
                      <a:endParaRPr b="0" lang="en-PH" sz="2000" spc="-1" strike="noStrike">
                        <a:latin typeface="Arial"/>
                      </a:endParaRPr>
                    </a:p>
                    <a:p>
                      <a:pPr algn="ctr">
                        <a:lnSpc>
                          <a:spcPct val="100000"/>
                        </a:lnSpc>
                        <a:buNone/>
                      </a:pPr>
                      <a:r>
                        <a:rPr b="0" lang="en-PH" sz="2000" spc="-1" strike="noStrike">
                          <a:latin typeface="Montserrat"/>
                        </a:rPr>
                        <a:t>trapezoid are congruent.</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0" lang="en-PH" sz="2000" spc="-1" strike="noStrike">
                          <a:latin typeface="Montserrat"/>
                        </a:rPr>
                        <a:t>If </a:t>
                      </a:r>
                      <a:r>
                        <a:rPr b="0" lang="en-PH" sz="2000" spc="-1" strike="noStrike">
                          <a:latin typeface="Montserrat"/>
                          <a:ea typeface="Montserrat"/>
                        </a:rPr>
                        <a:t>□ABCD is an isosceles</a:t>
                      </a:r>
                      <a:endParaRPr b="0" lang="en-PH" sz="2000" spc="-1" strike="noStrike">
                        <a:latin typeface="Arial"/>
                      </a:endParaRPr>
                    </a:p>
                    <a:p>
                      <a:pPr algn="ctr">
                        <a:lnSpc>
                          <a:spcPct val="100000"/>
                        </a:lnSpc>
                        <a:buNone/>
                      </a:pPr>
                      <a:r>
                        <a:rPr b="0" lang="en-PH" sz="2000" spc="-1" strike="noStrike">
                          <a:latin typeface="Montserrat"/>
                          <a:ea typeface="Montserrat"/>
                        </a:rPr>
                        <a:t>trapezoid, then </a:t>
                      </a:r>
                      <a:endParaRPr b="0" lang="en-PH" sz="2000" spc="-1" strike="noStrike">
                        <a:latin typeface="Arial"/>
                      </a:endParaRPr>
                    </a:p>
                    <a:p>
                      <a:pPr algn="ctr">
                        <a:lnSpc>
                          <a:spcPct val="100000"/>
                        </a:lnSpc>
                        <a:buNone/>
                      </a:pPr>
                      <a:r>
                        <a:rPr b="0" lang="en-PH" sz="2000" spc="-1" strike="noStrike">
                          <a:latin typeface="Montserrat"/>
                          <a:ea typeface="_x005F_x001e_Wäþ"/>
                        </a:rPr>
                        <a:t>∠</a:t>
                      </a:r>
                      <a:r>
                        <a:rPr b="0" lang="en-PH" sz="2000" spc="-1" strike="noStrike">
                          <a:latin typeface="Montserrat"/>
                          <a:ea typeface="_x005F_x001e_Wäþ"/>
                        </a:rPr>
                        <a:t>D ≅ ∠C.</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159" name="" descr=""/>
          <p:cNvPicPr/>
          <p:nvPr/>
        </p:nvPicPr>
        <p:blipFill>
          <a:blip r:embed="rId4"/>
          <a:stretch/>
        </p:blipFill>
        <p:spPr>
          <a:xfrm>
            <a:off x="3092040" y="2468520"/>
            <a:ext cx="2640960" cy="1599120"/>
          </a:xfrm>
          <a:prstGeom prst="rect">
            <a:avLst/>
          </a:prstGeom>
          <a:ln w="0">
            <a:noFill/>
          </a:ln>
        </p:spPr>
      </p:pic>
      <p:sp>
        <p:nvSpPr>
          <p:cNvPr id="160" name=""/>
          <p:cNvSpPr/>
          <p:nvPr/>
        </p:nvSpPr>
        <p:spPr>
          <a:xfrm>
            <a:off x="8859960" y="1440000"/>
            <a:ext cx="8419680" cy="10231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rPr>
              <a:t>Given: </a:t>
            </a:r>
            <a:r>
              <a:rPr b="0" lang="en-PH" sz="2000" spc="-1" strike="noStrike">
                <a:latin typeface="Montserrat"/>
              </a:rPr>
              <a:t>	</a:t>
            </a:r>
            <a:r>
              <a:rPr b="0" lang="en-PH" sz="2000" spc="-1" strike="noStrike">
                <a:latin typeface="Montserrat"/>
              </a:rPr>
              <a:t>ABCD is an isosceles trapezoid.</a:t>
            </a:r>
            <a:endParaRPr b="0" lang="en-PH" sz="2000" spc="-1" strike="noStrike">
              <a:latin typeface="Arial"/>
            </a:endParaRPr>
          </a:p>
          <a:p>
            <a:pPr>
              <a:lnSpc>
                <a:spcPct val="100000"/>
              </a:lnSpc>
              <a:buNone/>
            </a:pPr>
            <a:r>
              <a:rPr b="0" lang="en-PH" sz="2000" spc="-1" strike="noStrike">
                <a:latin typeface="Montserrat"/>
                <a:ea typeface="_x005F_x001e_Wäþ"/>
              </a:rPr>
              <a:t>Prove: </a:t>
            </a:r>
            <a:r>
              <a:rPr b="0" lang="en-PH" sz="2000" spc="-1" strike="noStrike">
                <a:latin typeface="Montserrat"/>
                <a:ea typeface="_x005F_x001e_Wäþ"/>
              </a:rPr>
              <a:t>	</a:t>
            </a:r>
            <a:r>
              <a:rPr b="0" lang="en-PH" sz="2000" spc="-1" strike="noStrike">
                <a:latin typeface="Montserrat"/>
                <a:ea typeface="_x005F_x001e_Wäþ"/>
              </a:rPr>
              <a:t>∠D ≅ ∠C</a:t>
            </a:r>
            <a:endParaRPr b="0" lang="en-PH" sz="2000" spc="-1" strike="noStrike">
              <a:latin typeface="Arial"/>
            </a:endParaRPr>
          </a:p>
          <a:p>
            <a:pPr>
              <a:lnSpc>
                <a:spcPct val="100000"/>
              </a:lnSpc>
              <a:buNone/>
            </a:pPr>
            <a:r>
              <a:rPr b="0" lang="en-PH" sz="2000" spc="-1" strike="noStrike">
                <a:latin typeface="Montserrat"/>
                <a:ea typeface="_x005F_x001e_Wäþ"/>
              </a:rPr>
              <a:t>Proof:</a:t>
            </a:r>
            <a:endParaRPr b="0" lang="en-PH" sz="2000" spc="-1" strike="noStrike">
              <a:latin typeface="Arial"/>
            </a:endParaRPr>
          </a:p>
        </p:txBody>
      </p:sp>
      <p:pic>
        <p:nvPicPr>
          <p:cNvPr id="161" name="" descr=""/>
          <p:cNvPicPr/>
          <p:nvPr/>
        </p:nvPicPr>
        <p:blipFill>
          <a:blip r:embed="rId5"/>
          <a:stretch/>
        </p:blipFill>
        <p:spPr>
          <a:xfrm>
            <a:off x="11340000" y="1986480"/>
            <a:ext cx="4525200" cy="3053160"/>
          </a:xfrm>
          <a:prstGeom prst="rect">
            <a:avLst/>
          </a:prstGeom>
          <a:ln w="0">
            <a:noFill/>
          </a:ln>
        </p:spPr>
      </p:pic>
      <p:sp>
        <p:nvSpPr>
          <p:cNvPr id="162" name=""/>
          <p:cNvSpPr/>
          <p:nvPr/>
        </p:nvSpPr>
        <p:spPr>
          <a:xfrm>
            <a:off x="8514000" y="5040000"/>
            <a:ext cx="1259640" cy="7120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ea typeface="Wäþ"/>
              </a:rPr>
              <a:t>Proof:</a:t>
            </a:r>
            <a:endParaRPr b="0" lang="en-PH" sz="2000" spc="-1" strike="noStrike">
              <a:latin typeface="Arial"/>
            </a:endParaRPr>
          </a:p>
        </p:txBody>
      </p:sp>
      <p:pic>
        <p:nvPicPr>
          <p:cNvPr id="163" name="" descr=""/>
          <p:cNvPicPr/>
          <p:nvPr/>
        </p:nvPicPr>
        <p:blipFill>
          <a:blip r:embed="rId6"/>
          <a:stretch/>
        </p:blipFill>
        <p:spPr>
          <a:xfrm>
            <a:off x="3962880" y="5439600"/>
            <a:ext cx="3662640" cy="3012840"/>
          </a:xfrm>
          <a:prstGeom prst="rect">
            <a:avLst/>
          </a:prstGeom>
          <a:ln w="0">
            <a:noFill/>
          </a:ln>
        </p:spPr>
      </p:pic>
      <p:pic>
        <p:nvPicPr>
          <p:cNvPr id="164" name="" descr=""/>
          <p:cNvPicPr/>
          <p:nvPr/>
        </p:nvPicPr>
        <p:blipFill>
          <a:blip r:embed="rId7"/>
          <a:stretch/>
        </p:blipFill>
        <p:spPr>
          <a:xfrm>
            <a:off x="7616520" y="5439600"/>
            <a:ext cx="3667320" cy="3012840"/>
          </a:xfrm>
          <a:prstGeom prst="rect">
            <a:avLst/>
          </a:prstGeom>
          <a:ln w="0">
            <a:noFill/>
          </a:ln>
        </p:spPr>
      </p:pic>
      <p:pic>
        <p:nvPicPr>
          <p:cNvPr id="165" name="" descr=""/>
          <p:cNvPicPr/>
          <p:nvPr/>
        </p:nvPicPr>
        <p:blipFill>
          <a:blip r:embed="rId8"/>
          <a:stretch/>
        </p:blipFill>
        <p:spPr>
          <a:xfrm>
            <a:off x="11274840" y="5439600"/>
            <a:ext cx="3662280" cy="3012840"/>
          </a:xfrm>
          <a:prstGeom prst="rect">
            <a:avLst/>
          </a:prstGeom>
          <a:ln w="0">
            <a:noFill/>
          </a:ln>
        </p:spPr>
      </p:pic>
      <p:pic>
        <p:nvPicPr>
          <p:cNvPr id="166" name="" descr=""/>
          <p:cNvPicPr/>
          <p:nvPr/>
        </p:nvPicPr>
        <p:blipFill>
          <a:blip r:embed="rId9"/>
          <a:stretch/>
        </p:blipFill>
        <p:spPr>
          <a:xfrm>
            <a:off x="3960000" y="8448480"/>
            <a:ext cx="10979640" cy="731160"/>
          </a:xfrm>
          <a:prstGeom prst="rect">
            <a:avLst/>
          </a:prstGeom>
          <a:ln w="0">
            <a:noFill/>
          </a:ln>
        </p:spPr>
      </p:pic>
    </p:spTree>
  </p:cSld>
  <p:transition>
    <p:fade/>
  </p:transition>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Freeform 31"/>
          <p:cNvSpPr/>
          <p:nvPr/>
        </p:nvSpPr>
        <p:spPr>
          <a:xfrm>
            <a:off x="0" y="9364320"/>
            <a:ext cx="18273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1"/>
            <a:srcRect/>
            <a:stretch/>
          </a:blipFill>
          <a:ln w="0">
            <a:noFill/>
          </a:ln>
        </p:spPr>
        <p:style>
          <a:lnRef idx="0"/>
          <a:fillRef idx="0"/>
          <a:effectRef idx="0"/>
          <a:fontRef idx="minor"/>
        </p:style>
      </p:sp>
      <p:grpSp>
        <p:nvGrpSpPr>
          <p:cNvPr id="168" name="Group 9"/>
          <p:cNvGrpSpPr/>
          <p:nvPr/>
        </p:nvGrpSpPr>
        <p:grpSpPr>
          <a:xfrm>
            <a:off x="16303320" y="0"/>
            <a:ext cx="1441080" cy="1441080"/>
            <a:chOff x="16303320" y="0"/>
            <a:chExt cx="1441080" cy="1441080"/>
          </a:xfrm>
        </p:grpSpPr>
        <p:sp>
          <p:nvSpPr>
            <p:cNvPr id="169" name="Freeform 32"/>
            <p:cNvSpPr/>
            <p:nvPr/>
          </p:nvSpPr>
          <p:spPr>
            <a:xfrm>
              <a:off x="16303320" y="0"/>
              <a:ext cx="1441080" cy="1441080"/>
            </a:xfrm>
            <a:custGeom>
              <a:avLst/>
              <a:gdLst/>
              <a:ahLst/>
              <a:rect l="l" t="t" r="r" b="b"/>
              <a:pathLst>
                <a:path w="1925320" h="1925320">
                  <a:moveTo>
                    <a:pt x="0" y="0"/>
                  </a:moveTo>
                  <a:lnTo>
                    <a:pt x="1925320" y="0"/>
                  </a:lnTo>
                  <a:lnTo>
                    <a:pt x="1925320" y="1925320"/>
                  </a:lnTo>
                  <a:lnTo>
                    <a:pt x="0" y="1925320"/>
                  </a:lnTo>
                  <a:close/>
                </a:path>
              </a:pathLst>
            </a:custGeom>
            <a:solidFill>
              <a:srgbClr val="9c0000"/>
            </a:solidFill>
            <a:ln w="0">
              <a:noFill/>
            </a:ln>
          </p:spPr>
          <p:style>
            <a:lnRef idx="0"/>
            <a:fillRef idx="0"/>
            <a:effectRef idx="0"/>
            <a:fontRef idx="minor"/>
          </p:style>
        </p:sp>
      </p:grpSp>
      <p:sp>
        <p:nvSpPr>
          <p:cNvPr id="170" name="Freeform 33"/>
          <p:cNvSpPr/>
          <p:nvPr/>
        </p:nvSpPr>
        <p:spPr>
          <a:xfrm>
            <a:off x="16286040" y="-96840"/>
            <a:ext cx="1537200" cy="1537200"/>
          </a:xfrm>
          <a:custGeom>
            <a:avLst/>
            <a:gdLst/>
            <a:ahLst/>
            <a:rect l="l" t="t" r="r" b="b"/>
            <a:pathLst>
              <a:path w="1540080" h="1540080">
                <a:moveTo>
                  <a:pt x="0" y="0"/>
                </a:moveTo>
                <a:lnTo>
                  <a:pt x="1540080" y="0"/>
                </a:lnTo>
                <a:lnTo>
                  <a:pt x="1540080" y="1540080"/>
                </a:lnTo>
                <a:lnTo>
                  <a:pt x="0" y="1540080"/>
                </a:lnTo>
                <a:lnTo>
                  <a:pt x="0" y="0"/>
                </a:lnTo>
                <a:close/>
              </a:path>
            </a:pathLst>
          </a:custGeom>
          <a:blipFill rotWithShape="0">
            <a:blip r:embed="rId2"/>
            <a:srcRect/>
            <a:stretch/>
          </a:blipFill>
          <a:ln w="0">
            <a:noFill/>
          </a:ln>
        </p:spPr>
        <p:style>
          <a:lnRef idx="0"/>
          <a:fillRef idx="0"/>
          <a:effectRef idx="0"/>
          <a:fontRef idx="minor"/>
        </p:style>
      </p:sp>
      <p:sp>
        <p:nvSpPr>
          <p:cNvPr id="171" name="TextBox 32"/>
          <p:cNvSpPr/>
          <p:nvPr/>
        </p:nvSpPr>
        <p:spPr>
          <a:xfrm>
            <a:off x="368280" y="9588600"/>
            <a:ext cx="684324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Rex Curriculum Resource </a:t>
            </a:r>
            <a:endParaRPr b="0" lang="en-PH" sz="2700" spc="-1" strike="noStrike">
              <a:latin typeface="Arial"/>
            </a:endParaRPr>
          </a:p>
        </p:txBody>
      </p:sp>
      <p:sp>
        <p:nvSpPr>
          <p:cNvPr id="172" name="TextBox 33"/>
          <p:cNvSpPr/>
          <p:nvPr/>
        </p:nvSpPr>
        <p:spPr>
          <a:xfrm>
            <a:off x="14268960" y="9573480"/>
            <a:ext cx="3740400" cy="411120"/>
          </a:xfrm>
          <a:prstGeom prst="rect">
            <a:avLst/>
          </a:prstGeom>
          <a:noFill/>
          <a:ln w="0">
            <a:noFill/>
          </a:ln>
        </p:spPr>
        <p:style>
          <a:lnRef idx="0"/>
          <a:fillRef idx="0"/>
          <a:effectRef idx="0"/>
          <a:fontRef idx="minor"/>
        </p:style>
        <p:txBody>
          <a:bodyPr lIns="0" rIns="0" tIns="0" bIns="0" anchor="t">
            <a:spAutoFit/>
          </a:bodyPr>
          <a:p>
            <a:pPr>
              <a:lnSpc>
                <a:spcPts val="3240"/>
              </a:lnSpc>
              <a:buNone/>
            </a:pPr>
            <a:r>
              <a:rPr b="0" lang="en-US" sz="2700" spc="-1" strike="noStrike">
                <a:solidFill>
                  <a:srgbClr val="ffffff"/>
                </a:solidFill>
                <a:latin typeface="Montserrat Medium"/>
                <a:ea typeface="DejaVu Sans"/>
              </a:rPr>
              <a:t>WWW.REX.COM.PH</a:t>
            </a:r>
            <a:endParaRPr b="0" lang="en-PH" sz="2700" spc="-1" strike="noStrike">
              <a:latin typeface="Arial"/>
            </a:endParaRPr>
          </a:p>
        </p:txBody>
      </p:sp>
      <p:sp>
        <p:nvSpPr>
          <p:cNvPr id="173" name="TextBox 34"/>
          <p:cNvSpPr/>
          <p:nvPr/>
        </p:nvSpPr>
        <p:spPr>
          <a:xfrm>
            <a:off x="363600" y="1368000"/>
            <a:ext cx="7736040" cy="304920"/>
          </a:xfrm>
          <a:prstGeom prst="rect">
            <a:avLst/>
          </a:prstGeom>
          <a:noFill/>
          <a:ln w="0">
            <a:noFill/>
          </a:ln>
        </p:spPr>
        <p:style>
          <a:lnRef idx="0"/>
          <a:fillRef idx="0"/>
          <a:effectRef idx="0"/>
          <a:fontRef idx="minor"/>
        </p:style>
        <p:txBody>
          <a:bodyPr lIns="0" rIns="0" tIns="0" bIns="0" anchor="t">
            <a:spAutoFit/>
          </a:bodyPr>
          <a:p>
            <a:pPr algn="ctr">
              <a:lnSpc>
                <a:spcPct val="100000"/>
              </a:lnSpc>
              <a:buNone/>
            </a:pPr>
            <a:r>
              <a:rPr b="1" lang="en-US" sz="2000" spc="-1" strike="noStrike">
                <a:solidFill>
                  <a:srgbClr val="000000"/>
                </a:solidFill>
                <a:latin typeface="Montserrat"/>
                <a:ea typeface="DejaVu Sans"/>
              </a:rPr>
              <a:t>Theorem 3</a:t>
            </a:r>
            <a:endParaRPr b="0" lang="en-PH" sz="2000" spc="-1" strike="noStrike">
              <a:latin typeface="Arial"/>
            </a:endParaRPr>
          </a:p>
        </p:txBody>
      </p:sp>
      <p:sp>
        <p:nvSpPr>
          <p:cNvPr id="174" name="Freeform 34"/>
          <p:cNvSpPr/>
          <p:nvPr/>
        </p:nvSpPr>
        <p:spPr>
          <a:xfrm>
            <a:off x="13680" y="-2520"/>
            <a:ext cx="11145600" cy="937800"/>
          </a:xfrm>
          <a:custGeom>
            <a:avLst/>
            <a:gdLst/>
            <a:ahLst/>
            <a:rect l="l" t="t" r="r" b="b"/>
            <a:pathLst>
              <a:path w="18276300" h="940680">
                <a:moveTo>
                  <a:pt x="0" y="0"/>
                </a:moveTo>
                <a:lnTo>
                  <a:pt x="18276300" y="0"/>
                </a:lnTo>
                <a:lnTo>
                  <a:pt x="18276300" y="940680"/>
                </a:lnTo>
                <a:lnTo>
                  <a:pt x="0" y="940680"/>
                </a:lnTo>
                <a:lnTo>
                  <a:pt x="0" y="0"/>
                </a:lnTo>
                <a:close/>
              </a:path>
            </a:pathLst>
          </a:custGeom>
          <a:blipFill rotWithShape="0">
            <a:blip r:embed="rId3"/>
            <a:srcRect/>
            <a:stretch/>
          </a:blipFill>
          <a:ln w="0">
            <a:noFill/>
          </a:ln>
        </p:spPr>
        <p:style>
          <a:lnRef idx="0"/>
          <a:fillRef idx="0"/>
          <a:effectRef idx="0"/>
          <a:fontRef idx="minor"/>
        </p:style>
      </p:sp>
      <p:sp>
        <p:nvSpPr>
          <p:cNvPr id="175" name="TextBox 35"/>
          <p:cNvSpPr/>
          <p:nvPr/>
        </p:nvSpPr>
        <p:spPr>
          <a:xfrm>
            <a:off x="540000" y="262800"/>
            <a:ext cx="10439280" cy="456840"/>
          </a:xfrm>
          <a:prstGeom prst="rect">
            <a:avLst/>
          </a:prstGeom>
          <a:noFill/>
          <a:ln w="0">
            <a:noFill/>
          </a:ln>
        </p:spPr>
        <p:style>
          <a:lnRef idx="0"/>
          <a:fillRef idx="0"/>
          <a:effectRef idx="0"/>
          <a:fontRef idx="minor"/>
        </p:style>
        <p:txBody>
          <a:bodyPr lIns="0" rIns="0" tIns="0" bIns="0" anchor="t">
            <a:spAutoFit/>
          </a:bodyPr>
          <a:p>
            <a:pPr>
              <a:lnSpc>
                <a:spcPts val="3600"/>
              </a:lnSpc>
              <a:buNone/>
            </a:pPr>
            <a:r>
              <a:rPr b="0" lang="en-US" sz="3000" spc="-1" strike="noStrike">
                <a:solidFill>
                  <a:srgbClr val="ffffff"/>
                </a:solidFill>
                <a:latin typeface="Lato Bold Italics"/>
                <a:ea typeface="DejaVu Sans"/>
              </a:rPr>
              <a:t>Midline Theorem and Theorems on Trapezoids and Kites</a:t>
            </a:r>
            <a:endParaRPr b="0" lang="en-PH" sz="3000" spc="-1" strike="noStrike">
              <a:latin typeface="Arial"/>
            </a:endParaRPr>
          </a:p>
        </p:txBody>
      </p:sp>
      <p:graphicFrame>
        <p:nvGraphicFramePr>
          <p:cNvPr id="176" name=""/>
          <p:cNvGraphicFramePr/>
          <p:nvPr/>
        </p:nvGraphicFramePr>
        <p:xfrm>
          <a:off x="178560" y="1897560"/>
          <a:ext cx="8461080" cy="2638440"/>
        </p:xfrm>
        <a:graphic>
          <a:graphicData uri="http://schemas.openxmlformats.org/drawingml/2006/table">
            <a:tbl>
              <a:tblPr/>
              <a:tblGrid>
                <a:gridCol w="2820240"/>
                <a:gridCol w="2820240"/>
                <a:gridCol w="2820960"/>
              </a:tblGrid>
              <a:tr h="2638800">
                <a:tc>
                  <a:txBody>
                    <a:bodyPr lIns="90000" rIns="90000" anchor="ctr">
                      <a:noAutofit/>
                    </a:bodyPr>
                    <a:p>
                      <a:pPr algn="ctr">
                        <a:lnSpc>
                          <a:spcPct val="100000"/>
                        </a:lnSpc>
                        <a:buNone/>
                      </a:pPr>
                      <a:r>
                        <a:rPr b="0" lang="en-PH" sz="2000" spc="-1" strike="noStrike">
                          <a:latin typeface="Montserrat"/>
                        </a:rPr>
                        <a:t>If the base angles of a trapezoid are congruent, then</a:t>
                      </a:r>
                      <a:endParaRPr b="0" lang="en-PH" sz="2000" spc="-1" strike="noStrike">
                        <a:latin typeface="Arial"/>
                      </a:endParaRPr>
                    </a:p>
                    <a:p>
                      <a:pPr algn="ctr">
                        <a:lnSpc>
                          <a:spcPct val="100000"/>
                        </a:lnSpc>
                        <a:buNone/>
                      </a:pPr>
                      <a:r>
                        <a:rPr b="0" lang="en-PH" sz="2000" spc="-1" strike="noStrike">
                          <a:latin typeface="Montserrat"/>
                        </a:rPr>
                        <a:t>the trapezoid is an isosceles.</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cPr anchor="t"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lIns="90000" rIns="90000" anchor="ctr">
                      <a:noAutofit/>
                    </a:bodyPr>
                    <a:p>
                      <a:pPr algn="ctr">
                        <a:lnSpc>
                          <a:spcPct val="100000"/>
                        </a:lnSpc>
                        <a:buNone/>
                      </a:pPr>
                      <a:r>
                        <a:rPr b="0" lang="en-PH" sz="2000" spc="-1" strike="noStrike">
                          <a:latin typeface="Montserrat"/>
                        </a:rPr>
                        <a:t>If  ∠D ≅ ∠C in trapezoid</a:t>
                      </a:r>
                      <a:endParaRPr b="0" lang="en-PH" sz="2000" spc="-1" strike="noStrike">
                        <a:latin typeface="Arial"/>
                      </a:endParaRPr>
                    </a:p>
                    <a:p>
                      <a:pPr algn="ctr">
                        <a:lnSpc>
                          <a:spcPct val="100000"/>
                        </a:lnSpc>
                        <a:buNone/>
                      </a:pPr>
                      <a:r>
                        <a:rPr b="0" lang="en-PH" sz="2000" spc="-1" strike="noStrike">
                          <a:latin typeface="Montserrat"/>
                          <a:ea typeface="Montserrat"/>
                        </a:rPr>
                        <a:t>□</a:t>
                      </a:r>
                      <a:r>
                        <a:rPr b="0" lang="en-PH" sz="2000" spc="-1" strike="noStrike">
                          <a:latin typeface="Montserrat"/>
                          <a:ea typeface="Montserrat"/>
                        </a:rPr>
                        <a:t>ABCD, then ABCD is an isosceles trapezoid.</a:t>
                      </a:r>
                      <a:endParaRPr b="0" lang="en-PH" sz="2000" spc="-1" strike="noStrike">
                        <a:latin typeface="Arial"/>
                      </a:endParaRPr>
                    </a:p>
                  </a:txBody>
                  <a:tcPr anchor="ct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r>
            </a:tbl>
          </a:graphicData>
        </a:graphic>
      </p:graphicFrame>
      <p:pic>
        <p:nvPicPr>
          <p:cNvPr id="177" name="" descr=""/>
          <p:cNvPicPr/>
          <p:nvPr/>
        </p:nvPicPr>
        <p:blipFill>
          <a:blip r:embed="rId4"/>
          <a:stretch/>
        </p:blipFill>
        <p:spPr>
          <a:xfrm>
            <a:off x="3092040" y="2468520"/>
            <a:ext cx="2640960" cy="1599120"/>
          </a:xfrm>
          <a:prstGeom prst="rect">
            <a:avLst/>
          </a:prstGeom>
          <a:ln w="0">
            <a:noFill/>
          </a:ln>
        </p:spPr>
      </p:pic>
      <p:sp>
        <p:nvSpPr>
          <p:cNvPr id="178" name=""/>
          <p:cNvSpPr/>
          <p:nvPr/>
        </p:nvSpPr>
        <p:spPr>
          <a:xfrm>
            <a:off x="8859960" y="1440000"/>
            <a:ext cx="8419680" cy="7120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2000" spc="-1" strike="noStrike">
                <a:latin typeface="Montserrat"/>
                <a:ea typeface="_x005F_x001e_Wäþ"/>
              </a:rPr>
              <a:t>Given: </a:t>
            </a:r>
            <a:r>
              <a:rPr b="0" lang="en-PH" sz="2000" spc="-1" strike="noStrike">
                <a:latin typeface="Montserrat"/>
                <a:ea typeface="_x005F_x001e_Wäþ"/>
              </a:rPr>
              <a:t>	</a:t>
            </a:r>
            <a:r>
              <a:rPr b="0" lang="en-PH" sz="2000" spc="-1" strike="noStrike">
                <a:latin typeface="Montserrat"/>
                <a:ea typeface="_x005F_x001e_Wäþ"/>
              </a:rPr>
              <a:t>Trapezoid ABCD with AB II DC and  ∠D ≅ ∠C.</a:t>
            </a:r>
            <a:endParaRPr b="0" lang="en-PH" sz="2000" spc="-1" strike="noStrike">
              <a:latin typeface="Arial"/>
            </a:endParaRPr>
          </a:p>
          <a:p>
            <a:pPr>
              <a:lnSpc>
                <a:spcPct val="100000"/>
              </a:lnSpc>
              <a:buNone/>
            </a:pPr>
            <a:r>
              <a:rPr b="0" lang="en-PH" sz="2000" spc="-1" strike="noStrike">
                <a:latin typeface="Montserrat"/>
                <a:ea typeface="_x005F_x001e_Wäþ"/>
              </a:rPr>
              <a:t>Prove: </a:t>
            </a:r>
            <a:r>
              <a:rPr b="0" lang="en-PH" sz="2000" spc="-1" strike="noStrike">
                <a:latin typeface="Montserrat"/>
                <a:ea typeface="_x005F_x001e_Wäþ"/>
              </a:rPr>
              <a:t>	</a:t>
            </a:r>
            <a:r>
              <a:rPr b="0" lang="en-PH" sz="2000" spc="-1" strike="noStrike">
                <a:latin typeface="Montserrat"/>
                <a:ea typeface="_x005F_x001e_Wäþ"/>
              </a:rPr>
              <a:t>Trapezoid ABCD is isosceles.</a:t>
            </a:r>
            <a:endParaRPr b="0" lang="en-PH" sz="2000" spc="-1" strike="noStrike">
              <a:latin typeface="Arial"/>
            </a:endParaRPr>
          </a:p>
        </p:txBody>
      </p:sp>
      <p:sp>
        <p:nvSpPr>
          <p:cNvPr id="179" name=""/>
          <p:cNvSpPr/>
          <p:nvPr/>
        </p:nvSpPr>
        <p:spPr>
          <a:xfrm>
            <a:off x="8514000" y="5040000"/>
            <a:ext cx="1259640" cy="712080"/>
          </a:xfrm>
          <a:prstGeom prst="rect">
            <a:avLst/>
          </a:prstGeom>
          <a:noFill/>
          <a:ln w="0">
            <a:noFill/>
          </a:ln>
        </p:spPr>
        <p:style>
          <a:lnRef idx="0"/>
          <a:fillRef idx="0"/>
          <a:effectRef idx="0"/>
          <a:fontRef idx="minor"/>
        </p:style>
        <p:txBody>
          <a:bodyPr lIns="90000" rIns="90000" tIns="45000" bIns="45000" anchor="t">
            <a:noAutofit/>
          </a:bodyPr>
          <a:p>
            <a:pPr algn="ctr">
              <a:lnSpc>
                <a:spcPct val="100000"/>
              </a:lnSpc>
              <a:buNone/>
            </a:pPr>
            <a:r>
              <a:rPr b="1" lang="en-PH" sz="2000" spc="-1" strike="noStrike">
                <a:latin typeface="Montserrat"/>
                <a:ea typeface="Wäþ"/>
              </a:rPr>
              <a:t>Proof:</a:t>
            </a:r>
            <a:endParaRPr b="0" lang="en-PH" sz="2000" spc="-1" strike="noStrike">
              <a:latin typeface="Arial"/>
            </a:endParaRPr>
          </a:p>
        </p:txBody>
      </p:sp>
      <p:pic>
        <p:nvPicPr>
          <p:cNvPr id="180" name="" descr=""/>
          <p:cNvPicPr/>
          <p:nvPr/>
        </p:nvPicPr>
        <p:blipFill>
          <a:blip r:embed="rId5"/>
          <a:stretch/>
        </p:blipFill>
        <p:spPr>
          <a:xfrm>
            <a:off x="10146600" y="2152440"/>
            <a:ext cx="4258440" cy="2347200"/>
          </a:xfrm>
          <a:prstGeom prst="rect">
            <a:avLst/>
          </a:prstGeom>
          <a:ln w="0">
            <a:noFill/>
          </a:ln>
        </p:spPr>
      </p:pic>
      <p:pic>
        <p:nvPicPr>
          <p:cNvPr id="181" name="" descr=""/>
          <p:cNvPicPr/>
          <p:nvPr/>
        </p:nvPicPr>
        <p:blipFill>
          <a:blip r:embed="rId6"/>
          <a:stretch/>
        </p:blipFill>
        <p:spPr>
          <a:xfrm>
            <a:off x="14404680" y="2152440"/>
            <a:ext cx="1074960" cy="2347200"/>
          </a:xfrm>
          <a:prstGeom prst="rect">
            <a:avLst/>
          </a:prstGeom>
          <a:ln w="0">
            <a:noFill/>
          </a:ln>
        </p:spPr>
      </p:pic>
      <p:pic>
        <p:nvPicPr>
          <p:cNvPr id="182" name="" descr=""/>
          <p:cNvPicPr/>
          <p:nvPr/>
        </p:nvPicPr>
        <p:blipFill>
          <a:blip r:embed="rId7"/>
          <a:stretch/>
        </p:blipFill>
        <p:spPr>
          <a:xfrm>
            <a:off x="3267720" y="4788000"/>
            <a:ext cx="11752560" cy="4426200"/>
          </a:xfrm>
          <a:prstGeom prst="rect">
            <a:avLst/>
          </a:prstGeom>
          <a:ln w="0">
            <a:noFill/>
          </a:ln>
        </p:spPr>
      </p:pic>
    </p:spTree>
  </p:cSld>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149</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2023-08-08T15:00:41Z</dcterms:created>
  <dc:creator/>
  <dc:description/>
  <dc:identifier>DAFl9Zu4QXU</dc:identifier>
  <dc:language>en-PH</dc:language>
  <cp:lastModifiedBy/>
  <dcterms:modified xsi:type="dcterms:W3CDTF">2023-08-09T16:21:56Z</dcterms:modified>
  <cp:revision>8</cp:revision>
  <dc:subject/>
  <dc:title>PPT TEMPLATE FOR LRB</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On-screen Show (4:3)</vt:lpwstr>
  </property>
</Properties>
</file>