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0240" cy="684612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7120" cy="2787120"/>
          </a:xfrm>
          <a:prstGeom prst="rect">
            <a:avLst/>
          </a:prstGeom>
          <a:ln w="0">
            <a:noFill/>
          </a:ln>
        </p:spPr>
      </p:pic>
      <p:sp>
        <p:nvSpPr>
          <p:cNvPr id="2" name="Rectangle 5"/>
          <p:cNvSpPr/>
          <p:nvPr/>
        </p:nvSpPr>
        <p:spPr>
          <a:xfrm>
            <a:off x="3487320" y="1475280"/>
            <a:ext cx="8692560" cy="385056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2560" cy="37224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0240" cy="623160"/>
          </a:xfrm>
          <a:prstGeom prst="rect">
            <a:avLst/>
          </a:prstGeom>
          <a:ln w="0">
            <a:noFill/>
          </a:ln>
        </p:spPr>
      </p:pic>
      <p:sp>
        <p:nvSpPr>
          <p:cNvPr id="43" name="Rectangle 7"/>
          <p:cNvSpPr/>
          <p:nvPr/>
        </p:nvSpPr>
        <p:spPr>
          <a:xfrm>
            <a:off x="10868760" y="0"/>
            <a:ext cx="958680" cy="95868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2760" cy="1022760"/>
          </a:xfrm>
          <a:prstGeom prst="rect">
            <a:avLst/>
          </a:prstGeom>
          <a:ln w="0">
            <a:noFill/>
          </a:ln>
        </p:spPr>
      </p:pic>
      <p:sp>
        <p:nvSpPr>
          <p:cNvPr id="45" name="TextBox 9"/>
          <p:cNvSpPr/>
          <p:nvPr/>
        </p:nvSpPr>
        <p:spPr>
          <a:xfrm>
            <a:off x="185400" y="6362280"/>
            <a:ext cx="468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14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0240" cy="623160"/>
          </a:xfrm>
          <a:prstGeom prst="rect">
            <a:avLst/>
          </a:prstGeom>
          <a:ln w="0">
            <a:noFill/>
          </a:ln>
        </p:spPr>
      </p:pic>
      <p:sp>
        <p:nvSpPr>
          <p:cNvPr id="86" name="Rectangle 7"/>
          <p:cNvSpPr/>
          <p:nvPr/>
        </p:nvSpPr>
        <p:spPr>
          <a:xfrm>
            <a:off x="10868760" y="0"/>
            <a:ext cx="958680" cy="958680"/>
          </a:xfrm>
          <a:prstGeom prst="rect">
            <a:avLst/>
          </a:prstGeom>
          <a:solidFill>
            <a:srgbClr val="9c0000"/>
          </a:solidFill>
          <a:ln w="25560">
            <a:noFill/>
          </a:ln>
        </p:spPr>
        <p:style>
          <a:lnRef idx="0"/>
          <a:fillRef idx="0"/>
          <a:effectRef idx="0"/>
          <a:fontRef idx="minor"/>
        </p:style>
      </p:sp>
      <p:pic>
        <p:nvPicPr>
          <p:cNvPr id="87" name="Picture 10" descr=""/>
          <p:cNvPicPr/>
          <p:nvPr/>
        </p:nvPicPr>
        <p:blipFill>
          <a:blip r:embed="rId3"/>
          <a:stretch/>
        </p:blipFill>
        <p:spPr>
          <a:xfrm>
            <a:off x="10857240" y="-64440"/>
            <a:ext cx="1022760" cy="1022760"/>
          </a:xfrm>
          <a:prstGeom prst="rect">
            <a:avLst/>
          </a:prstGeom>
          <a:ln w="0">
            <a:noFill/>
          </a:ln>
        </p:spPr>
      </p:pic>
      <p:sp>
        <p:nvSpPr>
          <p:cNvPr id="88" name="TextBox 9"/>
          <p:cNvSpPr/>
          <p:nvPr/>
        </p:nvSpPr>
        <p:spPr>
          <a:xfrm>
            <a:off x="185400" y="6362280"/>
            <a:ext cx="468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14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0240" cy="623160"/>
          </a:xfrm>
          <a:prstGeom prst="rect">
            <a:avLst/>
          </a:prstGeom>
          <a:ln w="0">
            <a:noFill/>
          </a:ln>
        </p:spPr>
      </p:pic>
      <p:sp>
        <p:nvSpPr>
          <p:cNvPr id="129" name="Rectangle 7"/>
          <p:cNvSpPr/>
          <p:nvPr/>
        </p:nvSpPr>
        <p:spPr>
          <a:xfrm>
            <a:off x="10868760" y="0"/>
            <a:ext cx="958680" cy="958680"/>
          </a:xfrm>
          <a:prstGeom prst="rect">
            <a:avLst/>
          </a:prstGeom>
          <a:solidFill>
            <a:srgbClr val="9c0000"/>
          </a:solidFill>
          <a:ln w="25560">
            <a:noFill/>
          </a:ln>
        </p:spPr>
        <p:style>
          <a:lnRef idx="0"/>
          <a:fillRef idx="0"/>
          <a:effectRef idx="0"/>
          <a:fontRef idx="minor"/>
        </p:style>
      </p:sp>
      <p:pic>
        <p:nvPicPr>
          <p:cNvPr id="130" name="Picture 10" descr=""/>
          <p:cNvPicPr/>
          <p:nvPr/>
        </p:nvPicPr>
        <p:blipFill>
          <a:blip r:embed="rId3"/>
          <a:stretch/>
        </p:blipFill>
        <p:spPr>
          <a:xfrm>
            <a:off x="10857240" y="-64440"/>
            <a:ext cx="1022760" cy="1022760"/>
          </a:xfrm>
          <a:prstGeom prst="rect">
            <a:avLst/>
          </a:prstGeom>
          <a:ln w="0">
            <a:noFill/>
          </a:ln>
        </p:spPr>
      </p:pic>
      <p:sp>
        <p:nvSpPr>
          <p:cNvPr id="131" name="TextBox 9"/>
          <p:cNvSpPr/>
          <p:nvPr/>
        </p:nvSpPr>
        <p:spPr>
          <a:xfrm>
            <a:off x="185400" y="6362280"/>
            <a:ext cx="468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14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80240" cy="623160"/>
          </a:xfrm>
          <a:prstGeom prst="rect">
            <a:avLst/>
          </a:prstGeom>
          <a:ln w="0">
            <a:noFill/>
          </a:ln>
        </p:spPr>
      </p:pic>
      <p:sp>
        <p:nvSpPr>
          <p:cNvPr id="172" name="Rectangle 7"/>
          <p:cNvSpPr/>
          <p:nvPr/>
        </p:nvSpPr>
        <p:spPr>
          <a:xfrm>
            <a:off x="10868760" y="0"/>
            <a:ext cx="958680" cy="958680"/>
          </a:xfrm>
          <a:prstGeom prst="rect">
            <a:avLst/>
          </a:prstGeom>
          <a:solidFill>
            <a:srgbClr val="9c0000"/>
          </a:solidFill>
          <a:ln w="25560">
            <a:noFill/>
          </a:ln>
        </p:spPr>
        <p:style>
          <a:lnRef idx="0"/>
          <a:fillRef idx="0"/>
          <a:effectRef idx="0"/>
          <a:fontRef idx="minor"/>
        </p:style>
      </p:sp>
      <p:pic>
        <p:nvPicPr>
          <p:cNvPr id="173" name="Picture 10" descr=""/>
          <p:cNvPicPr/>
          <p:nvPr/>
        </p:nvPicPr>
        <p:blipFill>
          <a:blip r:embed="rId3"/>
          <a:stretch/>
        </p:blipFill>
        <p:spPr>
          <a:xfrm>
            <a:off x="10857240" y="-64440"/>
            <a:ext cx="1022760" cy="1022760"/>
          </a:xfrm>
          <a:prstGeom prst="rect">
            <a:avLst/>
          </a:prstGeom>
          <a:ln w="0">
            <a:noFill/>
          </a:ln>
        </p:spPr>
      </p:pic>
      <p:sp>
        <p:nvSpPr>
          <p:cNvPr id="174" name="TextBox 9"/>
          <p:cNvSpPr/>
          <p:nvPr/>
        </p:nvSpPr>
        <p:spPr>
          <a:xfrm>
            <a:off x="185400" y="6362280"/>
            <a:ext cx="468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114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80240" cy="623160"/>
          </a:xfrm>
          <a:prstGeom prst="rect">
            <a:avLst/>
          </a:prstGeom>
          <a:ln w="0">
            <a:noFill/>
          </a:ln>
        </p:spPr>
      </p:pic>
      <p:sp>
        <p:nvSpPr>
          <p:cNvPr id="215" name="Rectangle 7"/>
          <p:cNvSpPr/>
          <p:nvPr/>
        </p:nvSpPr>
        <p:spPr>
          <a:xfrm>
            <a:off x="10868760" y="0"/>
            <a:ext cx="958680" cy="958680"/>
          </a:xfrm>
          <a:prstGeom prst="rect">
            <a:avLst/>
          </a:prstGeom>
          <a:solidFill>
            <a:srgbClr val="9c0000"/>
          </a:solidFill>
          <a:ln w="25560">
            <a:noFill/>
          </a:ln>
        </p:spPr>
        <p:style>
          <a:lnRef idx="0"/>
          <a:fillRef idx="0"/>
          <a:effectRef idx="0"/>
          <a:fontRef idx="minor"/>
        </p:style>
      </p:sp>
      <p:pic>
        <p:nvPicPr>
          <p:cNvPr id="216" name="Picture 10" descr=""/>
          <p:cNvPicPr/>
          <p:nvPr/>
        </p:nvPicPr>
        <p:blipFill>
          <a:blip r:embed="rId3"/>
          <a:stretch/>
        </p:blipFill>
        <p:spPr>
          <a:xfrm>
            <a:off x="10857240" y="-64440"/>
            <a:ext cx="1022760" cy="1022760"/>
          </a:xfrm>
          <a:prstGeom prst="rect">
            <a:avLst/>
          </a:prstGeom>
          <a:ln w="0">
            <a:noFill/>
          </a:ln>
        </p:spPr>
      </p:pic>
      <p:sp>
        <p:nvSpPr>
          <p:cNvPr id="217" name="TextBox 9"/>
          <p:cNvSpPr/>
          <p:nvPr/>
        </p:nvSpPr>
        <p:spPr>
          <a:xfrm>
            <a:off x="185400" y="6362280"/>
            <a:ext cx="468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6114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604560" cy="3372840"/>
          </a:xfrm>
          <a:prstGeom prst="rect">
            <a:avLst/>
          </a:prstGeom>
          <a:ln w="126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8"/>
          <p:cNvSpPr/>
          <p:nvPr/>
        </p:nvSpPr>
        <p:spPr>
          <a:xfrm>
            <a:off x="4075560" y="2756160"/>
            <a:ext cx="7876440" cy="699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Adaptation of Aquatic Plants</a:t>
            </a:r>
            <a:r>
              <a:rPr b="1" lang="en-US" sz="4000" spc="-1" strike="noStrike">
                <a:solidFill>
                  <a:srgbClr val="ffffff"/>
                </a:solidFill>
                <a:latin typeface="Lato"/>
                <a:ea typeface="PingFang SC"/>
              </a:rPr>
              <a:t> </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
          <p:cNvSpPr/>
          <p:nvPr/>
        </p:nvSpPr>
        <p:spPr>
          <a:xfrm>
            <a:off x="10260000" y="5746320"/>
            <a:ext cx="177840" cy="343440"/>
          </a:xfrm>
          <a:prstGeom prst="rect">
            <a:avLst/>
          </a:prstGeom>
          <a:noFill/>
          <a:ln w="0">
            <a:noFill/>
          </a:ln>
        </p:spPr>
        <p:style>
          <a:lnRef idx="0"/>
          <a:fillRef idx="0"/>
          <a:effectRef idx="0"/>
          <a:fontRef idx="minor"/>
        </p:style>
      </p:sp>
      <p:pic>
        <p:nvPicPr>
          <p:cNvPr id="298" name="" descr=""/>
          <p:cNvPicPr/>
          <p:nvPr/>
        </p:nvPicPr>
        <p:blipFill>
          <a:blip r:embed="rId1"/>
          <a:stretch/>
        </p:blipFill>
        <p:spPr>
          <a:xfrm>
            <a:off x="8430120" y="2388600"/>
            <a:ext cx="3089880" cy="2831400"/>
          </a:xfrm>
          <a:prstGeom prst="rect">
            <a:avLst/>
          </a:prstGeom>
          <a:ln w="19080">
            <a:solidFill>
              <a:srgbClr val="000000"/>
            </a:solidFill>
            <a:round/>
          </a:ln>
        </p:spPr>
      </p:pic>
      <p:sp>
        <p:nvSpPr>
          <p:cNvPr id="299" name=""/>
          <p:cNvSpPr txBox="1"/>
          <p:nvPr/>
        </p:nvSpPr>
        <p:spPr>
          <a:xfrm>
            <a:off x="612000" y="2517840"/>
            <a:ext cx="7488000" cy="1622160"/>
          </a:xfrm>
          <a:prstGeom prst="rect">
            <a:avLst/>
          </a:prstGeom>
          <a:noFill/>
          <a:ln w="0">
            <a:noFill/>
          </a:ln>
        </p:spPr>
        <p:txBody>
          <a:bodyPr lIns="90000" rIns="90000" tIns="45000" bIns="45000" anchor="t">
            <a:noAutofit/>
          </a:bodyPr>
          <a:p>
            <a:pPr algn="just">
              <a:buNone/>
            </a:pPr>
            <a:r>
              <a:rPr b="0" lang="en-PH" sz="1800" spc="-1" strike="noStrike">
                <a:latin typeface="Lato"/>
                <a:ea typeface="®Ééþ"/>
              </a:rPr>
              <a:t>	</a:t>
            </a:r>
            <a:r>
              <a:rPr b="0" lang="en-PH" sz="1800" spc="-1" strike="noStrike">
                <a:latin typeface="Lato"/>
                <a:ea typeface="®Ééþ"/>
              </a:rPr>
              <a:t>Aquatic plants have roots, stems, and leaves. These parts are fully adapted to their aquatic habitats. The stems of aquatic plants are thinner and more flexible than those of terrestrial plants.This is due to the flow of water in their habitats. The stems are also hollow because of the presence of air pockets.</a:t>
            </a:r>
            <a:endParaRPr b="0" lang="en-PH" sz="1800" spc="-1" strike="noStrike">
              <a:latin typeface="Arial"/>
            </a:endParaRPr>
          </a:p>
        </p:txBody>
      </p:sp>
      <p:sp>
        <p:nvSpPr>
          <p:cNvPr id="300" name=""/>
          <p:cNvSpPr txBox="1"/>
          <p:nvPr/>
        </p:nvSpPr>
        <p:spPr>
          <a:xfrm>
            <a:off x="673200" y="4140000"/>
            <a:ext cx="7426800" cy="1331280"/>
          </a:xfrm>
          <a:prstGeom prst="rect">
            <a:avLst/>
          </a:prstGeom>
          <a:noFill/>
          <a:ln w="0">
            <a:noFill/>
          </a:ln>
        </p:spPr>
        <p:txBody>
          <a:bodyPr lIns="90000" rIns="90000" tIns="45000" bIns="45000" anchor="t">
            <a:noAutofit/>
          </a:bodyPr>
          <a:p>
            <a:pPr algn="just">
              <a:buNone/>
            </a:pPr>
            <a:r>
              <a:rPr b="0" lang="en-PH" sz="1800" spc="-1" strike="noStrike">
                <a:latin typeface="Lato"/>
                <a:ea typeface="®Ééþ"/>
              </a:rPr>
              <a:t>	</a:t>
            </a:r>
            <a:r>
              <a:rPr b="0" lang="en-PH" sz="1800" spc="-1" strike="noStrike">
                <a:latin typeface="Lato"/>
                <a:ea typeface="®Ééþ"/>
              </a:rPr>
              <a:t>The leaves of aquatic plants have stomata located on the upper surface that is exposed to air. The </a:t>
            </a:r>
            <a:r>
              <a:rPr b="1" lang="en-PH" sz="1800" spc="-1" strike="noStrike">
                <a:latin typeface="Lato"/>
                <a:ea typeface="®Ééþ"/>
              </a:rPr>
              <a:t>stomata</a:t>
            </a:r>
            <a:r>
              <a:rPr b="0" lang="en-PH" sz="1800" spc="-1" strike="noStrike">
                <a:latin typeface="Lato"/>
                <a:ea typeface="®Ééþ"/>
              </a:rPr>
              <a:t> are tiny openings on leaves that enable gas exchange. Plants that live in aquatic habitats have a  limited supply of oxygen.</a:t>
            </a:r>
            <a:endParaRPr b="0" lang="en-PH" sz="1800" spc="-1" strike="noStrike">
              <a:latin typeface="Arial"/>
            </a:endParaRPr>
          </a:p>
        </p:txBody>
      </p:sp>
      <p:sp>
        <p:nvSpPr>
          <p:cNvPr id="301" name=""/>
          <p:cNvSpPr txBox="1"/>
          <p:nvPr/>
        </p:nvSpPr>
        <p:spPr>
          <a:xfrm>
            <a:off x="3240000" y="1980000"/>
            <a:ext cx="2087280" cy="412560"/>
          </a:xfrm>
          <a:prstGeom prst="rect">
            <a:avLst/>
          </a:prstGeom>
          <a:noFill/>
          <a:ln w="0">
            <a:noFill/>
          </a:ln>
        </p:spPr>
        <p:txBody>
          <a:bodyPr lIns="90000" rIns="90000" tIns="45000" bIns="45000" anchor="t">
            <a:noAutofit/>
          </a:bodyPr>
          <a:p>
            <a:r>
              <a:rPr b="1" lang="en-PH" sz="1800" spc="-1" strike="noStrike">
                <a:latin typeface="Lato"/>
                <a:ea typeface="®Ééþ"/>
              </a:rPr>
              <a:t>Aquatic Plants </a:t>
            </a:r>
            <a:endParaRPr b="0" lang="en-PH" sz="1800" spc="-1" strike="noStrike">
              <a:latin typeface="Lato"/>
            </a:endParaRPr>
          </a:p>
        </p:txBody>
      </p:sp>
      <p:sp>
        <p:nvSpPr>
          <p:cNvPr id="302" name=""/>
          <p:cNvSpPr txBox="1"/>
          <p:nvPr/>
        </p:nvSpPr>
        <p:spPr>
          <a:xfrm>
            <a:off x="2945880" y="668520"/>
            <a:ext cx="6300000" cy="73548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Adaptation of Aquatic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
          <p:cNvSpPr txBox="1"/>
          <p:nvPr/>
        </p:nvSpPr>
        <p:spPr>
          <a:xfrm>
            <a:off x="540000" y="2520000"/>
            <a:ext cx="11160000" cy="1983960"/>
          </a:xfrm>
          <a:prstGeom prst="rect">
            <a:avLst/>
          </a:prstGeom>
          <a:noFill/>
          <a:ln w="0">
            <a:noFill/>
          </a:ln>
        </p:spPr>
        <p:txBody>
          <a:bodyPr lIns="90000" rIns="90000" tIns="45000" bIns="45000" anchor="t">
            <a:noAutofit/>
          </a:bodyPr>
          <a:p>
            <a:pPr algn="just">
              <a:buNone/>
            </a:pPr>
            <a:r>
              <a:rPr b="0" lang="en-PH" sz="2200" spc="-1" strike="noStrike">
                <a:latin typeface="Lato"/>
                <a:ea typeface="®Ééþ"/>
              </a:rPr>
              <a:t>	</a:t>
            </a:r>
            <a:r>
              <a:rPr b="0" lang="en-PH" sz="2200" spc="-1" strike="noStrike">
                <a:latin typeface="Lato"/>
                <a:ea typeface="®Ééþ"/>
              </a:rPr>
              <a:t>The leaves of aquatic plants have little to less amount of cuticle. The </a:t>
            </a:r>
            <a:r>
              <a:rPr b="1" lang="en-PH" sz="2200" spc="-1" strike="noStrike">
                <a:latin typeface="Lato"/>
                <a:ea typeface="®Ééþ"/>
              </a:rPr>
              <a:t>cuticle</a:t>
            </a:r>
            <a:r>
              <a:rPr b="0" lang="en-PH" sz="2200" spc="-1" strike="noStrike">
                <a:latin typeface="Lato"/>
                <a:ea typeface="®Ééþ"/>
              </a:rPr>
              <a:t> of plants is the thick waxy covering that protects plants from drying out. In aquatic habitats, plants have less cuticle because they are not in danger of quickly drying out. The roots of aquatic plants enable the plants to stay in place. They draw in the nutrients from the water for the plant s to produce food.</a:t>
            </a:r>
            <a:endParaRPr b="0" lang="en-PH" sz="2200" spc="-1" strike="noStrike">
              <a:latin typeface="Arial"/>
            </a:endParaRPr>
          </a:p>
        </p:txBody>
      </p:sp>
      <p:sp>
        <p:nvSpPr>
          <p:cNvPr id="304" name=""/>
          <p:cNvSpPr txBox="1"/>
          <p:nvPr/>
        </p:nvSpPr>
        <p:spPr>
          <a:xfrm>
            <a:off x="2945880" y="668880"/>
            <a:ext cx="6300000" cy="73548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Adaptation of Aquatic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
          <p:cNvSpPr/>
          <p:nvPr/>
        </p:nvSpPr>
        <p:spPr>
          <a:xfrm>
            <a:off x="720000" y="360000"/>
            <a:ext cx="9170640" cy="710640"/>
          </a:xfrm>
          <a:prstGeom prst="rect">
            <a:avLst/>
          </a:prstGeom>
          <a:noFill/>
          <a:ln w="0">
            <a:noFill/>
          </a:ln>
        </p:spPr>
        <p:style>
          <a:lnRef idx="0"/>
          <a:fillRef idx="0"/>
          <a:effectRef idx="0"/>
          <a:fontRef idx="minor"/>
        </p:style>
      </p:sp>
      <p:pic>
        <p:nvPicPr>
          <p:cNvPr id="306" name="" descr=""/>
          <p:cNvPicPr/>
          <p:nvPr/>
        </p:nvPicPr>
        <p:blipFill>
          <a:blip r:embed="rId1"/>
          <a:stretch/>
        </p:blipFill>
        <p:spPr>
          <a:xfrm>
            <a:off x="3387600" y="4140000"/>
            <a:ext cx="5416560" cy="1871640"/>
          </a:xfrm>
          <a:prstGeom prst="rect">
            <a:avLst/>
          </a:prstGeom>
          <a:ln w="19080">
            <a:solidFill>
              <a:srgbClr val="000000"/>
            </a:solidFill>
            <a:round/>
          </a:ln>
        </p:spPr>
      </p:pic>
      <p:sp>
        <p:nvSpPr>
          <p:cNvPr id="307" name=""/>
          <p:cNvSpPr txBox="1"/>
          <p:nvPr/>
        </p:nvSpPr>
        <p:spPr>
          <a:xfrm>
            <a:off x="844920" y="2340000"/>
            <a:ext cx="10502280" cy="1671120"/>
          </a:xfrm>
          <a:prstGeom prst="rect">
            <a:avLst/>
          </a:prstGeom>
          <a:noFill/>
          <a:ln w="0">
            <a:noFill/>
          </a:ln>
        </p:spPr>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One distinct characteristic of floating plants is the leaves that stay on top of the water surface. This occurs due to the large air spaces in the leaves and stems of the plants. Also, the leaves are broad and they remain flat on the surface of the water.</a:t>
            </a:r>
            <a:endParaRPr b="0" lang="en-PH" sz="1800" spc="-1" strike="noStrike">
              <a:latin typeface="Lato"/>
            </a:endParaRPr>
          </a:p>
          <a:p>
            <a:pPr algn="just">
              <a:lnSpc>
                <a:spcPct val="100000"/>
              </a:lnSpc>
              <a:buNone/>
            </a:pPr>
            <a:r>
              <a:rPr b="0" lang="en-PH" sz="1800" spc="-1" strike="noStrike">
                <a:latin typeface="Lato"/>
              </a:rPr>
              <a:t>	</a:t>
            </a:r>
            <a:r>
              <a:rPr b="0" lang="en-PH" sz="1800" spc="-1" strike="noStrike">
                <a:latin typeface="Lato"/>
              </a:rPr>
              <a:t>The roots of floating aquatic plants are not attached to the soil this means that they usually hang in the water. </a:t>
            </a:r>
            <a:r>
              <a:rPr b="1" lang="en-PH" sz="1800" spc="-1" strike="noStrike">
                <a:latin typeface="Lato"/>
              </a:rPr>
              <a:t>Water</a:t>
            </a:r>
            <a:r>
              <a:rPr b="0" lang="en-PH" sz="1800" spc="-1" strike="noStrike">
                <a:latin typeface="Lato"/>
              </a:rPr>
              <a:t> </a:t>
            </a:r>
            <a:r>
              <a:rPr b="1" lang="en-PH" sz="1800" spc="-1" strike="noStrike">
                <a:latin typeface="Lato"/>
              </a:rPr>
              <a:t>lilies</a:t>
            </a:r>
            <a:r>
              <a:rPr b="0" lang="en-PH" sz="1800" spc="-1" strike="noStrike">
                <a:latin typeface="Lato"/>
              </a:rPr>
              <a:t> and </a:t>
            </a:r>
            <a:r>
              <a:rPr b="1" lang="en-PH" sz="1800" spc="-1" strike="noStrike">
                <a:latin typeface="Lato"/>
              </a:rPr>
              <a:t>lily pads</a:t>
            </a:r>
            <a:r>
              <a:rPr b="0" lang="en-PH" sz="1800" spc="-1" strike="noStrike">
                <a:latin typeface="Lato"/>
              </a:rPr>
              <a:t> are examples of floating aquatic plants</a:t>
            </a:r>
            <a:endParaRPr b="0" lang="en-PH" sz="1800" spc="-1" strike="noStrike">
              <a:latin typeface="Lato"/>
            </a:endParaRPr>
          </a:p>
        </p:txBody>
      </p:sp>
      <p:sp>
        <p:nvSpPr>
          <p:cNvPr id="308" name=""/>
          <p:cNvSpPr txBox="1"/>
          <p:nvPr/>
        </p:nvSpPr>
        <p:spPr>
          <a:xfrm>
            <a:off x="4543920" y="1819440"/>
            <a:ext cx="3103920" cy="412560"/>
          </a:xfrm>
          <a:prstGeom prst="rect">
            <a:avLst/>
          </a:prstGeom>
          <a:noFill/>
          <a:ln w="0">
            <a:noFill/>
          </a:ln>
        </p:spPr>
        <p:txBody>
          <a:bodyPr lIns="90000" rIns="90000" tIns="45000" bIns="45000" anchor="t">
            <a:noAutofit/>
          </a:bodyPr>
          <a:p>
            <a:r>
              <a:rPr b="1" lang="en-PH" sz="1800" spc="-1" strike="noStrike">
                <a:latin typeface="Lato"/>
              </a:rPr>
              <a:t>Floating Aquatic Plants</a:t>
            </a:r>
            <a:endParaRPr b="0" lang="en-PH" sz="1800" spc="-1" strike="noStrike">
              <a:latin typeface="Arial"/>
            </a:endParaRPr>
          </a:p>
        </p:txBody>
      </p:sp>
      <p:sp>
        <p:nvSpPr>
          <p:cNvPr id="309" name=""/>
          <p:cNvSpPr txBox="1"/>
          <p:nvPr/>
        </p:nvSpPr>
        <p:spPr>
          <a:xfrm>
            <a:off x="2945880" y="668880"/>
            <a:ext cx="6300000" cy="73548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Adaptation of Aquatic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0" name="" descr=""/>
          <p:cNvPicPr/>
          <p:nvPr/>
        </p:nvPicPr>
        <p:blipFill>
          <a:blip r:embed="rId1"/>
          <a:stretch/>
        </p:blipFill>
        <p:spPr>
          <a:xfrm>
            <a:off x="3394440" y="3960000"/>
            <a:ext cx="5785560" cy="2160000"/>
          </a:xfrm>
          <a:prstGeom prst="rect">
            <a:avLst/>
          </a:prstGeom>
          <a:ln w="19080">
            <a:solidFill>
              <a:srgbClr val="000000"/>
            </a:solidFill>
            <a:round/>
          </a:ln>
        </p:spPr>
      </p:pic>
      <p:sp>
        <p:nvSpPr>
          <p:cNvPr id="311" name=""/>
          <p:cNvSpPr txBox="1"/>
          <p:nvPr/>
        </p:nvSpPr>
        <p:spPr>
          <a:xfrm>
            <a:off x="754560" y="2322360"/>
            <a:ext cx="10682640" cy="1637640"/>
          </a:xfrm>
          <a:prstGeom prst="rect">
            <a:avLst/>
          </a:prstGeom>
          <a:noFill/>
          <a:ln w="0">
            <a:noFill/>
          </a:ln>
        </p:spPr>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Some aquatic plants are completely underwater. You can see these plants under the sea or even in aquariums. </a:t>
            </a:r>
            <a:endParaRPr b="0" lang="en-PH" sz="1800" spc="-1" strike="noStrike">
              <a:latin typeface="Lato"/>
            </a:endParaRPr>
          </a:p>
          <a:p>
            <a:pPr algn="just">
              <a:lnSpc>
                <a:spcPct val="100000"/>
              </a:lnSpc>
              <a:buNone/>
            </a:pPr>
            <a:r>
              <a:rPr b="0" lang="en-PH" sz="1800" spc="-1" strike="noStrike">
                <a:latin typeface="Lato"/>
              </a:rPr>
              <a:t>	</a:t>
            </a:r>
            <a:r>
              <a:rPr b="0" lang="en-PH" sz="1800" spc="-1" strike="noStrike">
                <a:latin typeface="Lato"/>
              </a:rPr>
              <a:t>The stems of these plants are soft. Their roots hold strongly in the soil. These enable these plants to stay in place. Meanwhile, the leaves of submerged plants, once pulled out of the water, quickly wilt or sag. </a:t>
            </a:r>
            <a:r>
              <a:rPr b="1" lang="en-PH" sz="1800" spc="-1" strike="noStrike">
                <a:latin typeface="Lato"/>
              </a:rPr>
              <a:t>Umibudo</a:t>
            </a:r>
            <a:r>
              <a:rPr b="0" lang="en-PH" sz="1800" spc="-1" strike="noStrike">
                <a:latin typeface="Lato"/>
              </a:rPr>
              <a:t> and </a:t>
            </a:r>
            <a:r>
              <a:rPr b="1" lang="en-PH" sz="1800" spc="-1" strike="noStrike">
                <a:latin typeface="Lato"/>
              </a:rPr>
              <a:t>elodea</a:t>
            </a:r>
            <a:r>
              <a:rPr b="0" lang="en-PH" sz="1800" spc="-1" strike="noStrike">
                <a:latin typeface="Lato"/>
              </a:rPr>
              <a:t> are examples of submerged aquatic plants.</a:t>
            </a:r>
            <a:endParaRPr b="0" lang="en-PH" sz="1800" spc="-1" strike="noStrike">
              <a:latin typeface="Lato"/>
            </a:endParaRPr>
          </a:p>
        </p:txBody>
      </p:sp>
      <p:sp>
        <p:nvSpPr>
          <p:cNvPr id="312" name=""/>
          <p:cNvSpPr txBox="1"/>
          <p:nvPr/>
        </p:nvSpPr>
        <p:spPr>
          <a:xfrm>
            <a:off x="4242960" y="1711440"/>
            <a:ext cx="3497040" cy="412560"/>
          </a:xfrm>
          <a:prstGeom prst="rect">
            <a:avLst/>
          </a:prstGeom>
          <a:noFill/>
          <a:ln w="0">
            <a:noFill/>
          </a:ln>
        </p:spPr>
        <p:txBody>
          <a:bodyPr lIns="90000" rIns="90000" tIns="45000" bIns="45000" anchor="t">
            <a:noAutofit/>
          </a:bodyPr>
          <a:p>
            <a:r>
              <a:rPr b="1" lang="en-PH" sz="1800" spc="-1" strike="noStrike">
                <a:latin typeface="Lato"/>
              </a:rPr>
              <a:t>Submerged Aquatic Plants</a:t>
            </a:r>
            <a:endParaRPr b="0" lang="en-PH" sz="1800" spc="-1" strike="noStrike">
              <a:latin typeface="Arial"/>
            </a:endParaRPr>
          </a:p>
        </p:txBody>
      </p:sp>
      <p:sp>
        <p:nvSpPr>
          <p:cNvPr id="313" name=""/>
          <p:cNvSpPr txBox="1"/>
          <p:nvPr/>
        </p:nvSpPr>
        <p:spPr>
          <a:xfrm>
            <a:off x="2945880" y="668880"/>
            <a:ext cx="6300000" cy="73548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Adaptation of Aquatic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4" name="" descr=""/>
          <p:cNvPicPr/>
          <p:nvPr/>
        </p:nvPicPr>
        <p:blipFill>
          <a:blip r:embed="rId1"/>
          <a:stretch/>
        </p:blipFill>
        <p:spPr>
          <a:xfrm>
            <a:off x="2684160" y="4140000"/>
            <a:ext cx="6823800" cy="1827000"/>
          </a:xfrm>
          <a:prstGeom prst="rect">
            <a:avLst/>
          </a:prstGeom>
          <a:ln w="19080">
            <a:solidFill>
              <a:srgbClr val="000000"/>
            </a:solidFill>
            <a:round/>
          </a:ln>
        </p:spPr>
      </p:pic>
      <p:sp>
        <p:nvSpPr>
          <p:cNvPr id="315" name=""/>
          <p:cNvSpPr txBox="1"/>
          <p:nvPr/>
        </p:nvSpPr>
        <p:spPr>
          <a:xfrm>
            <a:off x="2945880" y="668880"/>
            <a:ext cx="6300000" cy="73548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Adaptation of Aquatic Plants</a:t>
            </a:r>
            <a:endParaRPr b="0" lang="en-PH" sz="3000" spc="-1" strike="noStrike">
              <a:latin typeface="Arial"/>
            </a:endParaRPr>
          </a:p>
        </p:txBody>
      </p:sp>
      <p:sp>
        <p:nvSpPr>
          <p:cNvPr id="316" name=""/>
          <p:cNvSpPr txBox="1"/>
          <p:nvPr/>
        </p:nvSpPr>
        <p:spPr>
          <a:xfrm>
            <a:off x="605880" y="2520000"/>
            <a:ext cx="10980000" cy="165312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Emergent aquatic plants usually grow along the shoreline of different bodies of water. They grow close to the water’s edge or in shallow areas. The stems of these plants are usually stiff or firm. Their leaves are narrow and very thin.</a:t>
            </a:r>
            <a:endParaRPr b="0" lang="en-PH" sz="1800" spc="-1" strike="noStrike">
              <a:latin typeface="Arial"/>
            </a:endParaRPr>
          </a:p>
          <a:p>
            <a:pPr algn="just">
              <a:buNone/>
            </a:pPr>
            <a:r>
              <a:rPr b="0" lang="en-PH" sz="1800" spc="-1" strike="noStrike">
                <a:latin typeface="Lato"/>
              </a:rPr>
              <a:t> </a:t>
            </a:r>
            <a:r>
              <a:rPr b="0" lang="en-PH" sz="1800" spc="-1" strike="noStrike">
                <a:latin typeface="Lato"/>
              </a:rPr>
              <a:t>	</a:t>
            </a:r>
            <a:r>
              <a:rPr b="0" lang="en-PH" sz="1800" spc="-1" strike="noStrike">
                <a:latin typeface="Lato"/>
              </a:rPr>
              <a:t>Examples of emergent aquatic plants (from left to right: </a:t>
            </a:r>
            <a:r>
              <a:rPr b="1" lang="en-PH" sz="1800" spc="-1" strike="noStrike">
                <a:latin typeface="Lato"/>
              </a:rPr>
              <a:t>water spinach</a:t>
            </a:r>
            <a:r>
              <a:rPr b="0" lang="en-PH" sz="1800" spc="-1" strike="noStrike">
                <a:latin typeface="Lato"/>
              </a:rPr>
              <a:t>, </a:t>
            </a:r>
            <a:r>
              <a:rPr b="1" lang="en-PH" sz="1800" spc="-1" strike="noStrike">
                <a:latin typeface="Lato"/>
              </a:rPr>
              <a:t>cattail</a:t>
            </a:r>
            <a:r>
              <a:rPr b="0" lang="en-PH" sz="1800" spc="-1" strike="noStrike">
                <a:latin typeface="Lato"/>
              </a:rPr>
              <a:t>, and </a:t>
            </a:r>
            <a:r>
              <a:rPr b="1" lang="en-PH" sz="1800" spc="-1" strike="noStrike">
                <a:latin typeface="Lato"/>
              </a:rPr>
              <a:t>arrowhead plant</a:t>
            </a:r>
            <a:r>
              <a:rPr b="0" lang="en-PH" sz="1800" spc="-1" strike="noStrike">
                <a:latin typeface="Lato"/>
              </a:rPr>
              <a:t>)</a:t>
            </a:r>
            <a:endParaRPr b="0" lang="en-PH" sz="1800" spc="-1" strike="noStrike">
              <a:latin typeface="Arial"/>
            </a:endParaRPr>
          </a:p>
        </p:txBody>
      </p:sp>
      <p:sp>
        <p:nvSpPr>
          <p:cNvPr id="317" name=""/>
          <p:cNvSpPr txBox="1"/>
          <p:nvPr/>
        </p:nvSpPr>
        <p:spPr>
          <a:xfrm>
            <a:off x="4448880" y="1800000"/>
            <a:ext cx="3294360" cy="412560"/>
          </a:xfrm>
          <a:prstGeom prst="rect">
            <a:avLst/>
          </a:prstGeom>
          <a:noFill/>
          <a:ln w="0">
            <a:noFill/>
          </a:ln>
        </p:spPr>
        <p:txBody>
          <a:bodyPr lIns="90000" rIns="90000" tIns="45000" bIns="45000" anchor="t">
            <a:noAutofit/>
          </a:bodyPr>
          <a:p>
            <a:r>
              <a:rPr b="1" lang="en-PH" sz="1800" spc="-1" strike="noStrike">
                <a:latin typeface="Lato"/>
              </a:rPr>
              <a:t>Emergent Aquatic Plants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p:nvPr>
        </p:nvSpPr>
        <p:spPr>
          <a:xfrm>
            <a:off x="540000" y="1620000"/>
            <a:ext cx="8280000" cy="354600"/>
          </a:xfrm>
          <a:prstGeom prst="rect">
            <a:avLst/>
          </a:prstGeom>
          <a:noFill/>
          <a:ln w="0">
            <a:noFill/>
          </a:ln>
        </p:spPr>
        <p:txBody>
          <a:bodyPr lIns="90000" rIns="90000" tIns="45000" bIns="45000" anchor="t">
            <a:noAutofit/>
          </a:bodyPr>
          <a:p>
            <a:pPr>
              <a:lnSpc>
                <a:spcPct val="100000"/>
              </a:lnSpc>
              <a:buNone/>
            </a:pPr>
            <a:r>
              <a:rPr b="1" lang="en-PH" sz="1800" spc="-1" strike="noStrike">
                <a:latin typeface="Lato"/>
              </a:rPr>
              <a:t>Directions</a:t>
            </a:r>
            <a:r>
              <a:rPr b="0" lang="en-PH" sz="1800" spc="-1" strike="noStrike">
                <a:latin typeface="Lato"/>
              </a:rPr>
              <a:t>: Rearrange the jumbled letters to form the word being described.</a:t>
            </a:r>
            <a:br/>
            <a:endParaRPr b="0" lang="en-PH" sz="1800" spc="-1" strike="noStrike">
              <a:latin typeface="Lato"/>
            </a:endParaRPr>
          </a:p>
          <a:p>
            <a:pPr>
              <a:lnSpc>
                <a:spcPct val="100000"/>
              </a:lnSpc>
              <a:buNone/>
            </a:pPr>
            <a:endParaRPr b="0" lang="en-PH" sz="1800" spc="-1" strike="noStrike">
              <a:latin typeface="Lato"/>
            </a:endParaRPr>
          </a:p>
        </p:txBody>
      </p:sp>
      <p:graphicFrame>
        <p:nvGraphicFramePr>
          <p:cNvPr id="319" name=""/>
          <p:cNvGraphicFramePr/>
          <p:nvPr/>
        </p:nvGraphicFramePr>
        <p:xfrm>
          <a:off x="631800" y="2064600"/>
          <a:ext cx="10960200" cy="4087080"/>
        </p:xfrm>
        <a:graphic>
          <a:graphicData uri="http://schemas.openxmlformats.org/drawingml/2006/table">
            <a:tbl>
              <a:tblPr/>
              <a:tblGrid>
                <a:gridCol w="1349640"/>
                <a:gridCol w="2587320"/>
                <a:gridCol w="2192040"/>
                <a:gridCol w="4831200"/>
              </a:tblGrid>
              <a:tr h="487440">
                <a:tc>
                  <a:txBody>
                    <a:bodyPr lIns="90000" rIns="90000" anchor="t">
                      <a:noAutofit/>
                    </a:bodyPr>
                    <a:p>
                      <a:pPr algn="ctr">
                        <a:buNone/>
                      </a:pPr>
                      <a:r>
                        <a:rPr b="1" lang="en-PH" sz="1700" spc="-1" strike="noStrike">
                          <a:latin typeface="Lato"/>
                        </a:rPr>
                        <a:t>No. </a:t>
                      </a:r>
                      <a:endParaRPr b="1" lang="en-PH" sz="1700" spc="-1" strike="noStrike">
                        <a:latin typeface="Lato"/>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spcBef>
                          <a:spcPts val="283"/>
                        </a:spcBef>
                        <a:spcAft>
                          <a:spcPts val="283"/>
                        </a:spcAft>
                        <a:buNone/>
                      </a:pPr>
                      <a:r>
                        <a:rPr b="1" lang="en-PH" sz="1700" spc="-1" strike="noStrike">
                          <a:latin typeface="Lato"/>
                        </a:rPr>
                        <a:t>Jumbled Letter </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spcBef>
                          <a:spcPts val="283"/>
                        </a:spcBef>
                        <a:spcAft>
                          <a:spcPts val="283"/>
                        </a:spcAft>
                        <a:buNone/>
                      </a:pPr>
                      <a:r>
                        <a:rPr b="1" lang="en-PH" sz="1700" spc="-1" strike="noStrike">
                          <a:latin typeface="Lato"/>
                        </a:rPr>
                        <a:t>Correct word</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spcBef>
                          <a:spcPts val="283"/>
                        </a:spcBef>
                        <a:spcAft>
                          <a:spcPts val="283"/>
                        </a:spcAft>
                        <a:buNone/>
                      </a:pPr>
                      <a:r>
                        <a:rPr b="1" lang="en-PH" sz="1700" spc="-1" strike="noStrike">
                          <a:latin typeface="Lato"/>
                        </a:rPr>
                        <a:t>Definition </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624960">
                <a:tc>
                  <a:txBody>
                    <a:bodyPr lIns="90000" rIns="90000" anchor="ctr">
                      <a:noAutofit/>
                    </a:bodyPr>
                    <a:p>
                      <a:pPr>
                        <a:lnSpc>
                          <a:spcPct val="100000"/>
                        </a:lnSpc>
                        <a:buNone/>
                      </a:pPr>
                      <a:r>
                        <a:rPr b="0" lang="en-PH" sz="1700" spc="-1" strike="noStrike">
                          <a:latin typeface="Lato"/>
                        </a:rPr>
                        <a:t>1.</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700" spc="-1" strike="noStrike">
                          <a:latin typeface="Lato"/>
                        </a:rPr>
                        <a:t>omattsa</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700" spc="-1" strike="noStrike">
                          <a:latin typeface="Lato"/>
                        </a:rPr>
                        <a:t>These are openings in the leaf of the plant that aid in gas exchange.</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19640">
                <a:tc>
                  <a:txBody>
                    <a:bodyPr lIns="90000" rIns="90000" anchor="ctr">
                      <a:noAutofit/>
                    </a:bodyPr>
                    <a:p>
                      <a:pPr>
                        <a:lnSpc>
                          <a:spcPct val="100000"/>
                        </a:lnSpc>
                        <a:buNone/>
                      </a:pPr>
                      <a:r>
                        <a:rPr b="0" lang="en-PH" sz="1700" spc="-1" strike="noStrike">
                          <a:latin typeface="Lato"/>
                        </a:rPr>
                        <a:t>2.</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700" spc="-1" strike="noStrike">
                          <a:latin typeface="Lato"/>
                        </a:rPr>
                        <a:t>gilatfong</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700" spc="-1" strike="noStrike">
                          <a:latin typeface="Lato"/>
                        </a:rPr>
                        <a:t>Aquatic plants whose leaves are on the surface of the water.</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19640">
                <a:tc>
                  <a:txBody>
                    <a:bodyPr lIns="90000" rIns="90000" anchor="ctr">
                      <a:noAutofit/>
                    </a:bodyPr>
                    <a:p>
                      <a:pPr>
                        <a:lnSpc>
                          <a:spcPct val="100000"/>
                        </a:lnSpc>
                        <a:buNone/>
                      </a:pPr>
                      <a:r>
                        <a:rPr b="0" lang="en-PH" sz="1700" spc="-1" strike="noStrike">
                          <a:latin typeface="Lato"/>
                        </a:rPr>
                        <a:t>3.</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700" spc="-1" strike="noStrike">
                          <a:latin typeface="Lato"/>
                        </a:rPr>
                        <a:t>sotor</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700" spc="-1" strike="noStrike">
                          <a:latin typeface="Lato"/>
                        </a:rPr>
                        <a:t>A part of the plants that allows them to draw nutrients from the soil.</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19640">
                <a:tc>
                  <a:txBody>
                    <a:bodyPr lIns="90000" rIns="90000" anchor="ctr">
                      <a:noAutofit/>
                    </a:bodyPr>
                    <a:p>
                      <a:pPr>
                        <a:lnSpc>
                          <a:spcPct val="100000"/>
                        </a:lnSpc>
                        <a:buNone/>
                      </a:pPr>
                      <a:r>
                        <a:rPr b="0" lang="en-PH" sz="1700" spc="-1" strike="noStrike">
                          <a:latin typeface="Lato"/>
                        </a:rPr>
                        <a:t>4.</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700" spc="-1" strike="noStrike">
                          <a:latin typeface="Lato"/>
                        </a:rPr>
                        <a:t>umrgbenest</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700" spc="-1" strike="noStrike">
                          <a:latin typeface="Lato"/>
                        </a:rPr>
                        <a:t>Aquatic plants that are completely underwater.</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21440">
                <a:tc>
                  <a:txBody>
                    <a:bodyPr lIns="90000" rIns="90000" anchor="ctr">
                      <a:noAutofit/>
                    </a:bodyPr>
                    <a:p>
                      <a:pPr>
                        <a:lnSpc>
                          <a:spcPct val="100000"/>
                        </a:lnSpc>
                        <a:buNone/>
                      </a:pPr>
                      <a:r>
                        <a:rPr b="0" lang="en-PH" sz="1700" spc="-1" strike="noStrike">
                          <a:latin typeface="Lato"/>
                        </a:rPr>
                        <a:t>5.</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700" spc="-1" strike="noStrike">
                          <a:latin typeface="Lato"/>
                        </a:rPr>
                        <a:t>tmgeerne</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700" spc="-1" strike="noStrike">
                          <a:latin typeface="Lato"/>
                        </a:rPr>
                        <a:t>Aquatic plants that grow on shorelines of bodies of water.</a:t>
                      </a:r>
                      <a:endParaRPr b="0" lang="en-PH" sz="17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320" name=""/>
          <p:cNvSpPr txBox="1"/>
          <p:nvPr/>
        </p:nvSpPr>
        <p:spPr>
          <a:xfrm>
            <a:off x="2945880" y="432000"/>
            <a:ext cx="6300000" cy="73548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Adaptation of Aquatic Plants</a:t>
            </a:r>
            <a:endParaRPr b="0" lang="en-PH" sz="3000" spc="-1" strike="noStrike">
              <a:latin typeface="Arial"/>
            </a:endParaRPr>
          </a:p>
        </p:txBody>
      </p:sp>
      <p:sp>
        <p:nvSpPr>
          <p:cNvPr id="321" name=""/>
          <p:cNvSpPr txBox="1"/>
          <p:nvPr/>
        </p:nvSpPr>
        <p:spPr>
          <a:xfrm>
            <a:off x="5274000" y="1170000"/>
            <a:ext cx="1644120" cy="4500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rPr>
              <a:t>Activity </a:t>
            </a:r>
            <a:endParaRPr b="1" lang="en-PH" sz="2000" spc="-1" strike="noStrike">
              <a:solidFill>
                <a:srgbClr val="c9211e"/>
              </a:solidFill>
              <a:latin typeface="Lato"/>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22" name=""/>
          <p:cNvGraphicFramePr/>
          <p:nvPr/>
        </p:nvGraphicFramePr>
        <p:xfrm>
          <a:off x="572040" y="2000160"/>
          <a:ext cx="11091960" cy="4087080"/>
        </p:xfrm>
        <a:graphic>
          <a:graphicData uri="http://schemas.openxmlformats.org/drawingml/2006/table">
            <a:tbl>
              <a:tblPr/>
              <a:tblGrid>
                <a:gridCol w="1365840"/>
                <a:gridCol w="2618280"/>
                <a:gridCol w="2218320"/>
                <a:gridCol w="4889520"/>
              </a:tblGrid>
              <a:tr h="487440">
                <a:tc>
                  <a:txBody>
                    <a:bodyPr lIns="90000" rIns="90000" anchor="ctr">
                      <a:noAutofit/>
                    </a:bodyPr>
                    <a:p>
                      <a:pPr algn="ctr">
                        <a:lnSpc>
                          <a:spcPct val="100000"/>
                        </a:lnSpc>
                        <a:buNone/>
                      </a:pPr>
                      <a:r>
                        <a:rPr b="1" lang="en-PH" sz="1600" spc="-1" strike="noStrike">
                          <a:latin typeface="Lato"/>
                        </a:rPr>
                        <a:t>No.</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spcBef>
                          <a:spcPts val="283"/>
                        </a:spcBef>
                        <a:spcAft>
                          <a:spcPts val="283"/>
                        </a:spcAft>
                        <a:buNone/>
                      </a:pPr>
                      <a:r>
                        <a:rPr b="1" lang="en-PH" sz="1600" spc="-1" strike="noStrike">
                          <a:latin typeface="Lato"/>
                        </a:rPr>
                        <a:t>Jumbled Letters </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spcBef>
                          <a:spcPts val="283"/>
                        </a:spcBef>
                        <a:spcAft>
                          <a:spcPts val="283"/>
                        </a:spcAft>
                        <a:buNone/>
                      </a:pPr>
                      <a:r>
                        <a:rPr b="1" lang="en-PH" sz="1600" spc="-1" strike="noStrike">
                          <a:latin typeface="Lato"/>
                        </a:rPr>
                        <a:t>Correct word</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spcBef>
                          <a:spcPts val="283"/>
                        </a:spcBef>
                        <a:spcAft>
                          <a:spcPts val="283"/>
                        </a:spcAft>
                        <a:buNone/>
                      </a:pPr>
                      <a:r>
                        <a:rPr b="1" lang="en-PH" sz="1600" spc="-1" strike="noStrike">
                          <a:latin typeface="Lato"/>
                        </a:rPr>
                        <a:t>Definition </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19640">
                <a:tc>
                  <a:txBody>
                    <a:bodyPr lIns="90000" rIns="90000" anchor="ctr">
                      <a:noAutofit/>
                    </a:bodyPr>
                    <a:p>
                      <a:pPr>
                        <a:lnSpc>
                          <a:spcPct val="100000"/>
                        </a:lnSpc>
                        <a:buNone/>
                      </a:pPr>
                      <a:r>
                        <a:rPr b="0" lang="en-PH" sz="1800" spc="-1" strike="noStrike">
                          <a:latin typeface="Lato"/>
                        </a:rPr>
                        <a:t>1.</a:t>
                      </a:r>
                      <a:endParaRPr b="0" lang="en-PH" sz="18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omattsa</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Stomata</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600" spc="-1" strike="noStrike">
                          <a:latin typeface="Lato"/>
                        </a:rPr>
                        <a:t>These are openings in the leaf of the plant that aid in gas exchange.</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19640">
                <a:tc>
                  <a:txBody>
                    <a:bodyPr lIns="90000" rIns="90000" anchor="ctr">
                      <a:noAutofit/>
                    </a:bodyPr>
                    <a:p>
                      <a:pPr>
                        <a:lnSpc>
                          <a:spcPct val="100000"/>
                        </a:lnSpc>
                        <a:buNone/>
                      </a:pPr>
                      <a:r>
                        <a:rPr b="0" lang="en-PH" sz="1800" spc="-1" strike="noStrike">
                          <a:latin typeface="Lato"/>
                        </a:rPr>
                        <a:t>2.</a:t>
                      </a:r>
                      <a:endParaRPr b="0" lang="en-PH" sz="18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gilatfong</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floating</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600" spc="-1" strike="noStrike">
                          <a:latin typeface="Lato"/>
                        </a:rPr>
                        <a:t>Aquatic plants whose leaves are on the surface of the water.</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19640">
                <a:tc>
                  <a:txBody>
                    <a:bodyPr lIns="90000" rIns="90000" anchor="ctr">
                      <a:noAutofit/>
                    </a:bodyPr>
                    <a:p>
                      <a:pPr>
                        <a:lnSpc>
                          <a:spcPct val="100000"/>
                        </a:lnSpc>
                        <a:buNone/>
                      </a:pPr>
                      <a:r>
                        <a:rPr b="0" lang="en-PH" sz="1800" spc="-1" strike="noStrike">
                          <a:latin typeface="Lato"/>
                        </a:rPr>
                        <a:t>3.</a:t>
                      </a:r>
                      <a:endParaRPr b="0" lang="en-PH" sz="18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sotor</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roots</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600" spc="-1" strike="noStrike">
                          <a:latin typeface="Lato"/>
                        </a:rPr>
                        <a:t>A part of the plants that allows them to draw nutrients from the soil.</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19640">
                <a:tc>
                  <a:txBody>
                    <a:bodyPr lIns="90000" rIns="90000" anchor="ctr">
                      <a:noAutofit/>
                    </a:bodyPr>
                    <a:p>
                      <a:pPr>
                        <a:lnSpc>
                          <a:spcPct val="100000"/>
                        </a:lnSpc>
                        <a:buNone/>
                      </a:pPr>
                      <a:r>
                        <a:rPr b="0" lang="en-PH" sz="1800" spc="-1" strike="noStrike">
                          <a:latin typeface="Lato"/>
                        </a:rPr>
                        <a:t>4.</a:t>
                      </a:r>
                      <a:endParaRPr b="0" lang="en-PH" sz="18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umrgbenest</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submergent</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600" spc="-1" strike="noStrike">
                          <a:latin typeface="Lato"/>
                        </a:rPr>
                        <a:t>Aquatic plants that are completely underwater.</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r h="721440">
                <a:tc>
                  <a:txBody>
                    <a:bodyPr lIns="90000" rIns="90000" anchor="ctr">
                      <a:noAutofit/>
                    </a:bodyPr>
                    <a:p>
                      <a:pPr>
                        <a:lnSpc>
                          <a:spcPct val="100000"/>
                        </a:lnSpc>
                        <a:buNone/>
                      </a:pPr>
                      <a:r>
                        <a:rPr b="0" lang="en-PH" sz="1800" spc="-1" strike="noStrike">
                          <a:latin typeface="Lato"/>
                        </a:rPr>
                        <a:t>5.</a:t>
                      </a:r>
                      <a:endParaRPr b="0" lang="en-PH" sz="18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tmgeerne</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gn="ctr">
                        <a:lnSpc>
                          <a:spcPct val="100000"/>
                        </a:lnSpc>
                        <a:buNone/>
                      </a:pPr>
                      <a:r>
                        <a:rPr b="0" lang="en-PH" sz="1600" spc="-1" strike="noStrike">
                          <a:latin typeface="Lato"/>
                        </a:rPr>
                        <a:t>emergent</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chor="ctr">
                      <a:noAutofit/>
                    </a:bodyPr>
                    <a:p>
                      <a:pPr>
                        <a:lnSpc>
                          <a:spcPct val="100000"/>
                        </a:lnSpc>
                        <a:buNone/>
                      </a:pPr>
                      <a:r>
                        <a:rPr b="0" lang="en-PH" sz="1600" spc="-1" strike="noStrike">
                          <a:latin typeface="Lato"/>
                        </a:rPr>
                        <a:t>Aquatic plants that grow on shorelines of</a:t>
                      </a:r>
                      <a:endParaRPr b="0" lang="en-PH" sz="1600" spc="-1" strike="noStrike">
                        <a:latin typeface="Lato"/>
                      </a:endParaRPr>
                    </a:p>
                    <a:p>
                      <a:pPr>
                        <a:lnSpc>
                          <a:spcPct val="100000"/>
                        </a:lnSpc>
                        <a:buNone/>
                      </a:pPr>
                      <a:r>
                        <a:rPr b="0" lang="en-PH" sz="1600" spc="-1" strike="noStrike">
                          <a:latin typeface="Lato"/>
                        </a:rPr>
                        <a:t>bodies of water.</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323" name=""/>
          <p:cNvSpPr txBox="1"/>
          <p:nvPr/>
        </p:nvSpPr>
        <p:spPr>
          <a:xfrm>
            <a:off x="5086800" y="1440000"/>
            <a:ext cx="2018520" cy="45036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rPr>
              <a:t>Answer Key</a:t>
            </a:r>
            <a:endParaRPr b="1" lang="en-PH" sz="2000" spc="-1" strike="noStrike">
              <a:solidFill>
                <a:srgbClr val="c9211e"/>
              </a:solidFill>
              <a:latin typeface="Lato"/>
            </a:endParaRPr>
          </a:p>
        </p:txBody>
      </p:sp>
      <p:sp>
        <p:nvSpPr>
          <p:cNvPr id="324" name=""/>
          <p:cNvSpPr txBox="1"/>
          <p:nvPr/>
        </p:nvSpPr>
        <p:spPr>
          <a:xfrm>
            <a:off x="2945880" y="540000"/>
            <a:ext cx="6300000" cy="73548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Adaptation of Aquatic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759</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2023-07-11T09:27:49Z</dcterms:modified>
  <cp:revision>102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