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5.png" ContentType="image/png"/>
  <Override PartName="/ppt/media/image20.png" ContentType="image/png"/>
  <Override PartName="/ppt/media/image27.png" ContentType="image/png"/>
  <Override PartName="/ppt/media/image25.png" ContentType="image/png"/>
  <Override PartName="/ppt/media/image19.png" ContentType="image/png"/>
  <Override PartName="/ppt/media/image26.png" ContentType="image/png"/>
  <Override PartName="/ppt/media/image28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fld id="{BDD97803-FC96-4A23-BA57-4BCC194B9E19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7/21/23</a:t>
            </a:fld>
            <a:endParaRPr b="0" lang="en-PH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PH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AA5701AF-46FA-48BC-8D81-4FBD4E38EC46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2"/>
          <p:cNvSpPr/>
          <p:nvPr/>
        </p:nvSpPr>
        <p:spPr>
          <a:xfrm>
            <a:off x="0" y="0"/>
            <a:ext cx="18285840" cy="10284840"/>
          </a:xfrm>
          <a:custGeom>
            <a:avLst/>
            <a:gdLst/>
            <a:ahLst/>
            <a:rect l="l" t="t" r="r" b="b"/>
            <a:pathLst>
              <a:path w="18286200" h="10285200">
                <a:moveTo>
                  <a:pt x="0" y="0"/>
                </a:moveTo>
                <a:lnTo>
                  <a:pt x="18286200" y="0"/>
                </a:lnTo>
                <a:lnTo>
                  <a:pt x="18286200" y="10285200"/>
                </a:lnTo>
                <a:lnTo>
                  <a:pt x="0" y="1028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Freeform 3"/>
          <p:cNvSpPr/>
          <p:nvPr/>
        </p:nvSpPr>
        <p:spPr>
          <a:xfrm>
            <a:off x="0" y="0"/>
            <a:ext cx="18273960" cy="10272960"/>
          </a:xfrm>
          <a:custGeom>
            <a:avLst/>
            <a:gdLst/>
            <a:ahLst/>
            <a:rect l="l" t="t" r="r" b="b"/>
            <a:pathLst>
              <a:path w="18274320" h="10273320">
                <a:moveTo>
                  <a:pt x="0" y="0"/>
                </a:moveTo>
                <a:lnTo>
                  <a:pt x="18274320" y="0"/>
                </a:lnTo>
                <a:lnTo>
                  <a:pt x="18274320" y="10273320"/>
                </a:lnTo>
                <a:lnTo>
                  <a:pt x="0" y="102733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3" name="Group 4"/>
          <p:cNvGrpSpPr/>
          <p:nvPr/>
        </p:nvGrpSpPr>
        <p:grpSpPr>
          <a:xfrm>
            <a:off x="499680" y="2701800"/>
            <a:ext cx="4184640" cy="4184640"/>
            <a:chOff x="499680" y="2701800"/>
            <a:chExt cx="4184640" cy="4184640"/>
          </a:xfrm>
        </p:grpSpPr>
        <p:sp>
          <p:nvSpPr>
            <p:cNvPr id="44" name="Freeform 5"/>
            <p:cNvSpPr/>
            <p:nvPr/>
          </p:nvSpPr>
          <p:spPr>
            <a:xfrm>
              <a:off x="499680" y="2701800"/>
              <a:ext cx="4184640" cy="4184640"/>
            </a:xfrm>
            <a:custGeom>
              <a:avLst/>
              <a:gdLst/>
              <a:ahLst/>
              <a:rect l="l" t="t" r="r" b="b"/>
              <a:pathLst>
                <a:path w="5579999" h="5579999">
                  <a:moveTo>
                    <a:pt x="0" y="0"/>
                  </a:moveTo>
                  <a:lnTo>
                    <a:pt x="5579999" y="0"/>
                  </a:lnTo>
                  <a:lnTo>
                    <a:pt x="5579999" y="5579999"/>
                  </a:lnTo>
                  <a:lnTo>
                    <a:pt x="0" y="557999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5" name="Freeform 6"/>
          <p:cNvSpPr/>
          <p:nvPr/>
        </p:nvSpPr>
        <p:spPr>
          <a:xfrm>
            <a:off x="5231160" y="2212920"/>
            <a:ext cx="13042440" cy="5779440"/>
          </a:xfrm>
          <a:custGeom>
            <a:avLst/>
            <a:gdLst/>
            <a:ahLst/>
            <a:rect l="l" t="t" r="r" b="b"/>
            <a:pathLst>
              <a:path w="13042800" h="5779800">
                <a:moveTo>
                  <a:pt x="0" y="0"/>
                </a:moveTo>
                <a:lnTo>
                  <a:pt x="13042800" y="0"/>
                </a:lnTo>
                <a:lnTo>
                  <a:pt x="13042800" y="5779800"/>
                </a:lnTo>
                <a:lnTo>
                  <a:pt x="0" y="57798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6" name="Group 7"/>
          <p:cNvGrpSpPr/>
          <p:nvPr/>
        </p:nvGrpSpPr>
        <p:grpSpPr>
          <a:xfrm>
            <a:off x="5231160" y="8006760"/>
            <a:ext cx="13042800" cy="562320"/>
            <a:chOff x="5231160" y="8006760"/>
            <a:chExt cx="13042800" cy="562320"/>
          </a:xfrm>
        </p:grpSpPr>
        <p:sp>
          <p:nvSpPr>
            <p:cNvPr id="47" name="Freeform 8"/>
            <p:cNvSpPr/>
            <p:nvPr/>
          </p:nvSpPr>
          <p:spPr>
            <a:xfrm>
              <a:off x="5231160" y="8006760"/>
              <a:ext cx="13042800" cy="562320"/>
            </a:xfrm>
            <a:custGeom>
              <a:avLst/>
              <a:gdLst/>
              <a:ahLst/>
              <a:rect l="l" t="t" r="r" b="b"/>
              <a:pathLst>
                <a:path w="17390872" h="750189">
                  <a:moveTo>
                    <a:pt x="0" y="0"/>
                  </a:moveTo>
                  <a:lnTo>
                    <a:pt x="17390872" y="0"/>
                  </a:lnTo>
                  <a:lnTo>
                    <a:pt x="17390872" y="750189"/>
                  </a:lnTo>
                  <a:lnTo>
                    <a:pt x="0" y="75018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8" name="TextBox 9"/>
          <p:cNvSpPr/>
          <p:nvPr/>
        </p:nvSpPr>
        <p:spPr>
          <a:xfrm>
            <a:off x="6068160" y="4361040"/>
            <a:ext cx="1104876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480"/>
              </a:lnSpc>
              <a:buNone/>
            </a:pPr>
            <a:r>
              <a:rPr b="0" lang="en-US" sz="5400" spc="-1" strike="noStrike">
                <a:solidFill>
                  <a:srgbClr val="ffffff"/>
                </a:solidFill>
                <a:latin typeface="Lato 1 Heavy"/>
              </a:rPr>
              <a:t>Subsets of a Line</a:t>
            </a:r>
            <a:endParaRPr b="0" lang="en-PH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2"/>
          <p:cNvGrpSpPr/>
          <p:nvPr/>
        </p:nvGrpSpPr>
        <p:grpSpPr>
          <a:xfrm>
            <a:off x="0" y="9364320"/>
            <a:ext cx="18274320" cy="938520"/>
            <a:chOff x="0" y="9364320"/>
            <a:chExt cx="18274320" cy="938520"/>
          </a:xfrm>
        </p:grpSpPr>
        <p:sp>
          <p:nvSpPr>
            <p:cNvPr id="50" name="Freeform 3"/>
            <p:cNvSpPr/>
            <p:nvPr/>
          </p:nvSpPr>
          <p:spPr>
            <a:xfrm>
              <a:off x="0" y="9364320"/>
              <a:ext cx="18274320" cy="938520"/>
            </a:xfrm>
            <a:custGeom>
              <a:avLst/>
              <a:gdLst/>
              <a:ahLst/>
              <a:rect l="l" t="t" r="r" b="b"/>
              <a:pathLst>
                <a:path w="24366220" h="1251839">
                  <a:moveTo>
                    <a:pt x="0" y="0"/>
                  </a:moveTo>
                  <a:lnTo>
                    <a:pt x="24366220" y="0"/>
                  </a:lnTo>
                  <a:lnTo>
                    <a:pt x="24366220" y="1251839"/>
                  </a:lnTo>
                  <a:lnTo>
                    <a:pt x="0" y="12518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" name="Freeform 4"/>
          <p:cNvSpPr/>
          <p:nvPr/>
        </p:nvSpPr>
        <p:spPr>
          <a:xfrm>
            <a:off x="16303320" y="0"/>
            <a:ext cx="1441800" cy="1441800"/>
          </a:xfrm>
          <a:custGeom>
            <a:avLst/>
            <a:gdLst/>
            <a:ahLst/>
            <a:rect l="l" t="t" r="r" b="b"/>
            <a:pathLst>
              <a:path w="1442160" h="1442160">
                <a:moveTo>
                  <a:pt x="0" y="0"/>
                </a:moveTo>
                <a:lnTo>
                  <a:pt x="1442160" y="0"/>
                </a:lnTo>
                <a:lnTo>
                  <a:pt x="1442160" y="1442160"/>
                </a:lnTo>
                <a:lnTo>
                  <a:pt x="0" y="14421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2" name="Group 5"/>
          <p:cNvGrpSpPr/>
          <p:nvPr/>
        </p:nvGrpSpPr>
        <p:grpSpPr>
          <a:xfrm>
            <a:off x="16286040" y="-96840"/>
            <a:ext cx="1537920" cy="1537920"/>
            <a:chOff x="16286040" y="-96840"/>
            <a:chExt cx="1537920" cy="1537920"/>
          </a:xfrm>
        </p:grpSpPr>
        <p:sp>
          <p:nvSpPr>
            <p:cNvPr id="53" name="Freeform 6"/>
            <p:cNvSpPr/>
            <p:nvPr/>
          </p:nvSpPr>
          <p:spPr>
            <a:xfrm>
              <a:off x="16286040" y="-96840"/>
              <a:ext cx="1537920" cy="1537920"/>
            </a:xfrm>
            <a:custGeom>
              <a:avLst/>
              <a:gdLst/>
              <a:ahLst/>
              <a:rect l="l" t="t" r="r" b="b"/>
              <a:pathLst>
                <a:path w="2051050" h="2051050">
                  <a:moveTo>
                    <a:pt x="0" y="0"/>
                  </a:moveTo>
                  <a:lnTo>
                    <a:pt x="2051050" y="0"/>
                  </a:lnTo>
                  <a:lnTo>
                    <a:pt x="2051050" y="2051050"/>
                  </a:lnTo>
                  <a:lnTo>
                    <a:pt x="0" y="205105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4" name="Group 7"/>
          <p:cNvGrpSpPr/>
          <p:nvPr/>
        </p:nvGrpSpPr>
        <p:grpSpPr>
          <a:xfrm>
            <a:off x="0" y="0"/>
            <a:ext cx="3780000" cy="938520"/>
            <a:chOff x="0" y="0"/>
            <a:chExt cx="3780000" cy="938520"/>
          </a:xfrm>
        </p:grpSpPr>
        <p:sp>
          <p:nvSpPr>
            <p:cNvPr id="55" name="Freeform 8"/>
            <p:cNvSpPr/>
            <p:nvPr/>
          </p:nvSpPr>
          <p:spPr>
            <a:xfrm>
              <a:off x="0" y="0"/>
              <a:ext cx="3780000" cy="938520"/>
            </a:xfrm>
            <a:custGeom>
              <a:avLst/>
              <a:gdLst/>
              <a:ahLst/>
              <a:rect l="l" t="t" r="r" b="b"/>
              <a:pathLst>
                <a:path w="4680182" h="1251839">
                  <a:moveTo>
                    <a:pt x="0" y="0"/>
                  </a:moveTo>
                  <a:lnTo>
                    <a:pt x="4680182" y="0"/>
                  </a:lnTo>
                  <a:lnTo>
                    <a:pt x="4680182" y="1251839"/>
                  </a:lnTo>
                  <a:lnTo>
                    <a:pt x="0" y="12518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6" name="TextBox 9"/>
          <p:cNvSpPr/>
          <p:nvPr/>
        </p:nvSpPr>
        <p:spPr>
          <a:xfrm>
            <a:off x="368280" y="905040"/>
            <a:ext cx="8475840" cy="68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</a:rPr>
              <a:t>Definition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</a:rPr>
              <a:t>      </a:t>
            </a:r>
            <a:r>
              <a:rPr b="0" lang="en-US" sz="2000" spc="-1" strike="noStrike">
                <a:solidFill>
                  <a:srgbClr val="000000"/>
                </a:solidFill>
                <a:latin typeface="Lato 2"/>
              </a:rPr>
              <a:t>The segment with endpoints P and Q, denoted by PQ, is the set consisting of distinct points P and Q and all points in between P and Q.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</a:rPr>
              <a:t>     </a:t>
            </a:r>
            <a:r>
              <a:rPr b="0" lang="en-US" sz="2000" spc="-1" strike="noStrike">
                <a:solidFill>
                  <a:srgbClr val="000000"/>
                </a:solidFill>
                <a:latin typeface="Lato 2"/>
              </a:rPr>
              <a:t>Ray PQ is the set of points consisting of PQ and all points R such that Q is between P and R. P is called the endpoint of the ray. The symbol PQ is used to name ray PQ.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57" name="Freeform 10"/>
          <p:cNvSpPr/>
          <p:nvPr/>
        </p:nvSpPr>
        <p:spPr>
          <a:xfrm>
            <a:off x="270360" y="1593720"/>
            <a:ext cx="7648920" cy="1213920"/>
          </a:xfrm>
          <a:custGeom>
            <a:avLst/>
            <a:gdLst/>
            <a:ahLst/>
            <a:rect l="l" t="t" r="r" b="b"/>
            <a:pathLst>
              <a:path w="7649171" h="1214277">
                <a:moveTo>
                  <a:pt x="0" y="0"/>
                </a:moveTo>
                <a:lnTo>
                  <a:pt x="7649171" y="0"/>
                </a:lnTo>
                <a:lnTo>
                  <a:pt x="7649171" y="1214277"/>
                </a:lnTo>
                <a:lnTo>
                  <a:pt x="0" y="121427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Freeform 11"/>
          <p:cNvSpPr/>
          <p:nvPr/>
        </p:nvSpPr>
        <p:spPr>
          <a:xfrm>
            <a:off x="766080" y="4471200"/>
            <a:ext cx="6879240" cy="1189080"/>
          </a:xfrm>
          <a:custGeom>
            <a:avLst/>
            <a:gdLst/>
            <a:ahLst/>
            <a:rect l="l" t="t" r="r" b="b"/>
            <a:pathLst>
              <a:path w="6879736" h="1189520">
                <a:moveTo>
                  <a:pt x="0" y="0"/>
                </a:moveTo>
                <a:lnTo>
                  <a:pt x="6879736" y="0"/>
                </a:lnTo>
                <a:lnTo>
                  <a:pt x="6879736" y="1189520"/>
                </a:lnTo>
                <a:lnTo>
                  <a:pt x="0" y="11895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Freeform 12"/>
          <p:cNvSpPr/>
          <p:nvPr/>
        </p:nvSpPr>
        <p:spPr>
          <a:xfrm>
            <a:off x="10514880" y="5476680"/>
            <a:ext cx="6131160" cy="966240"/>
          </a:xfrm>
          <a:custGeom>
            <a:avLst/>
            <a:gdLst/>
            <a:ahLst/>
            <a:rect l="l" t="t" r="r" b="b"/>
            <a:pathLst>
              <a:path w="6131663" h="966529">
                <a:moveTo>
                  <a:pt x="0" y="0"/>
                </a:moveTo>
                <a:lnTo>
                  <a:pt x="6131663" y="0"/>
                </a:lnTo>
                <a:lnTo>
                  <a:pt x="6131663" y="966529"/>
                </a:lnTo>
                <a:lnTo>
                  <a:pt x="0" y="96652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TextBox 13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1" name="TextBox 14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2" name="TextBox 15"/>
          <p:cNvSpPr/>
          <p:nvPr/>
        </p:nvSpPr>
        <p:spPr>
          <a:xfrm>
            <a:off x="368280" y="205560"/>
            <a:ext cx="55782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2 Bold Italics"/>
              </a:rPr>
              <a:t>Subsets of a Line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63" name="TextBox 16"/>
          <p:cNvSpPr/>
          <p:nvPr/>
        </p:nvSpPr>
        <p:spPr>
          <a:xfrm>
            <a:off x="9337320" y="1460520"/>
            <a:ext cx="8486640" cy="731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 Bold"/>
              </a:rPr>
              <a:t>Example: Terms Related to Lines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</a:rPr>
              <a:t>Point E is between Q and D. Which of the following is true?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</a:rPr>
              <a:t>a. Q, E, and D are collinear.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</a:rPr>
              <a:t>b. QD and DQ are the same.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</a:rPr>
              <a:t>c. EQ is the same as ED.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</a:rPr>
              <a:t>Draw the figure.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</a:rPr>
              <a:t>a. True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</a:rPr>
              <a:t>b. True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</a:rPr>
              <a:t>c. False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2"/>
          <p:cNvGrpSpPr/>
          <p:nvPr/>
        </p:nvGrpSpPr>
        <p:grpSpPr>
          <a:xfrm>
            <a:off x="0" y="9364320"/>
            <a:ext cx="18274320" cy="938520"/>
            <a:chOff x="0" y="9364320"/>
            <a:chExt cx="18274320" cy="938520"/>
          </a:xfrm>
        </p:grpSpPr>
        <p:sp>
          <p:nvSpPr>
            <p:cNvPr id="65" name="Freeform 3"/>
            <p:cNvSpPr/>
            <p:nvPr/>
          </p:nvSpPr>
          <p:spPr>
            <a:xfrm>
              <a:off x="0" y="9364320"/>
              <a:ext cx="18274320" cy="938520"/>
            </a:xfrm>
            <a:custGeom>
              <a:avLst/>
              <a:gdLst/>
              <a:ahLst/>
              <a:rect l="l" t="t" r="r" b="b"/>
              <a:pathLst>
                <a:path w="24366220" h="1251839">
                  <a:moveTo>
                    <a:pt x="0" y="0"/>
                  </a:moveTo>
                  <a:lnTo>
                    <a:pt x="24366220" y="0"/>
                  </a:lnTo>
                  <a:lnTo>
                    <a:pt x="24366220" y="1251839"/>
                  </a:lnTo>
                  <a:lnTo>
                    <a:pt x="0" y="12518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6" name="Freeform 4"/>
          <p:cNvSpPr/>
          <p:nvPr/>
        </p:nvSpPr>
        <p:spPr>
          <a:xfrm>
            <a:off x="16303320" y="0"/>
            <a:ext cx="1441800" cy="1441800"/>
          </a:xfrm>
          <a:custGeom>
            <a:avLst/>
            <a:gdLst/>
            <a:ahLst/>
            <a:rect l="l" t="t" r="r" b="b"/>
            <a:pathLst>
              <a:path w="1442160" h="1442160">
                <a:moveTo>
                  <a:pt x="0" y="0"/>
                </a:moveTo>
                <a:lnTo>
                  <a:pt x="1442160" y="0"/>
                </a:lnTo>
                <a:lnTo>
                  <a:pt x="1442160" y="1442160"/>
                </a:lnTo>
                <a:lnTo>
                  <a:pt x="0" y="14421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7" name="Group 5"/>
          <p:cNvGrpSpPr/>
          <p:nvPr/>
        </p:nvGrpSpPr>
        <p:grpSpPr>
          <a:xfrm>
            <a:off x="16286040" y="-96840"/>
            <a:ext cx="1537920" cy="1537920"/>
            <a:chOff x="16286040" y="-96840"/>
            <a:chExt cx="1537920" cy="1537920"/>
          </a:xfrm>
        </p:grpSpPr>
        <p:sp>
          <p:nvSpPr>
            <p:cNvPr id="68" name="Freeform 6"/>
            <p:cNvSpPr/>
            <p:nvPr/>
          </p:nvSpPr>
          <p:spPr>
            <a:xfrm>
              <a:off x="16286040" y="-96840"/>
              <a:ext cx="1537920" cy="1537920"/>
            </a:xfrm>
            <a:custGeom>
              <a:avLst/>
              <a:gdLst/>
              <a:ahLst/>
              <a:rect l="l" t="t" r="r" b="b"/>
              <a:pathLst>
                <a:path w="2051050" h="2051050">
                  <a:moveTo>
                    <a:pt x="0" y="0"/>
                  </a:moveTo>
                  <a:lnTo>
                    <a:pt x="2051050" y="0"/>
                  </a:lnTo>
                  <a:lnTo>
                    <a:pt x="2051050" y="2051050"/>
                  </a:lnTo>
                  <a:lnTo>
                    <a:pt x="0" y="205105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9" name="Group 7"/>
          <p:cNvGrpSpPr/>
          <p:nvPr/>
        </p:nvGrpSpPr>
        <p:grpSpPr>
          <a:xfrm>
            <a:off x="0" y="0"/>
            <a:ext cx="3600000" cy="938520"/>
            <a:chOff x="0" y="0"/>
            <a:chExt cx="3600000" cy="938520"/>
          </a:xfrm>
        </p:grpSpPr>
        <p:sp>
          <p:nvSpPr>
            <p:cNvPr id="70" name="Freeform 8"/>
            <p:cNvSpPr/>
            <p:nvPr/>
          </p:nvSpPr>
          <p:spPr>
            <a:xfrm>
              <a:off x="0" y="0"/>
              <a:ext cx="3600000" cy="938520"/>
            </a:xfrm>
            <a:custGeom>
              <a:avLst/>
              <a:gdLst/>
              <a:ahLst/>
              <a:rect l="l" t="t" r="r" b="b"/>
              <a:pathLst>
                <a:path w="4680182" h="1251839">
                  <a:moveTo>
                    <a:pt x="0" y="0"/>
                  </a:moveTo>
                  <a:lnTo>
                    <a:pt x="4680182" y="0"/>
                  </a:lnTo>
                  <a:lnTo>
                    <a:pt x="4680182" y="1251839"/>
                  </a:lnTo>
                  <a:lnTo>
                    <a:pt x="0" y="12518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1" name="Freeform 9"/>
          <p:cNvSpPr/>
          <p:nvPr/>
        </p:nvSpPr>
        <p:spPr>
          <a:xfrm>
            <a:off x="3511080" y="1647720"/>
            <a:ext cx="11265480" cy="7663320"/>
          </a:xfrm>
          <a:custGeom>
            <a:avLst/>
            <a:gdLst/>
            <a:ahLst/>
            <a:rect l="l" t="t" r="r" b="b"/>
            <a:pathLst>
              <a:path w="11265698" h="7663740">
                <a:moveTo>
                  <a:pt x="0" y="0"/>
                </a:moveTo>
                <a:lnTo>
                  <a:pt x="11265698" y="0"/>
                </a:lnTo>
                <a:lnTo>
                  <a:pt x="11265698" y="7663740"/>
                </a:lnTo>
                <a:lnTo>
                  <a:pt x="0" y="766374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TextBox 10"/>
          <p:cNvSpPr/>
          <p:nvPr/>
        </p:nvSpPr>
        <p:spPr>
          <a:xfrm>
            <a:off x="1258200" y="1114200"/>
            <a:ext cx="157712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 Bold"/>
              </a:rPr>
              <a:t>Definition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73" name="TextBox 11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4" name="TextBox 12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5" name="TextBox 13"/>
          <p:cNvSpPr/>
          <p:nvPr/>
        </p:nvSpPr>
        <p:spPr>
          <a:xfrm>
            <a:off x="368280" y="205560"/>
            <a:ext cx="55782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2 Bold Italics"/>
              </a:rPr>
              <a:t>Subsets of a Line</a:t>
            </a:r>
            <a:endParaRPr b="0" lang="en-PH" sz="3000" spc="-1" strike="noStrike">
              <a:latin typeface="Arial"/>
            </a:endParaRPr>
          </a:p>
        </p:txBody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2"/>
          <p:cNvGrpSpPr/>
          <p:nvPr/>
        </p:nvGrpSpPr>
        <p:grpSpPr>
          <a:xfrm>
            <a:off x="0" y="9364320"/>
            <a:ext cx="18274320" cy="938520"/>
            <a:chOff x="0" y="9364320"/>
            <a:chExt cx="18274320" cy="938520"/>
          </a:xfrm>
        </p:grpSpPr>
        <p:sp>
          <p:nvSpPr>
            <p:cNvPr id="77" name="Freeform 3"/>
            <p:cNvSpPr/>
            <p:nvPr/>
          </p:nvSpPr>
          <p:spPr>
            <a:xfrm>
              <a:off x="0" y="9364320"/>
              <a:ext cx="18274320" cy="938520"/>
            </a:xfrm>
            <a:custGeom>
              <a:avLst/>
              <a:gdLst/>
              <a:ahLst/>
              <a:rect l="l" t="t" r="r" b="b"/>
              <a:pathLst>
                <a:path w="24366220" h="1251839">
                  <a:moveTo>
                    <a:pt x="0" y="0"/>
                  </a:moveTo>
                  <a:lnTo>
                    <a:pt x="24366220" y="0"/>
                  </a:lnTo>
                  <a:lnTo>
                    <a:pt x="24366220" y="1251839"/>
                  </a:lnTo>
                  <a:lnTo>
                    <a:pt x="0" y="12518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8" name="Freeform 4"/>
          <p:cNvSpPr/>
          <p:nvPr/>
        </p:nvSpPr>
        <p:spPr>
          <a:xfrm>
            <a:off x="16303320" y="0"/>
            <a:ext cx="1441800" cy="1441800"/>
          </a:xfrm>
          <a:custGeom>
            <a:avLst/>
            <a:gdLst/>
            <a:ahLst/>
            <a:rect l="l" t="t" r="r" b="b"/>
            <a:pathLst>
              <a:path w="1442160" h="1442160">
                <a:moveTo>
                  <a:pt x="0" y="0"/>
                </a:moveTo>
                <a:lnTo>
                  <a:pt x="1442160" y="0"/>
                </a:lnTo>
                <a:lnTo>
                  <a:pt x="1442160" y="1442160"/>
                </a:lnTo>
                <a:lnTo>
                  <a:pt x="0" y="14421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9" name="Group 5"/>
          <p:cNvGrpSpPr/>
          <p:nvPr/>
        </p:nvGrpSpPr>
        <p:grpSpPr>
          <a:xfrm>
            <a:off x="16286040" y="-96840"/>
            <a:ext cx="1537920" cy="1537920"/>
            <a:chOff x="16286040" y="-96840"/>
            <a:chExt cx="1537920" cy="1537920"/>
          </a:xfrm>
        </p:grpSpPr>
        <p:sp>
          <p:nvSpPr>
            <p:cNvPr id="80" name="Freeform 6"/>
            <p:cNvSpPr/>
            <p:nvPr/>
          </p:nvSpPr>
          <p:spPr>
            <a:xfrm>
              <a:off x="16286040" y="-96840"/>
              <a:ext cx="1537920" cy="1537920"/>
            </a:xfrm>
            <a:custGeom>
              <a:avLst/>
              <a:gdLst/>
              <a:ahLst/>
              <a:rect l="l" t="t" r="r" b="b"/>
              <a:pathLst>
                <a:path w="2051050" h="2051050">
                  <a:moveTo>
                    <a:pt x="0" y="0"/>
                  </a:moveTo>
                  <a:lnTo>
                    <a:pt x="2051050" y="0"/>
                  </a:lnTo>
                  <a:lnTo>
                    <a:pt x="2051050" y="2051050"/>
                  </a:lnTo>
                  <a:lnTo>
                    <a:pt x="0" y="205105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1" name="Freeform 7"/>
          <p:cNvSpPr/>
          <p:nvPr/>
        </p:nvSpPr>
        <p:spPr>
          <a:xfrm>
            <a:off x="1353960" y="2439720"/>
            <a:ext cx="6534720" cy="2373120"/>
          </a:xfrm>
          <a:custGeom>
            <a:avLst/>
            <a:gdLst/>
            <a:ahLst/>
            <a:rect l="l" t="t" r="r" b="b"/>
            <a:pathLst>
              <a:path w="6535250" h="2373328">
                <a:moveTo>
                  <a:pt x="0" y="0"/>
                </a:moveTo>
                <a:lnTo>
                  <a:pt x="6535250" y="0"/>
                </a:lnTo>
                <a:lnTo>
                  <a:pt x="6535250" y="2373328"/>
                </a:lnTo>
                <a:lnTo>
                  <a:pt x="0" y="23733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Freeform 8"/>
          <p:cNvSpPr/>
          <p:nvPr/>
        </p:nvSpPr>
        <p:spPr>
          <a:xfrm>
            <a:off x="1401480" y="4487040"/>
            <a:ext cx="5422680" cy="2099880"/>
          </a:xfrm>
          <a:custGeom>
            <a:avLst/>
            <a:gdLst/>
            <a:ahLst/>
            <a:rect l="l" t="t" r="r" b="b"/>
            <a:pathLst>
              <a:path w="5423040" h="2100352">
                <a:moveTo>
                  <a:pt x="0" y="0"/>
                </a:moveTo>
                <a:lnTo>
                  <a:pt x="5423040" y="0"/>
                </a:lnTo>
                <a:lnTo>
                  <a:pt x="5423040" y="2100353"/>
                </a:lnTo>
                <a:lnTo>
                  <a:pt x="0" y="210035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TextBox 9"/>
          <p:cNvSpPr/>
          <p:nvPr/>
        </p:nvSpPr>
        <p:spPr>
          <a:xfrm>
            <a:off x="368280" y="281880"/>
            <a:ext cx="150411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2 Bold Italic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84" name="TextBox 10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5" name="TextBox 11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6" name="TextBox 12"/>
          <p:cNvSpPr/>
          <p:nvPr/>
        </p:nvSpPr>
        <p:spPr>
          <a:xfrm>
            <a:off x="609120" y="858600"/>
            <a:ext cx="1504116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</a:rPr>
              <a:t>Determine whether the following statements are true or false. Write </a:t>
            </a:r>
            <a:r>
              <a:rPr b="0" lang="en-US" sz="2000" spc="-1" strike="noStrike">
                <a:solidFill>
                  <a:srgbClr val="000000"/>
                </a:solidFill>
                <a:latin typeface="Lato 2 Bold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Lato 2"/>
              </a:rPr>
              <a:t> if it is true and write </a:t>
            </a:r>
            <a:r>
              <a:rPr b="0" lang="en-US" sz="2000" spc="-1" strike="noStrike">
                <a:solidFill>
                  <a:srgbClr val="000000"/>
                </a:solidFill>
                <a:latin typeface="Lato 2 Bold"/>
              </a:rPr>
              <a:t>F</a:t>
            </a:r>
            <a:r>
              <a:rPr b="0" lang="en-US" sz="2000" spc="-1" strike="noStrike">
                <a:solidFill>
                  <a:srgbClr val="000000"/>
                </a:solidFill>
                <a:latin typeface="Lato 2"/>
              </a:rPr>
              <a:t> if it is false.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 Bold Italics"/>
              </a:rPr>
              <a:t>If point I is between S and R, then: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2"/>
          <p:cNvGrpSpPr/>
          <p:nvPr/>
        </p:nvGrpSpPr>
        <p:grpSpPr>
          <a:xfrm>
            <a:off x="0" y="9364320"/>
            <a:ext cx="18274320" cy="938520"/>
            <a:chOff x="0" y="9364320"/>
            <a:chExt cx="18274320" cy="938520"/>
          </a:xfrm>
        </p:grpSpPr>
        <p:sp>
          <p:nvSpPr>
            <p:cNvPr id="88" name="Freeform 3"/>
            <p:cNvSpPr/>
            <p:nvPr/>
          </p:nvSpPr>
          <p:spPr>
            <a:xfrm>
              <a:off x="0" y="9364320"/>
              <a:ext cx="18274320" cy="938520"/>
            </a:xfrm>
            <a:custGeom>
              <a:avLst/>
              <a:gdLst/>
              <a:ahLst/>
              <a:rect l="l" t="t" r="r" b="b"/>
              <a:pathLst>
                <a:path w="24366220" h="1251839">
                  <a:moveTo>
                    <a:pt x="0" y="0"/>
                  </a:moveTo>
                  <a:lnTo>
                    <a:pt x="24366220" y="0"/>
                  </a:lnTo>
                  <a:lnTo>
                    <a:pt x="24366220" y="1251839"/>
                  </a:lnTo>
                  <a:lnTo>
                    <a:pt x="0" y="12518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9" name="Freeform 4"/>
          <p:cNvSpPr/>
          <p:nvPr/>
        </p:nvSpPr>
        <p:spPr>
          <a:xfrm>
            <a:off x="16303320" y="0"/>
            <a:ext cx="1441800" cy="1441800"/>
          </a:xfrm>
          <a:custGeom>
            <a:avLst/>
            <a:gdLst/>
            <a:ahLst/>
            <a:rect l="l" t="t" r="r" b="b"/>
            <a:pathLst>
              <a:path w="1442160" h="1442160">
                <a:moveTo>
                  <a:pt x="0" y="0"/>
                </a:moveTo>
                <a:lnTo>
                  <a:pt x="1442160" y="0"/>
                </a:lnTo>
                <a:lnTo>
                  <a:pt x="1442160" y="1442160"/>
                </a:lnTo>
                <a:lnTo>
                  <a:pt x="0" y="14421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0" name="Group 5"/>
          <p:cNvGrpSpPr/>
          <p:nvPr/>
        </p:nvGrpSpPr>
        <p:grpSpPr>
          <a:xfrm>
            <a:off x="16286040" y="-96840"/>
            <a:ext cx="1537920" cy="1537920"/>
            <a:chOff x="16286040" y="-96840"/>
            <a:chExt cx="1537920" cy="1537920"/>
          </a:xfrm>
        </p:grpSpPr>
        <p:sp>
          <p:nvSpPr>
            <p:cNvPr id="91" name="Freeform 6"/>
            <p:cNvSpPr/>
            <p:nvPr/>
          </p:nvSpPr>
          <p:spPr>
            <a:xfrm>
              <a:off x="16286040" y="-96840"/>
              <a:ext cx="1537920" cy="1537920"/>
            </a:xfrm>
            <a:custGeom>
              <a:avLst/>
              <a:gdLst/>
              <a:ahLst/>
              <a:rect l="l" t="t" r="r" b="b"/>
              <a:pathLst>
                <a:path w="2051050" h="2051050">
                  <a:moveTo>
                    <a:pt x="0" y="0"/>
                  </a:moveTo>
                  <a:lnTo>
                    <a:pt x="2051050" y="0"/>
                  </a:lnTo>
                  <a:lnTo>
                    <a:pt x="2051050" y="2051050"/>
                  </a:lnTo>
                  <a:lnTo>
                    <a:pt x="0" y="205105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2" name="Freeform 7"/>
          <p:cNvSpPr/>
          <p:nvPr/>
        </p:nvSpPr>
        <p:spPr>
          <a:xfrm>
            <a:off x="1353960" y="2439720"/>
            <a:ext cx="6534720" cy="2373120"/>
          </a:xfrm>
          <a:custGeom>
            <a:avLst/>
            <a:gdLst/>
            <a:ahLst/>
            <a:rect l="l" t="t" r="r" b="b"/>
            <a:pathLst>
              <a:path w="6535250" h="2373328">
                <a:moveTo>
                  <a:pt x="0" y="0"/>
                </a:moveTo>
                <a:lnTo>
                  <a:pt x="6535250" y="0"/>
                </a:lnTo>
                <a:lnTo>
                  <a:pt x="6535250" y="2373328"/>
                </a:lnTo>
                <a:lnTo>
                  <a:pt x="0" y="23733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Freeform 8"/>
          <p:cNvSpPr/>
          <p:nvPr/>
        </p:nvSpPr>
        <p:spPr>
          <a:xfrm>
            <a:off x="1401480" y="4487040"/>
            <a:ext cx="5422680" cy="2099880"/>
          </a:xfrm>
          <a:custGeom>
            <a:avLst/>
            <a:gdLst/>
            <a:ahLst/>
            <a:rect l="l" t="t" r="r" b="b"/>
            <a:pathLst>
              <a:path w="5423040" h="2100352">
                <a:moveTo>
                  <a:pt x="0" y="0"/>
                </a:moveTo>
                <a:lnTo>
                  <a:pt x="5423040" y="0"/>
                </a:lnTo>
                <a:lnTo>
                  <a:pt x="5423040" y="2100353"/>
                </a:lnTo>
                <a:lnTo>
                  <a:pt x="0" y="210035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TextBox 9"/>
          <p:cNvSpPr/>
          <p:nvPr/>
        </p:nvSpPr>
        <p:spPr>
          <a:xfrm>
            <a:off x="368280" y="281880"/>
            <a:ext cx="150411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2 Bold Italics"/>
              </a:rPr>
              <a:t>Activity: ANSWER KEY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95" name="TextBox 10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6" name="TextBox 11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7" name="TextBox 12"/>
          <p:cNvSpPr/>
          <p:nvPr/>
        </p:nvSpPr>
        <p:spPr>
          <a:xfrm>
            <a:off x="609120" y="858600"/>
            <a:ext cx="1504116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</a:rPr>
              <a:t>Determine whether the following statements are true or false. Write </a:t>
            </a:r>
            <a:r>
              <a:rPr b="0" lang="en-US" sz="2000" spc="-1" strike="noStrike">
                <a:solidFill>
                  <a:srgbClr val="000000"/>
                </a:solidFill>
                <a:latin typeface="Lato 2 Bold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Lato 2"/>
              </a:rPr>
              <a:t> if it is true and write </a:t>
            </a:r>
            <a:r>
              <a:rPr b="0" lang="en-US" sz="2000" spc="-1" strike="noStrike">
                <a:solidFill>
                  <a:srgbClr val="000000"/>
                </a:solidFill>
                <a:latin typeface="Lato 2 Bold"/>
              </a:rPr>
              <a:t>F</a:t>
            </a:r>
            <a:r>
              <a:rPr b="0" lang="en-US" sz="2000" spc="-1" strike="noStrike">
                <a:solidFill>
                  <a:srgbClr val="000000"/>
                </a:solidFill>
                <a:latin typeface="Lato 2"/>
              </a:rPr>
              <a:t> if it is false.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 Bold Italics"/>
              </a:rPr>
              <a:t>If point I is between S and R, then: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98" name="TextBox 13"/>
          <p:cNvSpPr/>
          <p:nvPr/>
        </p:nvSpPr>
        <p:spPr>
          <a:xfrm>
            <a:off x="15054840" y="5675400"/>
            <a:ext cx="2496600" cy="370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Montserrat Bold"/>
              </a:rPr>
              <a:t>ANSWER KEY</a:t>
            </a:r>
            <a:endParaRPr b="0" lang="en-PH" sz="2700" spc="-1" strike="noStrike">
              <a:latin typeface="Arial"/>
            </a:endParaRPr>
          </a:p>
          <a:p>
            <a:pPr algn="ctr">
              <a:lnSpc>
                <a:spcPts val="324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 algn="ctr"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Montserrat Bold"/>
              </a:rPr>
              <a:t>1. T</a:t>
            </a:r>
            <a:endParaRPr b="0" lang="en-PH" sz="2700" spc="-1" strike="noStrike">
              <a:latin typeface="Arial"/>
            </a:endParaRPr>
          </a:p>
          <a:p>
            <a:pPr algn="ctr"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Montserrat Bold"/>
              </a:rPr>
              <a:t>2. T</a:t>
            </a:r>
            <a:endParaRPr b="0" lang="en-PH" sz="2700" spc="-1" strike="noStrike">
              <a:latin typeface="Arial"/>
            </a:endParaRPr>
          </a:p>
          <a:p>
            <a:pPr algn="ctr"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Montserrat Bold"/>
              </a:rPr>
              <a:t>3. F</a:t>
            </a:r>
            <a:endParaRPr b="0" lang="en-PH" sz="2700" spc="-1" strike="noStrike">
              <a:latin typeface="Arial"/>
            </a:endParaRPr>
          </a:p>
          <a:p>
            <a:pPr algn="ctr"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Montserrat Bold"/>
              </a:rPr>
              <a:t>4. T</a:t>
            </a:r>
            <a:endParaRPr b="0" lang="en-PH" sz="2700" spc="-1" strike="noStrike">
              <a:latin typeface="Arial"/>
            </a:endParaRPr>
          </a:p>
          <a:p>
            <a:pPr algn="ctr"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Montserrat Bold"/>
              </a:rPr>
              <a:t>5. T</a:t>
            </a:r>
            <a:endParaRPr b="0" lang="en-PH" sz="2700" spc="-1" strike="noStrike">
              <a:latin typeface="Arial"/>
            </a:endParaRPr>
          </a:p>
          <a:p>
            <a:pPr algn="ctr"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Montserrat Bold"/>
              </a:rPr>
              <a:t>6. F</a:t>
            </a:r>
            <a:endParaRPr b="0" lang="en-PH" sz="2700" spc="-1" strike="noStrike">
              <a:latin typeface="Arial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2"/>
          <p:cNvGrpSpPr/>
          <p:nvPr/>
        </p:nvGrpSpPr>
        <p:grpSpPr>
          <a:xfrm>
            <a:off x="4133880" y="2263320"/>
            <a:ext cx="9910800" cy="5063040"/>
            <a:chOff x="4133880" y="2263320"/>
            <a:chExt cx="9910800" cy="5063040"/>
          </a:xfrm>
        </p:grpSpPr>
        <p:sp>
          <p:nvSpPr>
            <p:cNvPr id="100" name="Freeform 3"/>
            <p:cNvSpPr/>
            <p:nvPr/>
          </p:nvSpPr>
          <p:spPr>
            <a:xfrm>
              <a:off x="4133880" y="2263320"/>
              <a:ext cx="9910800" cy="5063040"/>
            </a:xfrm>
            <a:custGeom>
              <a:avLst/>
              <a:gdLst/>
              <a:ahLst/>
              <a:rect l="l" t="t" r="r" b="b"/>
              <a:pathLst>
                <a:path w="13214858" h="6751193">
                  <a:moveTo>
                    <a:pt x="0" y="0"/>
                  </a:moveTo>
                  <a:lnTo>
                    <a:pt x="13214858" y="0"/>
                  </a:lnTo>
                  <a:lnTo>
                    <a:pt x="13214858" y="6751193"/>
                  </a:lnTo>
                  <a:lnTo>
                    <a:pt x="0" y="675119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LibreOffice/7.2.5.2$MacOSX_X86_64 LibreOffice_project/499f9727c189e6ef3471021d6132d4c694f357e5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DAFpPR5cwvM</dc:identifier>
  <dc:language>en-PH</dc:language>
  <cp:lastModifiedBy/>
  <dcterms:modified xsi:type="dcterms:W3CDTF">2023-07-21T13:54:36Z</dcterms:modified>
  <cp:revision>2</cp:revision>
  <dc:subject/>
  <dc:title>Subsets of a Line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