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760" cy="68396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0640" cy="2780640"/>
          </a:xfrm>
          <a:prstGeom prst="rect">
            <a:avLst/>
          </a:prstGeom>
          <a:ln w="0">
            <a:noFill/>
          </a:ln>
        </p:spPr>
      </p:pic>
      <p:sp>
        <p:nvSpPr>
          <p:cNvPr id="2" name="Rectangle 5"/>
          <p:cNvSpPr/>
          <p:nvPr/>
        </p:nvSpPr>
        <p:spPr>
          <a:xfrm>
            <a:off x="3487320" y="1475280"/>
            <a:ext cx="8686080" cy="38440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080" cy="3657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760" cy="616680"/>
          </a:xfrm>
          <a:prstGeom prst="rect">
            <a:avLst/>
          </a:prstGeom>
          <a:ln w="0">
            <a:noFill/>
          </a:ln>
        </p:spPr>
      </p:pic>
      <p:sp>
        <p:nvSpPr>
          <p:cNvPr id="43" name="Rectangle 7"/>
          <p:cNvSpPr/>
          <p:nvPr/>
        </p:nvSpPr>
        <p:spPr>
          <a:xfrm>
            <a:off x="10868760" y="0"/>
            <a:ext cx="952200" cy="9522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6280" cy="1016280"/>
          </a:xfrm>
          <a:prstGeom prst="rect">
            <a:avLst/>
          </a:prstGeom>
          <a:ln w="0">
            <a:noFill/>
          </a:ln>
        </p:spPr>
      </p:pic>
      <p:sp>
        <p:nvSpPr>
          <p:cNvPr id="45" name="TextBox 9"/>
          <p:cNvSpPr/>
          <p:nvPr/>
        </p:nvSpPr>
        <p:spPr>
          <a:xfrm>
            <a:off x="185400" y="6362280"/>
            <a:ext cx="4673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080" cy="33663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2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Poetry and Prose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720000" y="2340000"/>
            <a:ext cx="10619280" cy="2625840"/>
          </a:xfrm>
          <a:prstGeom prst="rect">
            <a:avLst/>
          </a:prstGeom>
          <a:noFill/>
          <a:ln w="0">
            <a:noFill/>
          </a:ln>
        </p:spPr>
        <p:style>
          <a:lnRef idx="0"/>
          <a:fillRef idx="0"/>
          <a:effectRef idx="0"/>
          <a:fontRef idx="minor"/>
        </p:style>
      </p:sp>
      <p:sp>
        <p:nvSpPr>
          <p:cNvPr id="150" name="TextBox 10"/>
          <p:cNvSpPr/>
          <p:nvPr/>
        </p:nvSpPr>
        <p:spPr>
          <a:xfrm>
            <a:off x="339840" y="181080"/>
            <a:ext cx="1042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Poetry and Prose</a:t>
            </a:r>
            <a:endParaRPr b="0" lang="en-PH" sz="3600" spc="-1" strike="noStrike">
              <a:latin typeface="Arial"/>
            </a:endParaRPr>
          </a:p>
        </p:txBody>
      </p:sp>
      <p:sp>
        <p:nvSpPr>
          <p:cNvPr id="151" name=""/>
          <p:cNvSpPr/>
          <p:nvPr/>
        </p:nvSpPr>
        <p:spPr>
          <a:xfrm>
            <a:off x="720000" y="1728000"/>
            <a:ext cx="10799280" cy="321516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1134"/>
              </a:spcBef>
              <a:spcAft>
                <a:spcPts val="1134"/>
              </a:spcAft>
              <a:buNone/>
            </a:pPr>
            <a:r>
              <a:rPr b="1" lang="en-PH" sz="1800" spc="-1" strike="noStrike">
                <a:solidFill>
                  <a:srgbClr val="000000"/>
                </a:solidFill>
                <a:latin typeface="Lato"/>
                <a:ea typeface="DejaVu Sans"/>
              </a:rPr>
              <a:t>Adverbs of Degree</a:t>
            </a:r>
            <a:endParaRPr b="0" lang="en-PH" sz="1800" spc="-1" strike="noStrike">
              <a:latin typeface="Arial"/>
            </a:endParaRPr>
          </a:p>
          <a:p>
            <a:pPr>
              <a:lnSpc>
                <a:spcPct val="2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 like instrumental music </a:t>
            </a:r>
            <a:r>
              <a:rPr b="0" lang="en-PH" sz="1800" spc="-1" strike="noStrike" u="sng">
                <a:solidFill>
                  <a:srgbClr val="000000"/>
                </a:solidFill>
                <a:uFillTx/>
                <a:latin typeface="Lato"/>
                <a:ea typeface="DejaVu Sans"/>
              </a:rPr>
              <a:t>very</a:t>
            </a:r>
            <a:r>
              <a:rPr b="0" lang="en-PH" sz="1800" spc="-1" strike="noStrike">
                <a:solidFill>
                  <a:srgbClr val="000000"/>
                </a:solidFill>
                <a:latin typeface="Lato"/>
                <a:ea typeface="DejaVu Sans"/>
              </a:rPr>
              <a:t> much.</a:t>
            </a:r>
            <a:endParaRPr b="0" lang="en-PH" sz="1800" spc="-1" strike="noStrike">
              <a:latin typeface="Arial"/>
            </a:endParaRPr>
          </a:p>
          <a:p>
            <a:pPr>
              <a:lnSpc>
                <a:spcPct val="200000"/>
              </a:lnSpc>
              <a:spcBef>
                <a:spcPts val="1134"/>
              </a:spcBef>
              <a:spcAft>
                <a:spcPts val="1134"/>
              </a:spcAft>
              <a:buNone/>
            </a:pPr>
            <a:r>
              <a:rPr b="1" lang="en-PH" sz="1800" spc="-1" strike="noStrike">
                <a:solidFill>
                  <a:srgbClr val="000000"/>
                </a:solidFill>
                <a:latin typeface="Lato"/>
                <a:ea typeface="DejaVu Sans"/>
              </a:rPr>
              <a:t>Adverbs of Negation</a:t>
            </a:r>
            <a:endParaRPr b="0" lang="en-PH" sz="1800" spc="-1" strike="noStrike">
              <a:latin typeface="Arial"/>
            </a:endParaRPr>
          </a:p>
          <a:p>
            <a:pPr>
              <a:lnSpc>
                <a:spcPct val="2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They do </a:t>
            </a:r>
            <a:r>
              <a:rPr b="0" lang="en-PH" sz="1800" spc="-1" strike="noStrike" u="sng">
                <a:solidFill>
                  <a:srgbClr val="000000"/>
                </a:solidFill>
                <a:uFillTx/>
                <a:latin typeface="Lato"/>
                <a:ea typeface="DejaVu Sans"/>
              </a:rPr>
              <a:t>not</a:t>
            </a:r>
            <a:r>
              <a:rPr b="0" lang="en-PH" sz="1800" spc="-1" strike="noStrike">
                <a:solidFill>
                  <a:srgbClr val="000000"/>
                </a:solidFill>
                <a:latin typeface="Lato"/>
                <a:ea typeface="DejaVu Sans"/>
              </a:rPr>
              <a:t> enjoy playing indoor games; they prefer going out.</a:t>
            </a:r>
            <a:endParaRPr b="0" lang="en-PH" sz="1800" spc="-1" strike="noStrike">
              <a:latin typeface="Arial"/>
            </a:endParaRPr>
          </a:p>
          <a:p>
            <a:pPr>
              <a:lnSpc>
                <a:spcPct val="200000"/>
              </a:lnSpc>
              <a:spcBef>
                <a:spcPts val="1134"/>
              </a:spcBef>
              <a:spcAft>
                <a:spcPts val="1134"/>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720000" y="2340000"/>
            <a:ext cx="10619280" cy="2625840"/>
          </a:xfrm>
          <a:prstGeom prst="rect">
            <a:avLst/>
          </a:prstGeom>
          <a:noFill/>
          <a:ln w="0">
            <a:noFill/>
          </a:ln>
        </p:spPr>
        <p:style>
          <a:lnRef idx="0"/>
          <a:fillRef idx="0"/>
          <a:effectRef idx="0"/>
          <a:fontRef idx="minor"/>
        </p:style>
      </p:sp>
      <p:sp>
        <p:nvSpPr>
          <p:cNvPr id="153" name="TextBox 11"/>
          <p:cNvSpPr/>
          <p:nvPr/>
        </p:nvSpPr>
        <p:spPr>
          <a:xfrm>
            <a:off x="339840" y="181080"/>
            <a:ext cx="1042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Poetry and Prose</a:t>
            </a:r>
            <a:endParaRPr b="0" lang="en-PH" sz="3600" spc="-1" strike="noStrike">
              <a:latin typeface="Arial"/>
            </a:endParaRPr>
          </a:p>
        </p:txBody>
      </p:sp>
      <p:sp>
        <p:nvSpPr>
          <p:cNvPr id="154" name=""/>
          <p:cNvSpPr/>
          <p:nvPr/>
        </p:nvSpPr>
        <p:spPr>
          <a:xfrm>
            <a:off x="720000" y="1404000"/>
            <a:ext cx="10799280" cy="419580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2400" spc="-1" strike="noStrike">
                <a:solidFill>
                  <a:srgbClr val="000000"/>
                </a:solidFill>
                <a:latin typeface="Lato"/>
                <a:ea typeface="DejaVu Sans"/>
              </a:rPr>
              <a:t>ACTIVITY:</a:t>
            </a:r>
            <a:r>
              <a:rPr b="1" lang="en-PH" sz="1800" spc="-1" strike="noStrike">
                <a:solidFill>
                  <a:srgbClr val="000000"/>
                </a:solidFill>
                <a:latin typeface="Lato"/>
                <a:ea typeface="DejaVu Sans"/>
              </a:rPr>
              <a:t> Identify the type of adverb for each item.</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1. tomorrow</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2. quite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3. gracefully</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4. sometimes</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5. to win the game</a:t>
            </a:r>
            <a:endParaRPr b="0" lang="en-PH" sz="1800" spc="-1" strike="noStrike">
              <a:latin typeface="Arial"/>
            </a:endParaRPr>
          </a:p>
          <a:p>
            <a:pPr>
              <a:lnSpc>
                <a:spcPct val="200000"/>
              </a:lnSpc>
              <a:spcBef>
                <a:spcPts val="567"/>
              </a:spcBef>
              <a:spcAft>
                <a:spcPts val="567"/>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720000" y="2340000"/>
            <a:ext cx="10619280" cy="2625840"/>
          </a:xfrm>
          <a:prstGeom prst="rect">
            <a:avLst/>
          </a:prstGeom>
          <a:noFill/>
          <a:ln w="0">
            <a:noFill/>
          </a:ln>
        </p:spPr>
        <p:style>
          <a:lnRef idx="0"/>
          <a:fillRef idx="0"/>
          <a:effectRef idx="0"/>
          <a:fontRef idx="minor"/>
        </p:style>
      </p:sp>
      <p:sp>
        <p:nvSpPr>
          <p:cNvPr id="156" name="TextBox 13"/>
          <p:cNvSpPr/>
          <p:nvPr/>
        </p:nvSpPr>
        <p:spPr>
          <a:xfrm>
            <a:off x="339840" y="181080"/>
            <a:ext cx="1042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Poetry and Prose</a:t>
            </a:r>
            <a:endParaRPr b="0" lang="en-PH" sz="3600" spc="-1" strike="noStrike">
              <a:latin typeface="Arial"/>
            </a:endParaRPr>
          </a:p>
        </p:txBody>
      </p:sp>
      <p:sp>
        <p:nvSpPr>
          <p:cNvPr id="157" name=""/>
          <p:cNvSpPr/>
          <p:nvPr/>
        </p:nvSpPr>
        <p:spPr>
          <a:xfrm>
            <a:off x="720000" y="1296000"/>
            <a:ext cx="10799280" cy="462564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2400" spc="-1" strike="noStrike">
                <a:solidFill>
                  <a:srgbClr val="c9211e"/>
                </a:solidFill>
                <a:latin typeface="LaTO"/>
                <a:ea typeface="DejaVu Sans"/>
              </a:rPr>
              <a:t>ANSWER</a:t>
            </a:r>
            <a:r>
              <a:rPr b="1" lang="en-PH" sz="1800" spc="-1" strike="noStrike">
                <a:solidFill>
                  <a:srgbClr val="c9211e"/>
                </a:solidFill>
                <a:latin typeface="LaTO"/>
                <a:ea typeface="DejaVu Sans"/>
              </a:rPr>
              <a:t>:</a:t>
            </a:r>
            <a:r>
              <a:rPr b="1" lang="en-PH" sz="1800" spc="-1" strike="noStrike">
                <a:solidFill>
                  <a:srgbClr val="000000"/>
                </a:solidFill>
                <a:latin typeface="LaTO"/>
                <a:ea typeface="DejaVu Sans"/>
              </a:rPr>
              <a:t> Identify the type of adverb for each item.</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1. tomorrow</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Adverb of Time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2. quite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Adverb of Degree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3. gracefully</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Adverb of Manner</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4. sometimes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Adverb of Frequency</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5. to win the game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Adverb of Purpose</a:t>
            </a:r>
            <a:endParaRPr b="0" lang="en-PH" sz="1800" spc="-1" strike="noStrike">
              <a:latin typeface="Arial"/>
            </a:endParaRPr>
          </a:p>
          <a:p>
            <a:pPr>
              <a:lnSpc>
                <a:spcPct val="200000"/>
              </a:lnSpc>
              <a:spcBef>
                <a:spcPts val="567"/>
              </a:spcBef>
              <a:spcAft>
                <a:spcPts val="567"/>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900000" y="936000"/>
            <a:ext cx="9179280" cy="4461840"/>
          </a:xfrm>
          <a:prstGeom prst="rect">
            <a:avLst/>
          </a:prstGeom>
          <a:noFill/>
          <a:ln w="0">
            <a:noFill/>
          </a:ln>
        </p:spPr>
        <p:style>
          <a:lnRef idx="0"/>
          <a:fillRef idx="0"/>
          <a:effectRef idx="0"/>
          <a:fontRef idx="minor"/>
        </p:style>
        <p:txBody>
          <a:bodyPr lIns="90000" rIns="90000" tIns="45000" bIns="45000" anchor="ctr">
            <a:no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PH" sz="1800" spc="-1" strike="noStrike">
                <a:solidFill>
                  <a:srgbClr val="000000"/>
                </a:solidFill>
                <a:latin typeface="LaTO"/>
                <a:ea typeface="DejaVu Sans"/>
              </a:rPr>
              <a:t>Text 1 </a:t>
            </a:r>
            <a:endParaRPr b="0" lang="en-PH" sz="1800" spc="-1" strike="noStrike">
              <a:latin typeface="Arial"/>
            </a:endParaRPr>
          </a:p>
          <a:p>
            <a:pPr>
              <a:lnSpc>
                <a:spcPct val="115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Time to Talk</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by Robert Frost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a friend calls to me from the road</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And slows his horse to a meaning walk,</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 don’t stand still and look around</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 all the hills I haven’t hoed,</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And shout from where I am, What is it?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No, not as there is a time to talk.</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 thrust my hoe in the mellow ground,</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Blade-end up and five feet tall,</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And plod: I go up to the stone wall</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For a friendly visit.</a:t>
            </a:r>
            <a:endParaRPr b="0" lang="en-PH" sz="1800" spc="-1" strike="noStrike">
              <a:latin typeface="Arial"/>
            </a:endParaRPr>
          </a:p>
        </p:txBody>
      </p:sp>
      <p:sp>
        <p:nvSpPr>
          <p:cNvPr id="126" name="TextBox 1"/>
          <p:cNvSpPr/>
          <p:nvPr/>
        </p:nvSpPr>
        <p:spPr>
          <a:xfrm>
            <a:off x="339840" y="181080"/>
            <a:ext cx="1042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Poetry and Prose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900000" y="1116000"/>
            <a:ext cx="10439280" cy="446184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A Time to Talk” by Robert Frost is a poem about friendship. The poem tells about the experiences of a person who is working in the fi eld as another person, a friend riding a horse, passes by. The working person thrusts his hoe on the ground and welcomes his friend for a friendly talk.</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message of the poem conveys the idea for a time to talk—even if a person is busy</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doing something, he will put down what he is doing and talk to his friend. The moral values of this poem are the value of friendship and value for the time for friendship.</a:t>
            </a:r>
            <a:endParaRPr b="0" lang="en-PH" sz="1800" spc="-1" strike="noStrike">
              <a:latin typeface="Arial"/>
            </a:endParaRPr>
          </a:p>
        </p:txBody>
      </p:sp>
      <p:sp>
        <p:nvSpPr>
          <p:cNvPr id="128" name="TextBox 2"/>
          <p:cNvSpPr/>
          <p:nvPr/>
        </p:nvSpPr>
        <p:spPr>
          <a:xfrm>
            <a:off x="339840" y="181080"/>
            <a:ext cx="1042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Poetry and Prose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900000" y="684000"/>
            <a:ext cx="9179280" cy="4461840"/>
          </a:xfrm>
          <a:prstGeom prst="rect">
            <a:avLst/>
          </a:prstGeom>
          <a:noFill/>
          <a:ln w="0">
            <a:noFill/>
          </a:ln>
        </p:spPr>
        <p:style>
          <a:lnRef idx="0"/>
          <a:fillRef idx="0"/>
          <a:effectRef idx="0"/>
          <a:fontRef idx="minor"/>
        </p:style>
        <p:txBody>
          <a:bodyPr lIns="90000" rIns="90000" tIns="45000" bIns="45000" anchor="ctr">
            <a:noAutofit/>
          </a:bodyPr>
          <a:p>
            <a:pPr>
              <a:lnSpc>
                <a:spcPct val="200000"/>
              </a:lnSpc>
              <a:buNone/>
            </a:pPr>
            <a:endParaRPr b="0" lang="en-PH" sz="1800" spc="-1" strike="noStrike">
              <a:latin typeface="Arial"/>
            </a:endParaRPr>
          </a:p>
          <a:p>
            <a:pPr>
              <a:lnSpc>
                <a:spcPct val="200000"/>
              </a:lnSpc>
              <a:buNone/>
            </a:pPr>
            <a:endParaRPr b="0" lang="en-PH" sz="1800" spc="-1" strike="noStrike">
              <a:latin typeface="Arial"/>
            </a:endParaRPr>
          </a:p>
          <a:p>
            <a:pPr>
              <a:lnSpc>
                <a:spcPct val="200000"/>
              </a:lnSpc>
              <a:buNone/>
            </a:pPr>
            <a:r>
              <a:rPr b="1" lang="en-PH" sz="1800" spc="-1" strike="noStrike">
                <a:solidFill>
                  <a:srgbClr val="000000"/>
                </a:solidFill>
                <a:latin typeface="LaTO"/>
                <a:ea typeface="DejaVu Sans"/>
              </a:rPr>
              <a:t>Text 2 </a:t>
            </a:r>
            <a:endParaRPr b="0" lang="en-PH" sz="1800" spc="-1" strike="noStrike">
              <a:latin typeface="Arial"/>
            </a:endParaRPr>
          </a:p>
          <a:p>
            <a:pPr>
              <a:lnSpc>
                <a:spcPct val="2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Sonnet XVIII</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Shall I compare thee to a summer’s day?</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Thou art more lovely and more temperate: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Rough winds do shake the darling buds of May,</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And summer’s lease hath all too short a date: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Sometime too hot the eye of heaven shines,</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And often is his gold complexion dimm’d;</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And every fair from fair sometime declines,</a:t>
            </a:r>
            <a:endParaRPr b="0" lang="en-PH" sz="1800" spc="-1" strike="noStrike">
              <a:latin typeface="Arial"/>
            </a:endParaRPr>
          </a:p>
        </p:txBody>
      </p:sp>
      <p:sp>
        <p:nvSpPr>
          <p:cNvPr id="130" name="TextBox 4"/>
          <p:cNvSpPr/>
          <p:nvPr/>
        </p:nvSpPr>
        <p:spPr>
          <a:xfrm>
            <a:off x="339840" y="181080"/>
            <a:ext cx="1042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Poetry and Prose</a:t>
            </a:r>
            <a:endParaRPr b="0" lang="en-PH" sz="3600" spc="-1" strike="noStrike">
              <a:latin typeface="Arial"/>
            </a:endParaRPr>
          </a:p>
        </p:txBody>
      </p:sp>
      <p:sp>
        <p:nvSpPr>
          <p:cNvPr id="131" name=""/>
          <p:cNvSpPr/>
          <p:nvPr/>
        </p:nvSpPr>
        <p:spPr>
          <a:xfrm>
            <a:off x="6300000" y="1785240"/>
            <a:ext cx="5399280" cy="621684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DejaVu Sans"/>
              </a:rPr>
              <a:t>By chance or nature’s changing course untrimm’d;</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But thy eternal summer shall not fade,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Nor lose possession of that fair thou ow’st,</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Nor shall Death brag thou wander’st in his shade,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When in eternal lines to time thou grow’st;</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So long as men can breathe, or eyes can see,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So long lives this, and this gives life to thee.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20000" y="2340000"/>
            <a:ext cx="10619280" cy="2625840"/>
          </a:xfrm>
          <a:prstGeom prst="rect">
            <a:avLst/>
          </a:prstGeom>
          <a:noFill/>
          <a:ln w="0">
            <a:noFill/>
          </a:ln>
        </p:spPr>
        <p:style>
          <a:lnRef idx="0"/>
          <a:fillRef idx="0"/>
          <a:effectRef idx="0"/>
          <a:fontRef idx="minor"/>
        </p:style>
      </p:sp>
      <p:sp>
        <p:nvSpPr>
          <p:cNvPr id="133" name="TextBox 3"/>
          <p:cNvSpPr/>
          <p:nvPr/>
        </p:nvSpPr>
        <p:spPr>
          <a:xfrm>
            <a:off x="339840" y="181080"/>
            <a:ext cx="1042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Poetry and Prose</a:t>
            </a:r>
            <a:endParaRPr b="0" lang="en-PH" sz="3600" spc="-1" strike="noStrike">
              <a:latin typeface="Arial"/>
            </a:endParaRPr>
          </a:p>
        </p:txBody>
      </p:sp>
      <p:sp>
        <p:nvSpPr>
          <p:cNvPr id="134" name=""/>
          <p:cNvSpPr/>
          <p:nvPr/>
        </p:nvSpPr>
        <p:spPr>
          <a:xfrm>
            <a:off x="720000" y="936000"/>
            <a:ext cx="10799280" cy="318420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solidFill>
                  <a:srgbClr val="000000"/>
                </a:solidFill>
                <a:latin typeface="Lato"/>
                <a:ea typeface="DejaVu Sans"/>
              </a:rPr>
              <a:t>Shakespeare’s Sonnet</a:t>
            </a:r>
            <a:r>
              <a:rPr b="0" lang="en-PH" sz="1800" spc="-1" strike="noStrike">
                <a:solidFill>
                  <a:srgbClr val="000000"/>
                </a:solidFill>
                <a:latin typeface="Lato"/>
                <a:ea typeface="DejaVu Sans"/>
              </a:rPr>
              <a:t>, also called the English sonnet, has these features:</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Fourteen lines that are broken down into four sections called quatrains</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strict rhyme scheme: ABAB / CDCD / EFEF / CG</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Written in iambic pentameter: a poetic meter with 10 beats per line that is made up of alternating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unstressed and stressed syllables</a:t>
            </a:r>
            <a:endParaRPr b="0" lang="en-PH" sz="1800" spc="-1" strike="noStrike">
              <a:latin typeface="Arial"/>
            </a:endParaRPr>
          </a:p>
        </p:txBody>
      </p:sp>
      <p:pic>
        <p:nvPicPr>
          <p:cNvPr id="135" name="" descr=""/>
          <p:cNvPicPr/>
          <p:nvPr/>
        </p:nvPicPr>
        <p:blipFill>
          <a:blip r:embed="rId1"/>
          <a:stretch/>
        </p:blipFill>
        <p:spPr>
          <a:xfrm rot="21594000">
            <a:off x="899640" y="4101840"/>
            <a:ext cx="10760760" cy="1816560"/>
          </a:xfrm>
          <a:prstGeom prst="rect">
            <a:avLst/>
          </a:prstGeom>
          <a:ln w="0">
            <a:solidFill>
              <a:srgbClr val="000000"/>
            </a:solid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720000" y="2340000"/>
            <a:ext cx="10619280" cy="2625840"/>
          </a:xfrm>
          <a:prstGeom prst="rect">
            <a:avLst/>
          </a:prstGeom>
          <a:noFill/>
          <a:ln w="0">
            <a:noFill/>
          </a:ln>
        </p:spPr>
        <p:style>
          <a:lnRef idx="0"/>
          <a:fillRef idx="0"/>
          <a:effectRef idx="0"/>
          <a:fontRef idx="minor"/>
        </p:style>
      </p:sp>
      <p:sp>
        <p:nvSpPr>
          <p:cNvPr id="137" name="TextBox 5"/>
          <p:cNvSpPr/>
          <p:nvPr/>
        </p:nvSpPr>
        <p:spPr>
          <a:xfrm>
            <a:off x="339840" y="181080"/>
            <a:ext cx="1042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Poetry and Prose</a:t>
            </a:r>
            <a:endParaRPr b="0" lang="en-PH" sz="3600" spc="-1" strike="noStrike">
              <a:latin typeface="Arial"/>
            </a:endParaRPr>
          </a:p>
        </p:txBody>
      </p:sp>
      <p:sp>
        <p:nvSpPr>
          <p:cNvPr id="138" name=""/>
          <p:cNvSpPr/>
          <p:nvPr/>
        </p:nvSpPr>
        <p:spPr>
          <a:xfrm>
            <a:off x="720000" y="1116000"/>
            <a:ext cx="10799280" cy="1637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Features of Prose and Poetry</a:t>
            </a:r>
            <a:endParaRPr b="0" lang="en-PH" sz="1800" spc="-1" strike="noStrike">
              <a:latin typeface="Arial"/>
            </a:endParaRPr>
          </a:p>
        </p:txBody>
      </p:sp>
      <p:graphicFrame>
        <p:nvGraphicFramePr>
          <p:cNvPr id="139" name=""/>
          <p:cNvGraphicFramePr/>
          <p:nvPr/>
        </p:nvGraphicFramePr>
        <p:xfrm>
          <a:off x="900000" y="1620000"/>
          <a:ext cx="10439640" cy="4319640"/>
        </p:xfrm>
        <a:graphic>
          <a:graphicData uri="http://schemas.openxmlformats.org/drawingml/2006/table">
            <a:tbl>
              <a:tblPr/>
              <a:tblGrid>
                <a:gridCol w="5223960"/>
                <a:gridCol w="5216040"/>
              </a:tblGrid>
              <a:tr h="777600">
                <a:tc>
                  <a:txBody>
                    <a:bodyPr lIns="90000" rIns="90000" anchor="t">
                      <a:noAutofit/>
                    </a:bodyPr>
                    <a:p>
                      <a:pPr algn="ctr">
                        <a:lnSpc>
                          <a:spcPct val="150000"/>
                        </a:lnSpc>
                        <a:buNone/>
                      </a:pPr>
                      <a:r>
                        <a:rPr b="1" lang="en-PH" sz="1800" spc="-1" strike="noStrike">
                          <a:latin typeface="Lato"/>
                        </a:rPr>
                        <a:t>Prose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50000"/>
                        </a:lnSpc>
                        <a:buNone/>
                      </a:pPr>
                      <a:r>
                        <a:rPr b="1" lang="en-PH" sz="1800" spc="-1" strike="noStrike">
                          <a:latin typeface="Lato"/>
                        </a:rPr>
                        <a:t>Poetry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542400">
                <a:tc>
                  <a:txBody>
                    <a:bodyPr lIns="90000" rIns="90000" anchor="t">
                      <a:noAutofit/>
                    </a:bodyPr>
                    <a:p>
                      <a:pPr>
                        <a:lnSpc>
                          <a:spcPct val="150000"/>
                        </a:lnSpc>
                        <a:buNone/>
                      </a:pPr>
                      <a:r>
                        <a:rPr b="0" lang="en-PH" sz="1800" spc="-1" strike="noStrike">
                          <a:latin typeface="Lato"/>
                        </a:rPr>
                        <a:t>Ideas are contained in sentences that are arranged into paragraphs.</a:t>
                      </a:r>
                      <a:endParaRPr b="0" lang="en-PH" sz="1800" spc="-1" strike="noStrike">
                        <a:latin typeface="Arial"/>
                      </a:endParaRPr>
                    </a:p>
                    <a:p>
                      <a:pPr>
                        <a:lnSpc>
                          <a:spcPct val="150000"/>
                        </a:lnSpc>
                        <a:buNone/>
                      </a:pPr>
                      <a:r>
                        <a:rPr b="0" lang="en-PH" sz="1800" spc="-1" strike="noStrike">
                          <a:latin typeface="Lato"/>
                        </a:rPr>
                        <a:t>Prose looks like large blocks of words.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50000"/>
                        </a:lnSpc>
                        <a:spcBef>
                          <a:spcPts val="567"/>
                        </a:spcBef>
                        <a:spcAft>
                          <a:spcPts val="567"/>
                        </a:spcAft>
                        <a:buNone/>
                      </a:pPr>
                      <a:r>
                        <a:rPr b="0" lang="en-PH" sz="1800" spc="-1" strike="noStrike">
                          <a:latin typeface="Lato"/>
                        </a:rPr>
                        <a:t>In poetry, ideas are contained in lines that may be or may not be sentences.</a:t>
                      </a:r>
                      <a:endParaRPr b="0" lang="en-PH" sz="1800" spc="-1" strike="noStrike">
                        <a:latin typeface="Arial"/>
                      </a:endParaRPr>
                    </a:p>
                    <a:p>
                      <a:pPr>
                        <a:lnSpc>
                          <a:spcPct val="150000"/>
                        </a:lnSpc>
                        <a:spcBef>
                          <a:spcPts val="567"/>
                        </a:spcBef>
                        <a:spcAft>
                          <a:spcPts val="567"/>
                        </a:spcAft>
                        <a:buNone/>
                      </a:pPr>
                      <a:r>
                        <a:rPr b="0" lang="en-PH" sz="1800" spc="-1" strike="noStrike">
                          <a:latin typeface="Lato"/>
                        </a:rPr>
                        <a:t>A poetical line is simply called a line.</a:t>
                      </a:r>
                      <a:endParaRPr b="0" lang="en-PH" sz="1800" spc="-1" strike="noStrike">
                        <a:latin typeface="Arial"/>
                      </a:endParaRPr>
                    </a:p>
                    <a:p>
                      <a:pPr>
                        <a:lnSpc>
                          <a:spcPct val="150000"/>
                        </a:lnSpc>
                        <a:spcBef>
                          <a:spcPts val="567"/>
                        </a:spcBef>
                        <a:spcAft>
                          <a:spcPts val="567"/>
                        </a:spcAft>
                        <a:buNone/>
                      </a:pPr>
                      <a:r>
                        <a:rPr b="0" lang="en-PH" sz="1800" spc="-1" strike="noStrike">
                          <a:latin typeface="Lato"/>
                        </a:rPr>
                        <a:t>Lines are arranged in stanzas.</a:t>
                      </a:r>
                      <a:endParaRPr b="0" lang="en-PH" sz="1800" spc="-1" strike="noStrike">
                        <a:latin typeface="Arial"/>
                      </a:endParaRPr>
                    </a:p>
                    <a:p>
                      <a:pPr>
                        <a:lnSpc>
                          <a:spcPct val="150000"/>
                        </a:lnSpc>
                        <a:spcBef>
                          <a:spcPts val="567"/>
                        </a:spcBef>
                        <a:spcAft>
                          <a:spcPts val="567"/>
                        </a:spcAft>
                        <a:buNone/>
                      </a:pPr>
                      <a:r>
                        <a:rPr b="0" lang="en-PH" sz="1800" spc="-1" strike="noStrike">
                          <a:latin typeface="Lato"/>
                        </a:rPr>
                        <a:t>Poetry takes many different forms depending on line length and the intent of the poet.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720000" y="2340000"/>
            <a:ext cx="10619280" cy="2625840"/>
          </a:xfrm>
          <a:prstGeom prst="rect">
            <a:avLst/>
          </a:prstGeom>
          <a:noFill/>
          <a:ln w="0">
            <a:noFill/>
          </a:ln>
        </p:spPr>
        <p:style>
          <a:lnRef idx="0"/>
          <a:fillRef idx="0"/>
          <a:effectRef idx="0"/>
          <a:fontRef idx="minor"/>
        </p:style>
      </p:sp>
      <p:sp>
        <p:nvSpPr>
          <p:cNvPr id="141" name="TextBox 6"/>
          <p:cNvSpPr/>
          <p:nvPr/>
        </p:nvSpPr>
        <p:spPr>
          <a:xfrm>
            <a:off x="339840" y="181080"/>
            <a:ext cx="1042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Poetry and Prose</a:t>
            </a:r>
            <a:endParaRPr b="0" lang="en-PH" sz="3600" spc="-1" strike="noStrike">
              <a:latin typeface="Arial"/>
            </a:endParaRPr>
          </a:p>
        </p:txBody>
      </p:sp>
      <p:sp>
        <p:nvSpPr>
          <p:cNvPr id="142" name=""/>
          <p:cNvSpPr/>
          <p:nvPr/>
        </p:nvSpPr>
        <p:spPr>
          <a:xfrm>
            <a:off x="720000" y="1188000"/>
            <a:ext cx="10799280" cy="4823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850"/>
              </a:spcBef>
              <a:spcAft>
                <a:spcPts val="850"/>
              </a:spcAft>
              <a:buNone/>
            </a:pPr>
            <a:r>
              <a:rPr b="1" lang="en-PH" sz="1800" spc="-1" strike="noStrike">
                <a:solidFill>
                  <a:srgbClr val="000000"/>
                </a:solidFill>
                <a:latin typeface="Lato"/>
                <a:ea typeface="DejaVu Sans"/>
              </a:rPr>
              <a:t>Using Adverbs in Narration</a:t>
            </a:r>
            <a:endParaRPr b="0" lang="en-PH" sz="1800" spc="-1" strike="noStrike">
              <a:latin typeface="Arial"/>
            </a:endParaRPr>
          </a:p>
          <a:p>
            <a:pPr algn="just">
              <a:lnSpc>
                <a:spcPct val="2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Adverbs in narration give a clearer picture of a story as they provide a variety of details like the manner of movement of characters or the place where the actions took place. Here are other ways of how adverbs are used in narration.</a:t>
            </a:r>
            <a:endParaRPr b="0" lang="en-PH" sz="1800" spc="-1" strike="noStrike">
              <a:latin typeface="Arial"/>
            </a:endParaRPr>
          </a:p>
          <a:p>
            <a:pPr algn="just">
              <a:lnSpc>
                <a:spcPct val="200000"/>
              </a:lnSpc>
              <a:spcBef>
                <a:spcPts val="850"/>
              </a:spcBef>
              <a:spcAft>
                <a:spcPts val="850"/>
              </a:spcAft>
              <a:buNone/>
            </a:pPr>
            <a:r>
              <a:rPr b="1" lang="en-PH" sz="1800" spc="-1" strike="noStrike">
                <a:solidFill>
                  <a:srgbClr val="000000"/>
                </a:solidFill>
                <a:latin typeface="Lato"/>
                <a:ea typeface="DejaVu Sans"/>
              </a:rPr>
              <a:t>Adverbs of Manner</a:t>
            </a:r>
            <a:endParaRPr b="0" lang="en-PH" sz="1800" spc="-1" strike="noStrike">
              <a:latin typeface="Arial"/>
            </a:endParaRPr>
          </a:p>
          <a:p>
            <a:pPr algn="just">
              <a:lnSpc>
                <a:spcPct val="2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kids played </a:t>
            </a:r>
            <a:r>
              <a:rPr b="0" lang="en-PH" sz="1800" spc="-1" strike="noStrike" u="sng">
                <a:solidFill>
                  <a:srgbClr val="000000"/>
                </a:solidFill>
                <a:uFillTx/>
                <a:latin typeface="Lato"/>
                <a:ea typeface="DejaVu Sans"/>
              </a:rPr>
              <a:t>energetically</a:t>
            </a:r>
            <a:r>
              <a:rPr b="0" lang="en-PH" sz="1800" spc="-1" strike="noStrike">
                <a:solidFill>
                  <a:srgbClr val="000000"/>
                </a:solidFill>
                <a:latin typeface="Lato"/>
                <a:ea typeface="DejaVu Sans"/>
              </a:rPr>
              <a:t> and spoke </a:t>
            </a:r>
            <a:r>
              <a:rPr b="0" lang="en-PH" sz="1800" spc="-1" strike="noStrike" u="sng">
                <a:solidFill>
                  <a:srgbClr val="000000"/>
                </a:solidFill>
                <a:uFillTx/>
                <a:latin typeface="Lato"/>
                <a:ea typeface="DejaVu Sans"/>
              </a:rPr>
              <a:t>roughly</a:t>
            </a:r>
            <a:r>
              <a:rPr b="0" lang="en-PH"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720000" y="2340000"/>
            <a:ext cx="10619280" cy="2625840"/>
          </a:xfrm>
          <a:prstGeom prst="rect">
            <a:avLst/>
          </a:prstGeom>
          <a:noFill/>
          <a:ln w="0">
            <a:noFill/>
          </a:ln>
        </p:spPr>
        <p:style>
          <a:lnRef idx="0"/>
          <a:fillRef idx="0"/>
          <a:effectRef idx="0"/>
          <a:fontRef idx="minor"/>
        </p:style>
      </p:sp>
      <p:sp>
        <p:nvSpPr>
          <p:cNvPr id="144" name="TextBox 8"/>
          <p:cNvSpPr/>
          <p:nvPr/>
        </p:nvSpPr>
        <p:spPr>
          <a:xfrm>
            <a:off x="339840" y="181080"/>
            <a:ext cx="1042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Poetry and Prose</a:t>
            </a:r>
            <a:endParaRPr b="0" lang="en-PH" sz="3600" spc="-1" strike="noStrike">
              <a:latin typeface="Arial"/>
            </a:endParaRPr>
          </a:p>
        </p:txBody>
      </p:sp>
      <p:sp>
        <p:nvSpPr>
          <p:cNvPr id="145" name=""/>
          <p:cNvSpPr/>
          <p:nvPr/>
        </p:nvSpPr>
        <p:spPr>
          <a:xfrm>
            <a:off x="720000" y="1224000"/>
            <a:ext cx="10799280" cy="482328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850"/>
              </a:spcBef>
              <a:spcAft>
                <a:spcPts val="850"/>
              </a:spcAft>
              <a:buNone/>
            </a:pPr>
            <a:r>
              <a:rPr b="1" lang="en-PH" sz="1800" spc="-1" strike="noStrike">
                <a:solidFill>
                  <a:srgbClr val="000000"/>
                </a:solidFill>
                <a:latin typeface="Lato"/>
                <a:ea typeface="DejaVu Sans"/>
              </a:rPr>
              <a:t>Adverbs of Place</a:t>
            </a:r>
            <a:endParaRPr b="0" lang="en-PH" sz="1800" spc="-1" strike="noStrike">
              <a:latin typeface="Arial"/>
            </a:endParaRPr>
          </a:p>
          <a:p>
            <a:pPr>
              <a:lnSpc>
                <a:spcPct val="2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She has been teaching </a:t>
            </a:r>
            <a:r>
              <a:rPr b="0" lang="en-PH" sz="1800" spc="-1" strike="noStrike" u="sng">
                <a:solidFill>
                  <a:srgbClr val="000000"/>
                </a:solidFill>
                <a:uFillTx/>
                <a:latin typeface="Lato"/>
                <a:ea typeface="DejaVu Sans"/>
              </a:rPr>
              <a:t>in the city</a:t>
            </a:r>
            <a:r>
              <a:rPr b="0" lang="en-PH" sz="1800" spc="-1" strike="noStrike">
                <a:solidFill>
                  <a:srgbClr val="000000"/>
                </a:solidFill>
                <a:latin typeface="Lato"/>
                <a:ea typeface="DejaVu Sans"/>
              </a:rPr>
              <a:t> for the past three years.</a:t>
            </a:r>
            <a:endParaRPr b="0" lang="en-PH" sz="1800" spc="-1" strike="noStrike">
              <a:latin typeface="Arial"/>
            </a:endParaRPr>
          </a:p>
          <a:p>
            <a:pPr>
              <a:lnSpc>
                <a:spcPct val="2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Ana still lives </a:t>
            </a:r>
            <a:r>
              <a:rPr b="0" lang="en-PH" sz="1800" spc="-1" strike="noStrike" u="sng">
                <a:solidFill>
                  <a:srgbClr val="000000"/>
                </a:solidFill>
                <a:uFillTx/>
                <a:latin typeface="Lato"/>
                <a:ea typeface="DejaVu Sans"/>
              </a:rPr>
              <a:t>there</a:t>
            </a:r>
            <a:r>
              <a:rPr b="0" lang="en-PH" sz="1800" spc="-1" strike="noStrike">
                <a:solidFill>
                  <a:srgbClr val="000000"/>
                </a:solidFill>
                <a:latin typeface="Lato"/>
                <a:ea typeface="DejaVu Sans"/>
              </a:rPr>
              <a:t> now.</a:t>
            </a:r>
            <a:endParaRPr b="0" lang="en-PH" sz="1800" spc="-1" strike="noStrike">
              <a:latin typeface="Arial"/>
            </a:endParaRPr>
          </a:p>
          <a:p>
            <a:pPr>
              <a:lnSpc>
                <a:spcPct val="200000"/>
              </a:lnSpc>
              <a:spcBef>
                <a:spcPts val="850"/>
              </a:spcBef>
              <a:spcAft>
                <a:spcPts val="850"/>
              </a:spcAft>
              <a:buNone/>
            </a:pPr>
            <a:r>
              <a:rPr b="1" lang="en-PH" sz="1800" spc="-1" strike="noStrike">
                <a:solidFill>
                  <a:srgbClr val="000000"/>
                </a:solidFill>
                <a:latin typeface="Lato"/>
                <a:ea typeface="DejaVu Sans"/>
              </a:rPr>
              <a:t>Adverbs of Frequency</a:t>
            </a:r>
            <a:endParaRPr b="0" lang="en-PH" sz="1800" spc="-1" strike="noStrike">
              <a:latin typeface="Arial"/>
            </a:endParaRPr>
          </a:p>
          <a:p>
            <a:pPr>
              <a:lnSpc>
                <a:spcPct val="2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Susan jogs in the park </a:t>
            </a:r>
            <a:r>
              <a:rPr b="0" lang="en-PH" sz="1800" spc="-1" strike="noStrike" u="sng">
                <a:solidFill>
                  <a:srgbClr val="000000"/>
                </a:solidFill>
                <a:uFillTx/>
                <a:latin typeface="Lato"/>
                <a:ea typeface="DejaVu Sans"/>
              </a:rPr>
              <a:t>every day.</a:t>
            </a:r>
            <a:endParaRPr b="0" lang="en-PH" sz="1800" spc="-1" strike="noStrike">
              <a:latin typeface="Arial"/>
            </a:endParaRPr>
          </a:p>
          <a:p>
            <a:pPr>
              <a:lnSpc>
                <a:spcPct val="2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She </a:t>
            </a:r>
            <a:r>
              <a:rPr b="0" lang="en-PH" sz="1800" spc="-1" strike="noStrike" u="sng">
                <a:solidFill>
                  <a:srgbClr val="000000"/>
                </a:solidFill>
                <a:uFillTx/>
                <a:latin typeface="Lato"/>
                <a:ea typeface="DejaVu Sans"/>
              </a:rPr>
              <a:t>seldom</a:t>
            </a:r>
            <a:r>
              <a:rPr b="0" lang="en-PH" sz="1800" spc="-1" strike="noStrike">
                <a:solidFill>
                  <a:srgbClr val="000000"/>
                </a:solidFill>
                <a:latin typeface="Lato"/>
                <a:ea typeface="DejaVu Sans"/>
              </a:rPr>
              <a:t> goes watching movies by herself. She is </a:t>
            </a:r>
            <a:r>
              <a:rPr b="0" lang="en-PH" sz="1800" spc="-1" strike="noStrike" u="sng">
                <a:solidFill>
                  <a:srgbClr val="000000"/>
                </a:solidFill>
                <a:uFillTx/>
                <a:latin typeface="Lato"/>
                <a:ea typeface="DejaVu Sans"/>
              </a:rPr>
              <a:t>usually</a:t>
            </a:r>
            <a:r>
              <a:rPr b="0" lang="en-PH" sz="1800" spc="-1" strike="noStrike">
                <a:solidFill>
                  <a:srgbClr val="000000"/>
                </a:solidFill>
                <a:latin typeface="Lato"/>
                <a:ea typeface="DejaVu Sans"/>
              </a:rPr>
              <a:t> with her family.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720000" y="2340000"/>
            <a:ext cx="10619280" cy="2625840"/>
          </a:xfrm>
          <a:prstGeom prst="rect">
            <a:avLst/>
          </a:prstGeom>
          <a:noFill/>
          <a:ln w="0">
            <a:noFill/>
          </a:ln>
        </p:spPr>
        <p:style>
          <a:lnRef idx="0"/>
          <a:fillRef idx="0"/>
          <a:effectRef idx="0"/>
          <a:fontRef idx="minor"/>
        </p:style>
      </p:sp>
      <p:sp>
        <p:nvSpPr>
          <p:cNvPr id="147" name="TextBox 9"/>
          <p:cNvSpPr/>
          <p:nvPr/>
        </p:nvSpPr>
        <p:spPr>
          <a:xfrm>
            <a:off x="339840" y="181080"/>
            <a:ext cx="1042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Poetry and Prose</a:t>
            </a:r>
            <a:endParaRPr b="0" lang="en-PH" sz="3600" spc="-1" strike="noStrike">
              <a:latin typeface="Arial"/>
            </a:endParaRPr>
          </a:p>
        </p:txBody>
      </p:sp>
      <p:sp>
        <p:nvSpPr>
          <p:cNvPr id="148" name=""/>
          <p:cNvSpPr/>
          <p:nvPr/>
        </p:nvSpPr>
        <p:spPr>
          <a:xfrm>
            <a:off x="720000" y="972000"/>
            <a:ext cx="10799280" cy="505332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1" lang="en-PH" sz="1800" spc="-1" strike="noStrike">
                <a:solidFill>
                  <a:srgbClr val="000000"/>
                </a:solidFill>
                <a:latin typeface="Lato"/>
                <a:ea typeface="€&gt;Éàþ"/>
              </a:rPr>
              <a:t>Adverbs of Time</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gt;Éàþ"/>
              </a:rPr>
              <a:t>	</a:t>
            </a:r>
            <a:r>
              <a:rPr b="0" lang="en-PH" sz="1800" spc="-1" strike="noStrike">
                <a:solidFill>
                  <a:srgbClr val="000000"/>
                </a:solidFill>
                <a:latin typeface="Lato"/>
                <a:ea typeface="€&gt;Éàþ"/>
              </a:rPr>
              <a:t>A good worker finishes all his/her scheduled activities </a:t>
            </a:r>
            <a:r>
              <a:rPr b="0" lang="en-PH" sz="1800" spc="-1" strike="noStrike" u="sng">
                <a:solidFill>
                  <a:srgbClr val="000000"/>
                </a:solidFill>
                <a:uFillTx/>
                <a:latin typeface="Lato"/>
                <a:ea typeface="€&gt;Éàþ"/>
              </a:rPr>
              <a:t>before dark.</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gt;Éàþ"/>
              </a:rPr>
              <a:t>	</a:t>
            </a:r>
            <a:r>
              <a:rPr b="0" lang="en-PH" sz="1800" spc="-1" strike="noStrike">
                <a:solidFill>
                  <a:srgbClr val="000000"/>
                </a:solidFill>
                <a:latin typeface="Lato"/>
                <a:ea typeface="€&gt;Éàþ"/>
              </a:rPr>
              <a:t>Will the meeting start </a:t>
            </a:r>
            <a:r>
              <a:rPr b="0" lang="en-PH" sz="1800" spc="-1" strike="noStrike" u="sng">
                <a:solidFill>
                  <a:srgbClr val="000000"/>
                </a:solidFill>
                <a:uFillTx/>
                <a:latin typeface="Lato"/>
                <a:ea typeface="€&gt;Éàþ"/>
              </a:rPr>
              <a:t>now</a:t>
            </a:r>
            <a:r>
              <a:rPr b="0" lang="en-PH" sz="1800" spc="-1" strike="noStrike">
                <a:solidFill>
                  <a:srgbClr val="000000"/>
                </a:solidFill>
                <a:latin typeface="Lato"/>
                <a:ea typeface="€&gt;Éàþ"/>
              </a:rPr>
              <a:t>?</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gt;Éàþ"/>
              </a:rPr>
              <a:t>	</a:t>
            </a:r>
            <a:r>
              <a:rPr b="0" lang="en-PH" sz="1800" spc="-1" strike="noStrike">
                <a:solidFill>
                  <a:srgbClr val="000000"/>
                </a:solidFill>
                <a:latin typeface="Lato"/>
                <a:ea typeface="€&gt;Éàþ"/>
              </a:rPr>
              <a:t>Pia finished writing a letter </a:t>
            </a:r>
            <a:r>
              <a:rPr b="0" lang="en-PH" sz="1800" spc="-1" strike="noStrike" u="sng">
                <a:solidFill>
                  <a:srgbClr val="000000"/>
                </a:solidFill>
                <a:uFillTx/>
                <a:latin typeface="Lato"/>
                <a:ea typeface="€&gt;Éàþ"/>
              </a:rPr>
              <a:t>first</a:t>
            </a:r>
            <a:r>
              <a:rPr b="0" lang="en-PH" sz="1800" spc="-1" strike="noStrike">
                <a:solidFill>
                  <a:srgbClr val="000000"/>
                </a:solidFill>
                <a:latin typeface="Lato"/>
                <a:ea typeface="€&gt;Éàþ"/>
              </a:rPr>
              <a:t>.</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gt;Éàþ"/>
              </a:rPr>
              <a:t>	</a:t>
            </a:r>
            <a:r>
              <a:rPr b="0" lang="en-PH" sz="1800" spc="-1" strike="noStrike">
                <a:solidFill>
                  <a:srgbClr val="000000"/>
                </a:solidFill>
                <a:latin typeface="Lato"/>
                <a:ea typeface="€&gt;Éàþ"/>
              </a:rPr>
              <a:t>My grandparents slept </a:t>
            </a:r>
            <a:r>
              <a:rPr b="0" lang="en-PH" sz="1800" spc="-1" strike="noStrike" u="sng">
                <a:solidFill>
                  <a:srgbClr val="000000"/>
                </a:solidFill>
                <a:uFillTx/>
                <a:latin typeface="Lato"/>
                <a:ea typeface="€&gt;Éàþ"/>
              </a:rPr>
              <a:t>late</a:t>
            </a:r>
            <a:r>
              <a:rPr b="0" lang="en-PH" sz="1800" spc="-1" strike="noStrike">
                <a:solidFill>
                  <a:srgbClr val="000000"/>
                </a:solidFill>
                <a:latin typeface="Lato"/>
                <a:ea typeface="€&gt;Éàþ"/>
              </a:rPr>
              <a:t>. They </a:t>
            </a:r>
            <a:r>
              <a:rPr b="0" lang="en-PH" sz="1800" spc="-1" strike="noStrike" u="sng">
                <a:solidFill>
                  <a:srgbClr val="000000"/>
                </a:solidFill>
                <a:uFillTx/>
                <a:latin typeface="Lato"/>
                <a:ea typeface="€&gt;Éàþ"/>
              </a:rPr>
              <a:t>seldom</a:t>
            </a:r>
            <a:r>
              <a:rPr b="0" lang="en-PH" sz="1800" spc="-1" strike="noStrike">
                <a:solidFill>
                  <a:srgbClr val="000000"/>
                </a:solidFill>
                <a:latin typeface="Lato"/>
                <a:ea typeface="€&gt;Éàþ"/>
              </a:rPr>
              <a:t> do that.</a:t>
            </a:r>
            <a:endParaRPr b="0" lang="en-PH" sz="1800" spc="-1" strike="noStrike">
              <a:latin typeface="Arial"/>
            </a:endParaRPr>
          </a:p>
          <a:p>
            <a:pPr algn="just">
              <a:lnSpc>
                <a:spcPct val="200000"/>
              </a:lnSpc>
              <a:spcBef>
                <a:spcPts val="283"/>
              </a:spcBef>
              <a:spcAft>
                <a:spcPts val="283"/>
              </a:spcAft>
              <a:buNone/>
            </a:pPr>
            <a:r>
              <a:rPr b="1" lang="en-PH" sz="1800" spc="-1" strike="noStrike">
                <a:solidFill>
                  <a:srgbClr val="000000"/>
                </a:solidFill>
                <a:latin typeface="Lato"/>
                <a:ea typeface="€&gt;Éàþ"/>
              </a:rPr>
              <a:t>Adverbs of Reason or Purpose</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gt;Éàþ"/>
              </a:rPr>
              <a:t>	</a:t>
            </a:r>
            <a:r>
              <a:rPr b="0" lang="en-PH" sz="1800" spc="-1" strike="noStrike">
                <a:solidFill>
                  <a:srgbClr val="000000"/>
                </a:solidFill>
                <a:latin typeface="Lato"/>
                <a:ea typeface="€&gt;Éàþ"/>
              </a:rPr>
              <a:t>Gina makes a weekly plan </a:t>
            </a:r>
            <a:r>
              <a:rPr b="0" lang="en-PH" sz="1800" spc="-1" strike="noStrike" u="sng">
                <a:solidFill>
                  <a:srgbClr val="000000"/>
                </a:solidFill>
                <a:uFillTx/>
                <a:latin typeface="Lato"/>
                <a:ea typeface="€&gt;Éàþ"/>
              </a:rPr>
              <a:t>to beat all her writing deadlines.</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gt;Éàþ"/>
              </a:rPr>
              <a:t>	</a:t>
            </a:r>
            <a:r>
              <a:rPr b="0" lang="en-PH" sz="1800" spc="-1" strike="noStrike">
                <a:solidFill>
                  <a:srgbClr val="000000"/>
                </a:solidFill>
                <a:latin typeface="Lato"/>
                <a:ea typeface="€&gt;Éàþ"/>
              </a:rPr>
              <a:t>Do you have time to surf online </a:t>
            </a:r>
            <a:r>
              <a:rPr b="0" lang="en-PH" sz="1800" spc="-1" strike="noStrike" u="sng">
                <a:solidFill>
                  <a:srgbClr val="000000"/>
                </a:solidFill>
                <a:uFillTx/>
                <a:latin typeface="Lato"/>
                <a:ea typeface="€&gt;Éàþ"/>
              </a:rPr>
              <a:t>to get the latest local news</a:t>
            </a:r>
            <a:r>
              <a:rPr b="0" lang="en-PH" sz="1800" spc="-1" strike="noStrike">
                <a:solidFill>
                  <a:srgbClr val="000000"/>
                </a:solidFill>
                <a:latin typeface="Lato"/>
                <a:ea typeface="€&gt;Éàþ"/>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2885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2023-07-11T13:18:34Z</dcterms:modified>
  <cp:revision>188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